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529" r:id="rId3"/>
    <p:sldId id="667" r:id="rId4"/>
    <p:sldId id="582" r:id="rId5"/>
    <p:sldId id="631" r:id="rId6"/>
    <p:sldId id="638" r:id="rId7"/>
    <p:sldId id="639" r:id="rId8"/>
    <p:sldId id="1466" r:id="rId9"/>
    <p:sldId id="1463" r:id="rId10"/>
    <p:sldId id="671" r:id="rId11"/>
    <p:sldId id="645" r:id="rId12"/>
    <p:sldId id="646" r:id="rId13"/>
    <p:sldId id="647" r:id="rId14"/>
    <p:sldId id="650" r:id="rId15"/>
    <p:sldId id="648" r:id="rId16"/>
    <p:sldId id="651" r:id="rId17"/>
    <p:sldId id="649" r:id="rId18"/>
    <p:sldId id="672" r:id="rId19"/>
    <p:sldId id="1461" r:id="rId20"/>
    <p:sldId id="1467" r:id="rId21"/>
    <p:sldId id="674" r:id="rId22"/>
    <p:sldId id="1460" r:id="rId23"/>
    <p:sldId id="1464" r:id="rId24"/>
    <p:sldId id="1465" r:id="rId25"/>
    <p:sldId id="1459" r:id="rId26"/>
    <p:sldId id="1462" r:id="rId27"/>
    <p:sldId id="676" r:id="rId28"/>
    <p:sldId id="673" r:id="rId29"/>
    <p:sldId id="1374" r:id="rId30"/>
    <p:sldId id="1375" r:id="rId31"/>
    <p:sldId id="1376" r:id="rId32"/>
    <p:sldId id="1456" r:id="rId33"/>
    <p:sldId id="1400" r:id="rId34"/>
    <p:sldId id="1470" r:id="rId35"/>
    <p:sldId id="1454" r:id="rId36"/>
    <p:sldId id="1471" r:id="rId37"/>
    <p:sldId id="1469" r:id="rId38"/>
    <p:sldId id="1457" r:id="rId39"/>
    <p:sldId id="665" r:id="rId40"/>
    <p:sldId id="626" r:id="rId41"/>
    <p:sldId id="666" r:id="rId42"/>
    <p:sldId id="14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18"/>
    <p:restoredTop sz="76250" autoAdjust="0"/>
  </p:normalViewPr>
  <p:slideViewPr>
    <p:cSldViewPr>
      <p:cViewPr varScale="1">
        <p:scale>
          <a:sx n="71" d="100"/>
          <a:sy n="71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0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78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39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60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6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37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Pf</a:t>
            </a:r>
            <a:r>
              <a:rPr lang="en-US" sz="1200" b="0" dirty="0">
                <a:solidFill>
                  <a:schemeClr val="tx1"/>
                </a:solidFill>
              </a:rPr>
              <a:t>:  QNR*QNR = QR.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04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039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0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0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54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333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63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60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</a:rPr>
              <a:t>Pf</a:t>
            </a:r>
            <a:r>
              <a:rPr lang="en-US" sz="1200" b="0" dirty="0">
                <a:solidFill>
                  <a:schemeClr val="tx1"/>
                </a:solidFill>
              </a:rPr>
              <a:t>:  QNR*QNR = QR.</a:t>
            </a:r>
            <a:endParaRPr lang="en-US" sz="12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94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48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4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8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141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73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same kind of problems with </a:t>
            </a:r>
            <a:r>
              <a:rPr lang="en-US" baseline="0" dirty="0" err="1"/>
              <a:t>fhe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860B-1DDC-4E03-B271-7CC96398A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9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5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iteration is incorrect because you only recover </a:t>
            </a:r>
            <a:r>
              <a:rPr lang="en-US" dirty="0" err="1"/>
              <a:t>e+m</a:t>
            </a:r>
            <a:r>
              <a:rPr lang="en-US" dirty="0"/>
              <a:t> upon decrypting</a:t>
            </a:r>
          </a:p>
          <a:p>
            <a:r>
              <a:rPr lang="en-US" dirty="0"/>
              <a:t>Solution: “error correct” or “make sure that m is a large number compared to 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C13DC-EB30-4E7B-9A79-FF6A33A169F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685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9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55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57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02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8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0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1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1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5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79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4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2020-10-22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FE074-5F2B-A849-B06E-F41C9A801EBC}"/>
              </a:ext>
            </a:extLst>
          </p:cNvPr>
          <p:cNvSpPr/>
          <p:nvPr/>
        </p:nvSpPr>
        <p:spPr>
          <a:xfrm>
            <a:off x="611560" y="1476073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Let’s review some </a:t>
            </a:r>
            <a:r>
              <a:rPr lang="en-US" sz="2800" i="1" dirty="0"/>
              <a:t>more</a:t>
            </a:r>
            <a:r>
              <a:rPr lang="en-US" sz="2800" dirty="0"/>
              <a:t> number theory from L7-8.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3356992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3356992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735797" y="364502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7" y="364502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01109" y="3627377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9" y="3627377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581945" y="319468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45" y="3194683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09379" y="4170476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79" y="4170476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338837" y="415059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7" y="4150597"/>
                <a:ext cx="2291730" cy="722442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5542024"/>
                <a:ext cx="7971837" cy="1168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Jacobi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is +1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 square mod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or a non-square mod both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42024"/>
                <a:ext cx="7971837" cy="1168077"/>
              </a:xfrm>
              <a:prstGeom prst="rect">
                <a:avLst/>
              </a:prstGeom>
              <a:blipFill>
                <a:blip r:embed="rId9"/>
                <a:stretch>
                  <a:fillRect l="-1752" r="-1274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9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FE074-5F2B-A849-B06E-F41C9A801EBC}"/>
              </a:ext>
            </a:extLst>
          </p:cNvPr>
          <p:cNvSpPr/>
          <p:nvPr/>
        </p:nvSpPr>
        <p:spPr>
          <a:xfrm>
            <a:off x="611560" y="1476073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Let’s review some </a:t>
            </a:r>
            <a:r>
              <a:rPr lang="en-US" sz="2800" i="1" dirty="0"/>
              <a:t>more</a:t>
            </a:r>
            <a:r>
              <a:rPr lang="en-US" sz="2800" dirty="0"/>
              <a:t> number theory from L7-8.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3356992"/>
            <a:ext cx="5400600" cy="2022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3356992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/>
              <p:nvPr/>
            </p:nvSpPr>
            <p:spPr>
              <a:xfrm>
                <a:off x="2735797" y="3645024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E37584-6628-A042-8E2E-43481BC6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7" y="364502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4301109" y="3627377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9" y="3627377"/>
                <a:ext cx="1584176" cy="523220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/>
              <p:nvPr/>
            </p:nvSpPr>
            <p:spPr>
              <a:xfrm>
                <a:off x="1581945" y="3194683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0035B1-597A-0147-A870-A48CD8F0B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45" y="3194683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/>
              <p:nvPr/>
            </p:nvSpPr>
            <p:spPr>
              <a:xfrm>
                <a:off x="2009379" y="4170476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76EE821-93FD-D846-88DB-646C1EF2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79" y="4170476"/>
                <a:ext cx="2291730" cy="72244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/>
              <p:nvPr/>
            </p:nvSpPr>
            <p:spPr>
              <a:xfrm>
                <a:off x="4338837" y="4150597"/>
                <a:ext cx="2291730" cy="722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18617-4C82-284D-B8C9-7E4369C9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7" y="4150597"/>
                <a:ext cx="2291730" cy="722442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5542024"/>
                <a:ext cx="7971837" cy="1168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/>
                  <a:t>Surprising fact</a:t>
                </a:r>
                <a:r>
                  <a:rPr lang="en-US" sz="2800" dirty="0"/>
                  <a:t>: Jacobi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is computable in poly time without knowing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42024"/>
                <a:ext cx="7971837" cy="1168077"/>
              </a:xfrm>
              <a:prstGeom prst="rect">
                <a:avLst/>
              </a:prstGeom>
              <a:blipFill>
                <a:blip r:embed="rId9"/>
                <a:stretch>
                  <a:fillRect l="-1752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6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FE074-5F2B-A849-B06E-F41C9A801EBC}"/>
              </a:ext>
            </a:extLst>
          </p:cNvPr>
          <p:cNvSpPr/>
          <p:nvPr/>
        </p:nvSpPr>
        <p:spPr>
          <a:xfrm>
            <a:off x="611560" y="1476073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Let’s review some </a:t>
            </a:r>
            <a:r>
              <a:rPr lang="en-US" sz="2800" i="1" dirty="0"/>
              <a:t>more</a:t>
            </a:r>
            <a:r>
              <a:rPr lang="en-US" sz="2800" dirty="0"/>
              <a:t> number theory from L7-8.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E072BDA2-C168-E148-A174-397DBB3A45C6}"/>
              </a:ext>
            </a:extLst>
          </p:cNvPr>
          <p:cNvSpPr/>
          <p:nvPr/>
        </p:nvSpPr>
        <p:spPr>
          <a:xfrm>
            <a:off x="1619673" y="3356992"/>
            <a:ext cx="5400600" cy="20227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53DBE-3D7D-4D4B-8202-4003B7F422A1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4319973" y="3356992"/>
            <a:ext cx="0" cy="20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/>
              <p:nvPr/>
            </p:nvSpPr>
            <p:spPr>
              <a:xfrm>
                <a:off x="5904149" y="3182107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𝐽𝑎𝑐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01FB915-DDFD-694E-9558-0402E2E7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9" y="3182107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/>
              <p:nvPr/>
            </p:nvSpPr>
            <p:spPr>
              <a:xfrm>
                <a:off x="611560" y="554202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is the set of non-squares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with Jacobi symbol +1.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FA12DA-BDB4-AD4F-9C5E-89BC3C30B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42024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752" t="-5195" r="-2070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216E5-0073-E04B-A115-F68B5CDDE261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4313653" y="4368354"/>
            <a:ext cx="2706620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65486-DAFA-5E4A-9D23-F43B0C186238}"/>
              </a:ext>
            </a:extLst>
          </p:cNvPr>
          <p:cNvSpPr/>
          <p:nvPr/>
        </p:nvSpPr>
        <p:spPr>
          <a:xfrm>
            <a:off x="1331640" y="3182107"/>
            <a:ext cx="2982013" cy="235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/>
              <p:nvPr/>
            </p:nvSpPr>
            <p:spPr>
              <a:xfrm>
                <a:off x="4271192" y="3676146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8D2262-0AB4-A247-B593-2576A58B4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3676146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/>
              <p:nvPr/>
            </p:nvSpPr>
            <p:spPr>
              <a:xfrm>
                <a:off x="4271192" y="4554472"/>
                <a:ext cx="15841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𝑄𝑁𝑅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419FE9-1762-8249-9F4C-3C73AF4A9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2" y="4554472"/>
                <a:ext cx="1584176" cy="523220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/>
              <p:nvPr/>
            </p:nvSpPr>
            <p:spPr>
              <a:xfrm>
                <a:off x="215516" y="3631518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=+1}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7FB6E16-E45B-5249-B636-FD962EA9D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3631518"/>
                <a:ext cx="4392488" cy="552972"/>
              </a:xfrm>
              <a:prstGeom prst="rect">
                <a:avLst/>
              </a:prstGeom>
              <a:blipFill>
                <a:blip r:embed="rId8"/>
                <a:stretch>
                  <a:fillRect l="-115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/>
              <p:nvPr/>
            </p:nvSpPr>
            <p:spPr>
              <a:xfrm>
                <a:off x="467544" y="4563984"/>
                <a:ext cx="439248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93736C-A028-0643-8A3B-777825706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63984"/>
                <a:ext cx="4392488" cy="5529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1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95736" y="404664"/>
            <a:ext cx="48245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Quadratic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Residuosity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FE074-5F2B-A849-B06E-F41C9A801EBC}"/>
              </a:ext>
            </a:extLst>
          </p:cNvPr>
          <p:cNvSpPr/>
          <p:nvPr/>
        </p:nvSpPr>
        <p:spPr>
          <a:xfrm>
            <a:off x="611560" y="1476073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Let’s review some </a:t>
            </a:r>
            <a:r>
              <a:rPr lang="en-US" sz="2800" i="1" dirty="0"/>
              <a:t>more</a:t>
            </a:r>
            <a:r>
              <a:rPr lang="en-US" sz="2800" dirty="0"/>
              <a:t> number theory from L7-8.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/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7613E7-B59B-0149-8597-BBD93381D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EFA12DA-BDB4-AD4F-9C5E-89BC3C30BD43}"/>
              </a:ext>
            </a:extLst>
          </p:cNvPr>
          <p:cNvSpPr/>
          <p:nvPr/>
        </p:nvSpPr>
        <p:spPr>
          <a:xfrm>
            <a:off x="610951" y="3212976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Quadratic </a:t>
            </a:r>
            <a:r>
              <a:rPr lang="en-US" sz="2800" u="sng" dirty="0" err="1"/>
              <a:t>Residuosity</a:t>
            </a:r>
            <a:r>
              <a:rPr lang="en-US" sz="2800" u="sng" dirty="0"/>
              <a:t> Assumption (QRA)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03160D-B917-114E-8169-4558EEA1C825}"/>
                  </a:ext>
                </a:extLst>
              </p:cNvPr>
              <p:cNvSpPr/>
              <p:nvPr/>
            </p:nvSpPr>
            <p:spPr>
              <a:xfrm>
                <a:off x="637320" y="4005064"/>
                <a:ext cx="797183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 </a:t>
                </a:r>
                <a:br>
                  <a:rPr lang="en-US" sz="2800" dirty="0"/>
                </a:br>
                <a:r>
                  <a:rPr lang="en-US" sz="2800" dirty="0"/>
                  <a:t>No PPT algorithm can distinguish between a random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from a random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given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03160D-B917-114E-8169-4558EEA1C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0" y="4005064"/>
                <a:ext cx="7971837" cy="1815882"/>
              </a:xfrm>
              <a:prstGeom prst="rect">
                <a:avLst/>
              </a:prstGeom>
              <a:blipFill>
                <a:blip r:embed="rId4"/>
                <a:stretch>
                  <a:fillRect l="-1431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3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Goldwasser-Micali (GM)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797183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primes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𝑄𝑁𝑅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/>
                  <a:t> be some quadratic non-residue with Jacobi symbol +1. 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7971837" cy="2246769"/>
              </a:xfrm>
              <a:prstGeom prst="rect">
                <a:avLst/>
              </a:prstGeom>
              <a:blipFill>
                <a:blip r:embed="rId3"/>
                <a:stretch>
                  <a:fillRect l="-1752" t="-2809" r="-1274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4060229"/>
                <a:ext cx="797183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is a bit: </a:t>
                </a:r>
              </a:p>
              <a:p>
                <a:r>
                  <a:rPr lang="en-US" sz="2800" dirty="0"/>
                  <a:t>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4060229"/>
                <a:ext cx="7971837" cy="1384995"/>
              </a:xfrm>
              <a:prstGeom prst="rect">
                <a:avLst/>
              </a:prstGeom>
              <a:blipFill>
                <a:blip r:embed="rId4"/>
                <a:stretch>
                  <a:fillRect l="-1431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787261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Check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a quadratic residue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. If yes, output 0 else 1.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87261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752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2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Goldwasser-Micali (GM)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589653" y="1628800"/>
                <a:ext cx="797183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is a bit: </a:t>
                </a:r>
              </a:p>
              <a:p>
                <a:r>
                  <a:rPr lang="en-US" sz="2800" dirty="0"/>
                  <a:t>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3" y="1628800"/>
                <a:ext cx="7971837" cy="1384995"/>
              </a:xfrm>
              <a:prstGeom prst="rect">
                <a:avLst/>
              </a:prstGeom>
              <a:blipFill>
                <a:blip r:embed="rId3"/>
                <a:stretch>
                  <a:fillRect l="-1431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7D51262-8950-6D49-8041-706FAE6C5E73}"/>
              </a:ext>
            </a:extLst>
          </p:cNvPr>
          <p:cNvSpPr/>
          <p:nvPr/>
        </p:nvSpPr>
        <p:spPr>
          <a:xfrm>
            <a:off x="611560" y="3445843"/>
            <a:ext cx="7971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IND-security follows directly from the quadratic </a:t>
            </a:r>
            <a:r>
              <a:rPr lang="en-US" sz="2800" i="1" dirty="0" err="1"/>
              <a:t>residuosity</a:t>
            </a:r>
            <a:r>
              <a:rPr lang="en-US" sz="2800" i="1" dirty="0"/>
              <a:t> assumption.</a:t>
            </a:r>
          </a:p>
        </p:txBody>
      </p:sp>
    </p:spTree>
    <p:extLst>
      <p:ext uri="{BB962C8B-B14F-4D97-AF65-F5344CB8AC3E}">
        <p14:creationId xmlns:p14="http://schemas.microsoft.com/office/powerpoint/2010/main" val="36875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GM is a Homomorphic Encryption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82099E-9314-1C40-9493-FE18DDBC5E1A}"/>
                  </a:ext>
                </a:extLst>
              </p:cNvPr>
              <p:cNvSpPr/>
              <p:nvPr/>
            </p:nvSpPr>
            <p:spPr>
              <a:xfrm>
                <a:off x="632611" y="3501008"/>
                <a:ext cx="7971837" cy="961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 bit: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and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82099E-9314-1C40-9493-FE18DDBC5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1" y="3501008"/>
                <a:ext cx="7971837" cy="961802"/>
              </a:xfrm>
              <a:prstGeom prst="rect">
                <a:avLst/>
              </a:prstGeom>
              <a:blipFill>
                <a:blip r:embed="rId3"/>
                <a:stretch>
                  <a:fillRect l="-1590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1A6E84-40CC-484B-A9DB-B6324CECAF0C}"/>
                  </a:ext>
                </a:extLst>
              </p:cNvPr>
              <p:cNvSpPr/>
              <p:nvPr/>
            </p:nvSpPr>
            <p:spPr>
              <a:xfrm>
                <a:off x="611560" y="1556792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Given a GM-ciphertext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a GM-ciphertext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, I can compute a GM-ciphertext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2.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1A6E84-40CC-484B-A9DB-B6324CECA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75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46D2A0-23F9-D443-B030-A939317986C7}"/>
                  </a:ext>
                </a:extLst>
              </p:cNvPr>
              <p:cNvSpPr/>
              <p:nvPr/>
            </p:nvSpPr>
            <p:spPr>
              <a:xfrm>
                <a:off x="611560" y="2504206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without knowing anything about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b="1" dirty="0"/>
                  <a:t> 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1" dirty="0"/>
                  <a:t>!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46D2A0-23F9-D443-B030-A93931798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04206"/>
                <a:ext cx="7971837" cy="523220"/>
              </a:xfrm>
              <a:prstGeom prst="rect">
                <a:avLst/>
              </a:prstGeom>
              <a:blipFill>
                <a:blip r:embed="rId5"/>
                <a:stretch>
                  <a:fillRect l="-175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76480D-DD1B-A146-8930-0B097B631E06}"/>
                  </a:ext>
                </a:extLst>
              </p:cNvPr>
              <p:cNvSpPr/>
              <p:nvPr/>
            </p:nvSpPr>
            <p:spPr>
              <a:xfrm>
                <a:off x="611560" y="477145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an encryption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76480D-DD1B-A146-8930-0B097B63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71454"/>
                <a:ext cx="7971837" cy="954107"/>
              </a:xfrm>
              <a:prstGeom prst="rect">
                <a:avLst/>
              </a:prstGeom>
              <a:blipFill>
                <a:blip r:embed="rId6"/>
                <a:stretch>
                  <a:fillRect l="-175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8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2348880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4221088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19784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5775955" y="1484784"/>
                <a:ext cx="16183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55" y="1484784"/>
                <a:ext cx="1618328" cy="523220"/>
              </a:xfrm>
              <a:prstGeom prst="rect">
                <a:avLst/>
              </a:prstGeom>
              <a:blipFill>
                <a:blip r:embed="rId3"/>
                <a:stretch>
                  <a:fillRect l="-156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7432139" y="1484784"/>
                <a:ext cx="1172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39" y="1484784"/>
                <a:ext cx="1172309" cy="523220"/>
              </a:xfrm>
              <a:prstGeom prst="rect">
                <a:avLst/>
              </a:prstGeom>
              <a:blipFill>
                <a:blip r:embed="rId4"/>
                <a:stretch>
                  <a:fillRect l="-212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BAC5842-9158-F544-B7CC-BD962A5A3092}"/>
              </a:ext>
            </a:extLst>
          </p:cNvPr>
          <p:cNvSpPr/>
          <p:nvPr/>
        </p:nvSpPr>
        <p:spPr>
          <a:xfrm>
            <a:off x="897695" y="1484784"/>
            <a:ext cx="4818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Commutativity in the exponent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56404F-24E5-824E-9303-92F4DF9FEFC3}"/>
                  </a:ext>
                </a:extLst>
              </p:cNvPr>
              <p:cNvSpPr/>
              <p:nvPr/>
            </p:nvSpPr>
            <p:spPr>
              <a:xfrm>
                <a:off x="897695" y="2852936"/>
                <a:ext cx="7994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So, you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given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56404F-24E5-824E-9303-92F4DF9F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95" y="2852936"/>
                <a:ext cx="7994786" cy="954107"/>
              </a:xfrm>
              <a:prstGeom prst="rect">
                <a:avLst/>
              </a:prstGeom>
              <a:blipFill>
                <a:blip r:embed="rId5"/>
                <a:stretch>
                  <a:fillRect l="-1587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/>
              <p:nvPr/>
            </p:nvSpPr>
            <p:spPr>
              <a:xfrm>
                <a:off x="899592" y="4586302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given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6302"/>
                <a:ext cx="7994786" cy="523220"/>
              </a:xfrm>
              <a:prstGeom prst="rect">
                <a:avLst/>
              </a:prstGeom>
              <a:blipFill>
                <a:blip r:embed="rId6"/>
                <a:stretch>
                  <a:fillRect l="-15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C9124E5-25EC-9049-BEF9-D6292B127CF4}"/>
              </a:ext>
            </a:extLst>
          </p:cNvPr>
          <p:cNvSpPr/>
          <p:nvPr/>
        </p:nvSpPr>
        <p:spPr>
          <a:xfrm>
            <a:off x="862707" y="4095075"/>
            <a:ext cx="558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Diffie-Hellman Assumption (DHA)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6C1BBC-C14B-8A42-9A15-E0BB74D6F259}"/>
                  </a:ext>
                </a:extLst>
              </p:cNvPr>
              <p:cNvSpPr/>
              <p:nvPr/>
            </p:nvSpPr>
            <p:spPr>
              <a:xfrm>
                <a:off x="2452758" y="2042682"/>
                <a:ext cx="61306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(where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an element of some group)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6C1BBC-C14B-8A42-9A15-E0BB74D6F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58" y="2042682"/>
                <a:ext cx="6130639" cy="523220"/>
              </a:xfrm>
              <a:prstGeom prst="rect">
                <a:avLst/>
              </a:prstGeom>
              <a:blipFill>
                <a:blip r:embed="rId7"/>
                <a:stretch>
                  <a:fillRect l="-2066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/>
              <p:nvPr/>
            </p:nvSpPr>
            <p:spPr>
              <a:xfrm>
                <a:off x="899592" y="2172871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compute it given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3507E50-42C9-6843-9E44-8A37AD9E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72871"/>
                <a:ext cx="7994786" cy="523220"/>
              </a:xfrm>
              <a:prstGeom prst="rect">
                <a:avLst/>
              </a:prstGeom>
              <a:blipFill>
                <a:blip r:embed="rId3"/>
                <a:stretch>
                  <a:fillRect l="-1587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C9124E5-25EC-9049-BEF9-D6292B127CF4}"/>
              </a:ext>
            </a:extLst>
          </p:cNvPr>
          <p:cNvSpPr/>
          <p:nvPr/>
        </p:nvSpPr>
        <p:spPr>
          <a:xfrm>
            <a:off x="862707" y="1681644"/>
            <a:ext cx="558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Diffie-Hellman Assumption (DHA)</a:t>
            </a:r>
            <a:r>
              <a:rPr lang="en-US" sz="2800" dirty="0"/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AB287-ED32-F14E-8A7A-95D7F5333CB9}"/>
              </a:ext>
            </a:extLst>
          </p:cNvPr>
          <p:cNvSpPr/>
          <p:nvPr/>
        </p:nvSpPr>
        <p:spPr>
          <a:xfrm>
            <a:off x="897695" y="3462680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know that if discrete log is easy, DHA is false.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CFAC5F-F159-3C4F-AB58-46C769B0D39B}"/>
              </a:ext>
            </a:extLst>
          </p:cNvPr>
          <p:cNvSpPr/>
          <p:nvPr/>
        </p:nvSpPr>
        <p:spPr>
          <a:xfrm>
            <a:off x="922012" y="501317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Major Open Problem: 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	Are discrete log and DHA equivalent?</a:t>
            </a:r>
          </a:p>
        </p:txBody>
      </p:sp>
    </p:spTree>
    <p:extLst>
      <p:ext uri="{BB962C8B-B14F-4D97-AF65-F5344CB8AC3E}">
        <p14:creationId xmlns:p14="http://schemas.microsoft.com/office/powerpoint/2010/main" val="34102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2348880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4221088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5157B24-64D5-0D4C-BE18-D64887717B52}"/>
              </a:ext>
            </a:extLst>
          </p:cNvPr>
          <p:cNvSpPr txBox="1">
            <a:spLocks noChangeArrowheads="1"/>
          </p:cNvSpPr>
          <p:nvPr/>
        </p:nvSpPr>
        <p:spPr>
          <a:xfrm>
            <a:off x="6056767" y="2603412"/>
            <a:ext cx="2943217" cy="3935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composite N/factoring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2C0BA0E4-1B2C-BE45-B9BB-1E7C385C9291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3721079"/>
            <a:ext cx="2915816" cy="3559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composite N/factoring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3896DB4D-9590-994D-AE99-EFDB28C17736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4293096"/>
            <a:ext cx="3240360" cy="4084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prime p/discrete log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F9B9CA6-B662-854E-8003-C6141692E138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5108774"/>
            <a:ext cx="3240360" cy="696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small numbers, large dimensions</a:t>
            </a:r>
          </a:p>
        </p:txBody>
      </p:sp>
    </p:spTree>
    <p:extLst>
      <p:ext uri="{BB962C8B-B14F-4D97-AF65-F5344CB8AC3E}">
        <p14:creationId xmlns:p14="http://schemas.microsoft.com/office/powerpoint/2010/main" val="1819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Key Exchange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58B127F-8A3C-DE4E-9E24-1A2CE1733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2456793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F782E-EBE0-0941-9F58-1D3E09F17312}"/>
              </a:ext>
            </a:extLst>
          </p:cNvPr>
          <p:cNvCxnSpPr/>
          <p:nvPr/>
        </p:nvCxnSpPr>
        <p:spPr>
          <a:xfrm>
            <a:off x="2396807" y="282381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F7802316-9A2F-1B43-8A06-7679D9B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2464614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F990E1C-605B-C54A-9C11-E66D6520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2282"/>
                <a:ext cx="3240360" cy="991318"/>
              </a:xfrm>
              <a:prstGeom prst="rect">
                <a:avLst/>
              </a:prstGeom>
              <a:blipFill>
                <a:blip r:embed="rId5"/>
                <a:stretch>
                  <a:fillRect l="-351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/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2C7034-66F7-AE4A-9623-BA457E05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8" y="2178868"/>
                <a:ext cx="1727396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3E2645-FA12-5546-AF52-A563880DDE02}"/>
              </a:ext>
            </a:extLst>
          </p:cNvPr>
          <p:cNvCxnSpPr/>
          <p:nvPr/>
        </p:nvCxnSpPr>
        <p:spPr>
          <a:xfrm>
            <a:off x="2411760" y="409386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/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Generator of our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E1671-FAF0-284E-B04B-440E09D84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25" y="1204871"/>
                <a:ext cx="4200574" cy="513282"/>
              </a:xfrm>
              <a:prstGeom prst="rect">
                <a:avLst/>
              </a:prstGeom>
              <a:blipFill>
                <a:blip r:embed="rId7"/>
                <a:stretch>
                  <a:fillRect l="-602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random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2D69BF5-539F-AE46-A75A-8E8C1C9C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72282"/>
                <a:ext cx="3240360" cy="991318"/>
              </a:xfrm>
              <a:prstGeom prst="rect">
                <a:avLst/>
              </a:prstGeom>
              <a:blipFill>
                <a:blip r:embed="rId8"/>
                <a:stretch>
                  <a:fillRect l="-3906" t="-7595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/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E7F7F2-730B-B74B-98D2-4243D9512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81" y="3352001"/>
                <a:ext cx="1737975" cy="523220"/>
              </a:xfrm>
              <a:prstGeom prst="rect">
                <a:avLst/>
              </a:prstGeom>
              <a:blipFill>
                <a:blip r:embed="rId9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77120"/>
                <a:ext cx="4006866" cy="523220"/>
              </a:xfrm>
              <a:prstGeom prst="rect">
                <a:avLst/>
              </a:prstGeom>
              <a:blipFill>
                <a:blip r:embed="rId10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/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B0C598-7DBC-8F4E-90F8-80E1193F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92" y="6252250"/>
                <a:ext cx="2401363" cy="523220"/>
              </a:xfrm>
              <a:prstGeom prst="rect">
                <a:avLst/>
              </a:prstGeom>
              <a:blipFill>
                <a:blip r:embed="rId11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/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Shared key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29B584-82F9-A244-B1F6-2C733AF03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77120"/>
                <a:ext cx="4006866" cy="523220"/>
              </a:xfrm>
              <a:prstGeom prst="rect">
                <a:avLst/>
              </a:prstGeom>
              <a:blipFill>
                <a:blip r:embed="rId12"/>
                <a:stretch>
                  <a:fillRect l="-2839"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/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B1B88A-7024-4442-8C4D-C57DCC4D7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02" y="6252250"/>
                <a:ext cx="2401363" cy="523220"/>
              </a:xfrm>
              <a:prstGeom prst="rect">
                <a:avLst/>
              </a:prstGeom>
              <a:blipFill>
                <a:blip r:embed="rId13"/>
                <a:stretch>
                  <a:fillRect l="-52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7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 Choose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352928" cy="1908536"/>
              </a:xfrm>
              <a:prstGeom prst="rect">
                <a:avLst/>
              </a:prstGeom>
              <a:blipFill>
                <a:blip r:embed="rId3"/>
                <a:stretch>
                  <a:fillRect l="-1368" t="-3289" r="-12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/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717032"/>
                <a:ext cx="8724327" cy="1079976"/>
              </a:xfrm>
              <a:prstGeom prst="rect">
                <a:avLst/>
              </a:prstGeom>
              <a:blipFill>
                <a:blip r:embed="rId4"/>
                <a:stretch>
                  <a:fillRect l="-1163" t="-465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divide the second component to retrieve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61424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5195" r="-1592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9C23CCA1-CFDF-D744-A700-18408AFF744F}"/>
              </a:ext>
            </a:extLst>
          </p:cNvPr>
          <p:cNvSpPr txBox="1">
            <a:spLocks noChangeArrowheads="1"/>
          </p:cNvSpPr>
          <p:nvPr/>
        </p:nvSpPr>
        <p:spPr>
          <a:xfrm>
            <a:off x="6061085" y="5845449"/>
            <a:ext cx="3240360" cy="9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Is this Secure?</a:t>
            </a:r>
          </a:p>
        </p:txBody>
      </p:sp>
    </p:spTree>
    <p:extLst>
      <p:ext uri="{BB962C8B-B14F-4D97-AF65-F5344CB8AC3E}">
        <p14:creationId xmlns:p14="http://schemas.microsoft.com/office/powerpoint/2010/main" val="3102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Problem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9E8D-00F2-354A-9641-3CBC80267A0D}"/>
                  </a:ext>
                </a:extLst>
              </p:cNvPr>
              <p:cNvSpPr/>
              <p:nvPr/>
            </p:nvSpPr>
            <p:spPr>
              <a:xfrm>
                <a:off x="467544" y="2908101"/>
                <a:ext cx="882214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Corollary: Therefore, </a:t>
                </a:r>
                <a:r>
                  <a:rPr lang="en-US" sz="2800" dirty="0"/>
                  <a:t>additionally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the adversary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can determine whether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solidFill>
                      <a:srgbClr val="FF0000"/>
                    </a:solidFill>
                  </a:rPr>
                  <a:t> is a square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violating “IND-security”.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9E8D-00F2-354A-9641-3CBC80267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08101"/>
                <a:ext cx="8822144" cy="1384995"/>
              </a:xfrm>
              <a:prstGeom prst="rect">
                <a:avLst/>
              </a:prstGeom>
              <a:blipFill>
                <a:blip r:embed="rId4"/>
                <a:stretch>
                  <a:fillRect l="-1439" t="-4545" r="-8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29C7AD-BC5A-9F46-9D0A-110198C6B311}"/>
                  </a:ext>
                </a:extLst>
              </p:cNvPr>
              <p:cNvSpPr/>
              <p:nvPr/>
            </p:nvSpPr>
            <p:spPr>
              <a:xfrm>
                <a:off x="467544" y="2006840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compute some information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29C7AD-BC5A-9F46-9D0A-110198C6B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06840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6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7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Problem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B4CAB-B25B-7247-B9AA-3434D241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4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CBAFD-54B8-1C47-97FD-7B90B914A923}"/>
                  </a:ext>
                </a:extLst>
              </p:cNvPr>
              <p:cNvSpPr/>
              <p:nvPr/>
            </p:nvSpPr>
            <p:spPr>
              <a:xfrm>
                <a:off x="505033" y="2874728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 square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 is even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CBAFD-54B8-1C47-97FD-7B90B914A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33" y="2874728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288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38384E-CE59-6545-8EFB-ACE537975CE2}"/>
                  </a:ext>
                </a:extLst>
              </p:cNvPr>
              <p:cNvSpPr/>
              <p:nvPr/>
            </p:nvSpPr>
            <p:spPr>
              <a:xfrm>
                <a:off x="1134521" y="3520047"/>
                <a:ext cx="3781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even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38384E-CE59-6545-8EFB-ACE537975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3520047"/>
                <a:ext cx="3781584" cy="523220"/>
              </a:xfrm>
              <a:prstGeom prst="rect">
                <a:avLst/>
              </a:prstGeom>
              <a:blipFill>
                <a:blip r:embed="rId6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DF99B-E346-AA42-9730-8AB5F5CFC7A3}"/>
                  </a:ext>
                </a:extLst>
              </p:cNvPr>
              <p:cNvSpPr/>
              <p:nvPr/>
            </p:nvSpPr>
            <p:spPr>
              <a:xfrm>
                <a:off x="1134521" y="4057845"/>
                <a:ext cx="3781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even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even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3DF99B-E346-AA42-9730-8AB5F5CF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4057845"/>
                <a:ext cx="3781584" cy="523220"/>
              </a:xfrm>
              <a:prstGeom prst="rect">
                <a:avLst/>
              </a:prstGeom>
              <a:blipFill>
                <a:blip r:embed="rId7"/>
                <a:stretch>
                  <a:fillRect t="-11905" r="-334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25043F-4C56-F54C-A5E4-B669892EEF35}"/>
                  </a:ext>
                </a:extLst>
              </p:cNvPr>
              <p:cNvSpPr/>
              <p:nvPr/>
            </p:nvSpPr>
            <p:spPr>
              <a:xfrm>
                <a:off x="1134521" y="4581065"/>
                <a:ext cx="76647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sz="2800" dirty="0"/>
                  <a:t>is even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sz="2800" dirty="0"/>
                  <a:t>is even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25043F-4C56-F54C-A5E4-B669892EE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1" y="4581065"/>
                <a:ext cx="7664715" cy="523220"/>
              </a:xfrm>
              <a:prstGeom prst="rect">
                <a:avLst/>
              </a:prstGeom>
              <a:blipFill>
                <a:blip r:embed="rId8"/>
                <a:stretch>
                  <a:fillRect t="-11905" r="-23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EA13D-3ADE-BF40-9E51-328939B104DB}"/>
                  </a:ext>
                </a:extLst>
              </p:cNvPr>
              <p:cNvSpPr/>
              <p:nvPr/>
            </p:nvSpPr>
            <p:spPr>
              <a:xfrm>
                <a:off x="1083747" y="5118863"/>
                <a:ext cx="76647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a square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EA13D-3ADE-BF40-9E51-328939B10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47" y="5118863"/>
                <a:ext cx="7664715" cy="523220"/>
              </a:xfrm>
              <a:prstGeom prst="rect">
                <a:avLst/>
              </a:prstGeom>
              <a:blipFill>
                <a:blip r:embed="rId9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175480C-FB05-E84D-BD22-4755D9E2AACF}"/>
              </a:ext>
            </a:extLst>
          </p:cNvPr>
          <p:cNvSpPr/>
          <p:nvPr/>
        </p:nvSpPr>
        <p:spPr>
          <a:xfrm>
            <a:off x="1083746" y="5778760"/>
            <a:ext cx="7664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This can be checked in poly time!</a:t>
            </a:r>
          </a:p>
        </p:txBody>
      </p:sp>
    </p:spTree>
    <p:extLst>
      <p:ext uri="{BB962C8B-B14F-4D97-AF65-F5344CB8AC3E}">
        <p14:creationId xmlns:p14="http://schemas.microsoft.com/office/powerpoint/2010/main" val="26032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 Encryption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/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Claim: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adversary can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42BBAD-6C04-9642-8266-B2607D998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8822144" cy="523220"/>
              </a:xfrm>
              <a:prstGeom prst="rect">
                <a:avLst/>
              </a:prstGeom>
              <a:blipFill>
                <a:blip r:embed="rId3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E555B43-FFF6-F84C-89F6-F7E1E2BF7C5C}"/>
              </a:ext>
            </a:extLst>
          </p:cNvPr>
          <p:cNvSpPr/>
          <p:nvPr/>
        </p:nvSpPr>
        <p:spPr>
          <a:xfrm>
            <a:off x="466673" y="4491117"/>
            <a:ext cx="8425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Lesson: </a:t>
            </a:r>
            <a:r>
              <a:rPr lang="en-US" sz="2800" b="0" dirty="0">
                <a:solidFill>
                  <a:schemeClr val="tx1"/>
                </a:solidFill>
              </a:rPr>
              <a:t>Best to work over a group of prime order. Such groups have no subgroups.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12A573-856B-2B49-907B-353C38853152}"/>
              </a:ext>
            </a:extLst>
          </p:cNvPr>
          <p:cNvSpPr/>
          <p:nvPr/>
        </p:nvSpPr>
        <p:spPr>
          <a:xfrm>
            <a:off x="467544" y="2924944"/>
            <a:ext cx="8822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More generally, dangerous to work with groups that have non-trivial subgroups (in our case, the subgroup of all squares mod 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D5BC5C1-B64D-8646-9146-4BDF4A179A62}"/>
                  </a:ext>
                </a:extLst>
              </p:cNvPr>
              <p:cNvSpPr/>
              <p:nvPr/>
            </p:nvSpPr>
            <p:spPr>
              <a:xfrm>
                <a:off x="467544" y="5661248"/>
                <a:ext cx="8676456" cy="116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An Example: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 prime itself. Then, the group of squares mod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D5BC5C1-B64D-8646-9146-4BDF4A179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676456" cy="1162819"/>
              </a:xfrm>
              <a:prstGeom prst="rect">
                <a:avLst/>
              </a:prstGeom>
              <a:blipFill>
                <a:blip r:embed="rId4"/>
                <a:stretch>
                  <a:fillRect l="-1462" t="-5435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523876-BA58-6241-9DC0-391884CAB1A5}"/>
                  </a:ext>
                </a:extLst>
              </p:cNvPr>
              <p:cNvSpPr/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determine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 square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523876-BA58-6241-9DC0-391884CAB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3" y="2040576"/>
                <a:ext cx="8822144" cy="523220"/>
              </a:xfrm>
              <a:prstGeom prst="rect">
                <a:avLst/>
              </a:prstGeom>
              <a:blipFill>
                <a:blip r:embed="rId5"/>
                <a:stretch>
                  <a:fillRect l="-143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6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Diffie-Hellman/El Gamal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/>
              <p:nvPr/>
            </p:nvSpPr>
            <p:spPr>
              <a:xfrm>
                <a:off x="611560" y="1476073"/>
                <a:ext cx="8532440" cy="2360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Generate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-bit </a:t>
                </a:r>
                <a:r>
                  <a:rPr lang="en-US" sz="2800" dirty="0">
                    <a:solidFill>
                      <a:srgbClr val="0000FF"/>
                    </a:solidFill>
                  </a:rPr>
                  <a:t>“safe”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a generator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be a generator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/>
                  <a:t>. Choose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a random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sz="28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    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379F58-564F-CD4C-90D4-78B43AF58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76073"/>
                <a:ext cx="8532440" cy="2360005"/>
              </a:xfrm>
              <a:prstGeom prst="rect">
                <a:avLst/>
              </a:prstGeom>
              <a:blipFill>
                <a:blip r:embed="rId3"/>
                <a:stretch>
                  <a:fillRect l="-1339" t="-2674" r="-133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/>
              <p:nvPr/>
            </p:nvSpPr>
            <p:spPr>
              <a:xfrm>
                <a:off x="600201" y="4187057"/>
                <a:ext cx="8724327" cy="111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/>
                  <a:t>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16E5B7C-A7BB-3145-99EC-6E17E5251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4187057"/>
                <a:ext cx="8724327" cy="1114151"/>
              </a:xfrm>
              <a:prstGeom prst="rect">
                <a:avLst/>
              </a:prstGeom>
              <a:blipFill>
                <a:blip r:embed="rId4"/>
                <a:stretch>
                  <a:fillRect l="-1163" t="-1136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/>
              <p:nvPr/>
            </p:nvSpPr>
            <p:spPr>
              <a:xfrm>
                <a:off x="611560" y="5715253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divide the second component to retrieve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4AE1291-9FF6-6B48-8ACA-6DF155165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15253"/>
                <a:ext cx="7971837" cy="954107"/>
              </a:xfrm>
              <a:prstGeom prst="rect">
                <a:avLst/>
              </a:prstGeom>
              <a:blipFill>
                <a:blip r:embed="rId5"/>
                <a:stretch>
                  <a:fillRect l="-1433" t="-6579" r="-15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9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9036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Decisional Diffie-Hellman Assumption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89FE2-3E9A-3848-84B9-678EDD410467}"/>
                  </a:ext>
                </a:extLst>
              </p:cNvPr>
              <p:cNvSpPr/>
              <p:nvPr/>
            </p:nvSpPr>
            <p:spPr>
              <a:xfrm>
                <a:off x="899592" y="2329716"/>
                <a:ext cx="7994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Hard to distinguish between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dirty="0"/>
                  <a:t> and a uniformly random group element,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289FE2-3E9A-3848-84B9-678EDD410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329716"/>
                <a:ext cx="7994786" cy="954107"/>
              </a:xfrm>
              <a:prstGeom prst="rect">
                <a:avLst/>
              </a:prstGeom>
              <a:blipFill>
                <a:blip r:embed="rId3"/>
                <a:stretch>
                  <a:fillRect l="-1587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4653E87-09A8-DF4E-BD14-407CE30EEBAD}"/>
              </a:ext>
            </a:extLst>
          </p:cNvPr>
          <p:cNvSpPr/>
          <p:nvPr/>
        </p:nvSpPr>
        <p:spPr>
          <a:xfrm>
            <a:off x="862707" y="1681644"/>
            <a:ext cx="7237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/>
              <a:t>Decisional</a:t>
            </a:r>
            <a:r>
              <a:rPr lang="en-US" sz="2800" u="sng" dirty="0"/>
              <a:t> Diffie-Hellman Assumption (DDHA)</a:t>
            </a:r>
            <a:r>
              <a:rPr lang="en-US" sz="2800" dirty="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FBEFB-38D9-2744-B358-238D0C709CB6}"/>
              </a:ext>
            </a:extLst>
          </p:cNvPr>
          <p:cNvSpPr/>
          <p:nvPr/>
        </p:nvSpPr>
        <p:spPr>
          <a:xfrm>
            <a:off x="904238" y="3573016"/>
            <a:ext cx="799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That is, the following two distributions are computationally indistinguishable: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34310-AA3B-514F-9388-ED640F4B5047}"/>
                  </a:ext>
                </a:extLst>
              </p:cNvPr>
              <p:cNvSpPr/>
              <p:nvPr/>
            </p:nvSpPr>
            <p:spPr>
              <a:xfrm>
                <a:off x="323528" y="4581128"/>
                <a:ext cx="79947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34310-AA3B-514F-9388-ED640F4B5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7994786" cy="52322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07A93E4-7B3A-7F4A-B9B0-9006774FA781}"/>
              </a:ext>
            </a:extLst>
          </p:cNvPr>
          <p:cNvSpPr/>
          <p:nvPr/>
        </p:nvSpPr>
        <p:spPr>
          <a:xfrm>
            <a:off x="836720" y="5591327"/>
            <a:ext cx="8307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DH/El Gamal is IND-secure under the DDH assumption. </a:t>
            </a:r>
          </a:p>
        </p:txBody>
      </p:sp>
    </p:spTree>
    <p:extLst>
      <p:ext uri="{BB962C8B-B14F-4D97-AF65-F5344CB8AC3E}">
        <p14:creationId xmlns:p14="http://schemas.microsoft.com/office/powerpoint/2010/main" val="28591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2348880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4221088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77E5E-F6A4-344A-82AE-EC437A102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6732240" y="911188"/>
            <a:ext cx="1846042" cy="179526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699639-4FA8-1C44-9CD5-E5ACDB3065DB}"/>
              </a:ext>
            </a:extLst>
          </p:cNvPr>
          <p:cNvCxnSpPr/>
          <p:nvPr/>
        </p:nvCxnSpPr>
        <p:spPr>
          <a:xfrm>
            <a:off x="1168354" y="2492896"/>
            <a:ext cx="4267742" cy="22322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0E9B09-C92B-334C-ADDA-A8E6CD8D8A1C}"/>
              </a:ext>
            </a:extLst>
          </p:cNvPr>
          <p:cNvCxnSpPr>
            <a:cxnSpLocks/>
          </p:cNvCxnSpPr>
          <p:nvPr/>
        </p:nvCxnSpPr>
        <p:spPr>
          <a:xfrm flipV="1">
            <a:off x="1187624" y="2492896"/>
            <a:ext cx="4536504" cy="22963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3">
            <a:extLst>
              <a:ext uri="{FF2B5EF4-FFF2-40B4-BE49-F238E27FC236}">
                <a16:creationId xmlns:a16="http://schemas.microsoft.com/office/drawing/2014/main" id="{4C859172-C3C9-4A44-B4A8-0E183A6E30CC}"/>
              </a:ext>
            </a:extLst>
          </p:cNvPr>
          <p:cNvSpPr txBox="1">
            <a:spLocks noChangeArrowheads="1"/>
          </p:cNvSpPr>
          <p:nvPr/>
        </p:nvSpPr>
        <p:spPr>
          <a:xfrm>
            <a:off x="1403648" y="558924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(post-quantum secure, as far as we know)</a:t>
            </a:r>
          </a:p>
        </p:txBody>
      </p:sp>
    </p:spTree>
    <p:extLst>
      <p:ext uri="{BB962C8B-B14F-4D97-AF65-F5344CB8AC3E}">
        <p14:creationId xmlns:p14="http://schemas.microsoft.com/office/powerpoint/2010/main" val="34592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52048" y="3886199"/>
            <a:ext cx="7992360" cy="18039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Solving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7250676" y="2259447"/>
                <a:ext cx="231815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676" y="2259447"/>
                <a:ext cx="2318154" cy="589892"/>
              </a:xfrm>
              <a:prstGeom prst="rect">
                <a:avLst/>
              </a:prstGeom>
              <a:blipFill>
                <a:blip r:embed="rId3"/>
                <a:stretch>
                  <a:fillRect l="-3825" b="-10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8599" y="1600200"/>
            <a:ext cx="5556334" cy="1600201"/>
            <a:chOff x="-4876801" y="1860045"/>
            <a:chExt cx="5556334" cy="1600201"/>
          </a:xfrm>
        </p:grpSpPr>
        <p:sp>
          <p:nvSpPr>
            <p:cNvPr id="19" name="Rounded Rectangle 18"/>
            <p:cNvSpPr/>
            <p:nvPr/>
          </p:nvSpPr>
          <p:spPr>
            <a:xfrm>
              <a:off x="-4876801" y="1860045"/>
              <a:ext cx="5556333" cy="16002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-4635768" y="2188605"/>
                  <a:ext cx="5315301" cy="8195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C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CA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CA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0" lang="en-C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CA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𝟓</m:t>
                                  </m:r>
                                </m:e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𝟑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𝟔</m:t>
                                  </m:r>
                                </m:e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CA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CA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0" lang="en-C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635768" y="2188605"/>
                  <a:ext cx="5315301" cy="819583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ight Arrow 38"/>
          <p:cNvSpPr/>
          <p:nvPr/>
        </p:nvSpPr>
        <p:spPr>
          <a:xfrm>
            <a:off x="5376026" y="5949280"/>
            <a:ext cx="1644246" cy="66609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60684" y="6115707"/>
                <a:ext cx="231815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en-CA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𝑠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0684" y="6115707"/>
                <a:ext cx="2318154" cy="589892"/>
              </a:xfrm>
              <a:prstGeom prst="rect">
                <a:avLst/>
              </a:prstGeom>
              <a:blipFill rotWithShape="0">
                <a:blip r:embed="rId5"/>
                <a:stretch>
                  <a:fillRect l="-3947" t="-2062" b="-134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28600" y="3325924"/>
            <a:ext cx="520802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about: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6668" y="5147412"/>
            <a:ext cx="520802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are “small” numbers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025964" y="1671700"/>
            <a:ext cx="520802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Easy!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1704" y="4274096"/>
                <a:ext cx="7707623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CA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CA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CA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CA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CA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CA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CA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CA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CA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CA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4" y="4274096"/>
                <a:ext cx="7707623" cy="819583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340640" y="5647420"/>
            <a:ext cx="520802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Very hard!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3A006F-59E8-ED44-B110-4555B4B678CF}"/>
              </a:ext>
            </a:extLst>
          </p:cNvPr>
          <p:cNvSpPr/>
          <p:nvPr/>
        </p:nvSpPr>
        <p:spPr>
          <a:xfrm>
            <a:off x="6025965" y="2160475"/>
            <a:ext cx="1079861" cy="66609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17F64-9390-3243-8EB7-D5FFF577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672" y="6375899"/>
            <a:ext cx="5208024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 large dimensions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60AB7D4-0619-774A-BFD5-DE5A240F3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04" y="197768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kern="0" dirty="0">
                <a:solidFill>
                  <a:schemeClr val="tx1"/>
                </a:solidFill>
                <a:latin typeface="Calibri" pitchFamily="34" charset="0"/>
              </a:rPr>
              <a:t>Solving </a:t>
            </a:r>
            <a:r>
              <a:rPr lang="en-US" sz="4800" b="1" i="1" kern="0" dirty="0">
                <a:solidFill>
                  <a:schemeClr val="tx1"/>
                </a:solidFill>
                <a:latin typeface="Calibri" pitchFamily="34" charset="0"/>
              </a:rPr>
              <a:t>Noisy</a:t>
            </a:r>
            <a:r>
              <a:rPr lang="en-US" sz="4800" b="1" kern="0" dirty="0">
                <a:solidFill>
                  <a:schemeClr val="tx1"/>
                </a:solidFill>
                <a:latin typeface="Calibri" pitchFamily="34" charset="0"/>
              </a:rPr>
              <a:t> Linear Equations</a:t>
            </a:r>
          </a:p>
        </p:txBody>
      </p:sp>
    </p:spTree>
    <p:extLst>
      <p:ext uri="{BB962C8B-B14F-4D97-AF65-F5344CB8AC3E}">
        <p14:creationId xmlns:p14="http://schemas.microsoft.com/office/powerpoint/2010/main" val="39412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770" grpId="0"/>
      <p:bldP spid="39" grpId="0" animBg="1"/>
      <p:bldP spid="40" grpId="0"/>
      <p:bldP spid="22" grpId="0"/>
      <p:bldP spid="16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Learning with Errors (LWE)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257800" y="1915165"/>
            <a:ext cx="850681" cy="66609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6368646" y="1915164"/>
                <a:ext cx="2318154" cy="589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Find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𝒔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8646" y="1915164"/>
                <a:ext cx="2318154" cy="589892"/>
              </a:xfrm>
              <a:prstGeom prst="rect">
                <a:avLst/>
              </a:prstGeom>
              <a:blipFill rotWithShape="0">
                <a:blip r:embed="rId3"/>
                <a:stretch>
                  <a:fillRect l="-6842" t="-12371" b="-32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1722404"/>
            <a:ext cx="2819400" cy="938626"/>
            <a:chOff x="-1751096" y="4976361"/>
            <a:chExt cx="2819400" cy="938626"/>
          </a:xfrm>
        </p:grpSpPr>
        <p:sp>
          <p:nvSpPr>
            <p:cNvPr id="28" name="Rounded Rectangle 27"/>
            <p:cNvSpPr/>
            <p:nvPr/>
          </p:nvSpPr>
          <p:spPr>
            <a:xfrm>
              <a:off x="-1751096" y="4976361"/>
              <a:ext cx="2819400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-1674896" y="5072775"/>
                  <a:ext cx="2682639" cy="726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(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A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𝒔</m:t>
                      </m:r>
                    </m:oMath>
                  </a14:m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A</a:t>
                  </a:r>
                  <a:r>
                    <a:rPr kumimoji="0" lang="en-US" sz="3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+</a:t>
                  </a:r>
                  <a:r>
                    <a:rPr kumimoji="0" lang="en-US" sz="32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e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674896" y="5072775"/>
                  <a:ext cx="2682639" cy="726527"/>
                </a:xfrm>
                <a:prstGeom prst="rect">
                  <a:avLst/>
                </a:prstGeom>
                <a:blipFill>
                  <a:blip r:embed="rId4"/>
                  <a:stretch>
                    <a:fillRect l="-6604" t="-5172" b="-258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741321" y="3185531"/>
                <a:ext cx="4610100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: random “small” error vector)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321" y="3185531"/>
                <a:ext cx="4610100" cy="457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28600" y="3550838"/>
            <a:ext cx="4035593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Decisional LWE: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1854" y="1889593"/>
            <a:ext cx="1219200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LWE: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08481" y="4124965"/>
            <a:ext cx="2629085" cy="761999"/>
            <a:chOff x="1790515" y="2279511"/>
            <a:chExt cx="2629085" cy="761999"/>
          </a:xfrm>
        </p:grpSpPr>
        <p:sp>
          <p:nvSpPr>
            <p:cNvPr id="45" name="Rounded Rectangle 44"/>
            <p:cNvSpPr/>
            <p:nvPr/>
          </p:nvSpPr>
          <p:spPr>
            <a:xfrm>
              <a:off x="1790515" y="2357466"/>
              <a:ext cx="1740120" cy="6840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019300" y="2279511"/>
              <a:ext cx="2400300" cy="726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33500" y="4236638"/>
            <a:ext cx="2819400" cy="938626"/>
            <a:chOff x="1143000" y="1912594"/>
            <a:chExt cx="2819400" cy="938626"/>
          </a:xfrm>
        </p:grpSpPr>
        <p:sp>
          <p:nvSpPr>
            <p:cNvPr id="48" name="Rounded Rectangle 47"/>
            <p:cNvSpPr/>
            <p:nvPr/>
          </p:nvSpPr>
          <p:spPr>
            <a:xfrm>
              <a:off x="1143000" y="1912594"/>
              <a:ext cx="2819400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1333500" y="1992000"/>
                  <a:ext cx="2552700" cy="726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(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A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, </a:t>
                  </a:r>
                  <a:r>
                    <a:rPr kumimoji="0" lang="en-US" sz="3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s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A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𝑒</m:t>
                      </m:r>
                    </m:oMath>
                  </a14:m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3500" y="1992000"/>
                  <a:ext cx="2552700" cy="726527"/>
                </a:xfrm>
                <a:prstGeom prst="rect">
                  <a:avLst/>
                </a:prstGeom>
                <a:blipFill>
                  <a:blip r:embed="rId6"/>
                  <a:stretch>
                    <a:fillRect l="-7463" t="-5172" b="-241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886450" y="4810764"/>
            <a:ext cx="264795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(b uniformly random)</a:t>
            </a:r>
          </a:p>
        </p:txBody>
      </p:sp>
      <p:sp>
        <p:nvSpPr>
          <p:cNvPr id="51" name="Rectangle 97"/>
          <p:cNvSpPr>
            <a:spLocks noChangeArrowheads="1"/>
          </p:cNvSpPr>
          <p:nvPr/>
        </p:nvSpPr>
        <p:spPr bwMode="auto">
          <a:xfrm>
            <a:off x="4241766" y="4167446"/>
            <a:ext cx="137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</a:t>
            </a:r>
            <a:endParaRPr kumimoji="0" lang="en-US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59308" y="3941692"/>
            <a:ext cx="39707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1776307" y="2753364"/>
                <a:ext cx="4332174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𝑛𝑋𝑚</m:t>
                        </m:r>
                      </m:sup>
                    </m:sSub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random “small” secret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vector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6307" y="2753364"/>
                <a:ext cx="4332174" cy="457199"/>
              </a:xfrm>
              <a:prstGeom prst="rect">
                <a:avLst/>
              </a:prstGeom>
              <a:blipFill>
                <a:blip r:embed="rId7"/>
                <a:stretch>
                  <a:fillRect l="-585" t="-21622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2639387" y="1002268"/>
            <a:ext cx="3865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[Regev05, following BFKL93, Ale03]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8375" y="6093296"/>
            <a:ext cx="7491977" cy="5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“Decisional LWE is as hard as LWE”.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781550" y="1421217"/>
            <a:ext cx="22098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very hard!</a:t>
            </a:r>
          </a:p>
        </p:txBody>
      </p:sp>
    </p:spTree>
    <p:extLst>
      <p:ext uri="{BB962C8B-B14F-4D97-AF65-F5344CB8AC3E}">
        <p14:creationId xmlns:p14="http://schemas.microsoft.com/office/powerpoint/2010/main" val="23995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  <p:bldP spid="51" grpId="0"/>
      <p:bldP spid="5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31739" y="2801804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622853" y="2564904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31739" y="5116497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94862" y="5538107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Easy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Hard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ADC06-EFD5-4443-95FC-4AB102233B28}"/>
              </a:ext>
            </a:extLst>
          </p:cNvPr>
          <p:cNvCxnSpPr>
            <a:cxnSpLocks/>
          </p:cNvCxnSpPr>
          <p:nvPr/>
        </p:nvCxnSpPr>
        <p:spPr>
          <a:xfrm flipH="1">
            <a:off x="3779911" y="5483511"/>
            <a:ext cx="1526317" cy="0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33D90923-F324-FA42-A959-486364B4D374}"/>
              </a:ext>
            </a:extLst>
          </p:cNvPr>
          <p:cNvSpPr txBox="1">
            <a:spLocks noChangeArrowheads="1"/>
          </p:cNvSpPr>
          <p:nvPr/>
        </p:nvSpPr>
        <p:spPr>
          <a:xfrm>
            <a:off x="3937572" y="467401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 to </a:t>
            </a:r>
            <a:b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A0C3729C-C7D9-FD41-B2A2-8015127BA8A6}"/>
              </a:ext>
            </a:extLst>
          </p:cNvPr>
          <p:cNvSpPr txBox="1">
            <a:spLocks noChangeArrowheads="1"/>
          </p:cNvSpPr>
          <p:nvPr/>
        </p:nvSpPr>
        <p:spPr>
          <a:xfrm>
            <a:off x="3937740" y="5466099"/>
            <a:ext cx="136848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given a trapdoor</a:t>
            </a:r>
            <a:endParaRPr lang="en-US" altLang="en-US" sz="20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15D679-2D90-5147-AF33-ADB7CB2C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42" y="5828730"/>
            <a:ext cx="1212814" cy="1023804"/>
          </a:xfrm>
          <a:prstGeom prst="rect">
            <a:avLst/>
          </a:prstGeom>
        </p:spPr>
      </p:pic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One-way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D0836F-BF2B-B440-A22B-B621FFBDF597}"/>
              </a:ext>
            </a:extLst>
          </p:cNvPr>
          <p:cNvGrpSpPr/>
          <p:nvPr/>
        </p:nvGrpSpPr>
        <p:grpSpPr>
          <a:xfrm>
            <a:off x="5635227" y="2886939"/>
            <a:ext cx="1512167" cy="3157914"/>
            <a:chOff x="7769198" y="2564904"/>
            <a:chExt cx="1512167" cy="31579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F23965-F62F-7746-B716-79D9FD35387F}"/>
                </a:ext>
              </a:extLst>
            </p:cNvPr>
            <p:cNvSpPr/>
            <p:nvPr/>
          </p:nvSpPr>
          <p:spPr>
            <a:xfrm>
              <a:off x="7769198" y="2564904"/>
              <a:ext cx="1152128" cy="23762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F4F019D4-0021-1749-BACD-2367B7EED49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769198" y="4879597"/>
              <a:ext cx="1512167" cy="8432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rPr>
                <a:t>range</a:t>
              </a:r>
            </a:p>
          </p:txBody>
        </p:sp>
      </p:grpSp>
      <p:sp>
        <p:nvSpPr>
          <p:cNvPr id="25" name="Subtitle 1">
            <a:extLst>
              <a:ext uri="{FF2B5EF4-FFF2-40B4-BE49-F238E27FC236}">
                <a16:creationId xmlns:a16="http://schemas.microsoft.com/office/drawing/2014/main" id="{0C1591BB-0B38-DB4D-8619-7AE6C7201A06}"/>
              </a:ext>
            </a:extLst>
          </p:cNvPr>
          <p:cNvSpPr txBox="1">
            <a:spLocks/>
          </p:cNvSpPr>
          <p:nvPr/>
        </p:nvSpPr>
        <p:spPr>
          <a:xfrm>
            <a:off x="110386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One-way Permutations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D71FD569-B94A-4043-90F9-C42C24FA2FBB}"/>
              </a:ext>
            </a:extLst>
          </p:cNvPr>
          <p:cNvSpPr txBox="1">
            <a:spLocks noChangeArrowheads="1"/>
          </p:cNvSpPr>
          <p:nvPr/>
        </p:nvSpPr>
        <p:spPr>
          <a:xfrm>
            <a:off x="5553287" y="5959717"/>
            <a:ext cx="3590713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American Typewriter" charset="0"/>
                <a:ea typeface="American Typewriter" charset="0"/>
                <a:cs typeface="American Typewriter" charset="0"/>
              </a:rPr>
              <a:t>Domain = Range</a:t>
            </a:r>
          </a:p>
        </p:txBody>
      </p:sp>
    </p:spTree>
    <p:extLst>
      <p:ext uri="{BB962C8B-B14F-4D97-AF65-F5344CB8AC3E}">
        <p14:creationId xmlns:p14="http://schemas.microsoft.com/office/powerpoint/2010/main" val="3907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1" grpId="1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Learning with Errors (LWE)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8180" y="1303790"/>
            <a:ext cx="752872" cy="752872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43608" y="2564904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Decoding Random Linear Codes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(over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l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errors) 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43608" y="4077072"/>
            <a:ext cx="8458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Noisy Linear Functions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43608" y="5373216"/>
            <a:ext cx="8458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Worst-case hard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Lattice Problems 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[Regev’05, Peikert’09]</a:t>
            </a:r>
          </a:p>
        </p:txBody>
      </p:sp>
    </p:spTree>
    <p:extLst>
      <p:ext uri="{BB962C8B-B14F-4D97-AF65-F5344CB8AC3E}">
        <p14:creationId xmlns:p14="http://schemas.microsoft.com/office/powerpoint/2010/main" val="40036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</a:rPr>
              <a:t>OWF and PRG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09706" y="1690255"/>
            <a:ext cx="4590047" cy="938626"/>
            <a:chOff x="-812990" y="4944212"/>
            <a:chExt cx="4590047" cy="938626"/>
          </a:xfrm>
        </p:grpSpPr>
        <p:sp>
          <p:nvSpPr>
            <p:cNvPr id="28" name="Rounded Rectangle 27"/>
            <p:cNvSpPr/>
            <p:nvPr/>
          </p:nvSpPr>
          <p:spPr>
            <a:xfrm>
              <a:off x="-812990" y="4944212"/>
              <a:ext cx="4243494" cy="93862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-566343" y="5021176"/>
                  <a:ext cx="4343400" cy="726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g</a:t>
                  </a:r>
                  <a:r>
                    <a:rPr kumimoji="0" lang="en-US" sz="36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A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(</a:t>
                  </a:r>
                  <a:r>
                    <a:rPr kumimoji="0" lang="en-US" sz="3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s,e</a:t>
                  </a:r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) =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𝒔</m:t>
                      </m:r>
                    </m:oMath>
                  </a14:m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A</a:t>
                  </a:r>
                  <a:r>
                    <a:rPr kumimoji="0" lang="en-US" sz="3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+</a:t>
                  </a:r>
                  <a:r>
                    <a:rPr kumimoji="0" lang="en-US" sz="32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e</a:t>
                  </a:r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566343" y="5021176"/>
                  <a:ext cx="4343400" cy="726527"/>
                </a:xfrm>
                <a:prstGeom prst="rect">
                  <a:avLst/>
                </a:prstGeom>
                <a:blipFill>
                  <a:blip r:embed="rId3"/>
                  <a:stretch>
                    <a:fillRect l="-4082" t="-5172" b="-241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3886200"/>
            <a:ext cx="8991600" cy="22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one-way function (assuming LWE)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is a pseudo-random generator (decisional LWE)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280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 also a trapdoor function…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𝒆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: random “small” error vector)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69B38C-1641-DB40-97A1-1160811F0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779" y="3227303"/>
                <a:ext cx="4610100" cy="457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(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𝑛𝑋𝑚</m:t>
                        </m:r>
                      </m:sup>
                    </m:sSubSup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random “small” secret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vector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431E64-3AAC-1F49-9CD5-E855A7A2F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765" y="2795136"/>
                <a:ext cx="4332174" cy="457199"/>
              </a:xfrm>
              <a:prstGeom prst="rect">
                <a:avLst/>
              </a:prstGeom>
              <a:blipFill>
                <a:blip r:embed="rId5"/>
                <a:stretch>
                  <a:fillRect l="-585" t="-18919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= Uniformly random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61369"/>
                <a:ext cx="8458200" cy="571500"/>
              </a:xfrm>
              <a:prstGeom prst="rect">
                <a:avLst/>
              </a:prstGeom>
              <a:blipFill rotWithShape="0">
                <a:blip r:embed="rId3"/>
                <a:stretch>
                  <a:fillRect l="-937" t="-202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Encryption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Enc</a:t>
                </a:r>
                <a:r>
                  <a:rPr kumimoji="0" lang="en-US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(m):  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// m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{0,1}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Sample uniformly random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“short” noise 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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Symbol" pitchFamily="18" charset="2"/>
                      </a:rPr>
                      <m:t>𝑍</m:t>
                    </m:r>
                  </m:oMath>
                </a14:m>
                <a:b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  <a:p>
                <a:pPr marL="742950" marR="0" lvl="1" indent="-28575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ciphertext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b =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a, 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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+ e + m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𝑞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/2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0"/>
                <a:ext cx="8458200" cy="2209800"/>
              </a:xfrm>
              <a:prstGeom prst="rect">
                <a:avLst/>
              </a:prstGeom>
              <a:blipFill>
                <a:blip r:embed="rId4"/>
                <a:stretch>
                  <a:fillRect l="-1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905000"/>
            <a:ext cx="8305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10100" y="1562100"/>
            <a:ext cx="4457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 = security parameter, q = “small” prime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5143500"/>
            <a:ext cx="8458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): Output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 −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 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itchFamily="18" charset="2"/>
              </a:rPr>
              <a:t>mod q)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95400" y="6096000"/>
            <a:ext cx="541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// correctness as long as |e| &lt; q/4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06082-D0A0-384D-8F51-4B738801B6CE}"/>
              </a:ext>
            </a:extLst>
          </p:cNvPr>
          <p:cNvSpPr/>
          <p:nvPr/>
        </p:nvSpPr>
        <p:spPr>
          <a:xfrm>
            <a:off x="6838950" y="4140505"/>
            <a:ext cx="685378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838700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Basic (Secret-key)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F98FE-ECB9-374F-A6C3-A3539B595187}"/>
              </a:ext>
            </a:extLst>
          </p:cNvPr>
          <p:cNvSpPr/>
          <p:nvPr/>
        </p:nvSpPr>
        <p:spPr>
          <a:xfrm>
            <a:off x="4334644" y="5399088"/>
            <a:ext cx="1173460" cy="453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3A8DF-230B-CB44-84C9-61A2B7FDF455}"/>
              </a:ext>
            </a:extLst>
          </p:cNvPr>
          <p:cNvSpPr/>
          <p:nvPr/>
        </p:nvSpPr>
        <p:spPr>
          <a:xfrm>
            <a:off x="558964" y="1992283"/>
            <a:ext cx="882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This is an incredibly cool scheme. In particular, additively homomorphic.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/>
              <p:nvPr/>
            </p:nvSpPr>
            <p:spPr>
              <a:xfrm>
                <a:off x="760881" y="3259425"/>
                <a:ext cx="39905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 + m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7BA6F-B9A8-2A44-BE1A-B26239B6A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3259425"/>
                <a:ext cx="3990516" cy="523220"/>
              </a:xfrm>
              <a:prstGeom prst="rect">
                <a:avLst/>
              </a:prstGeom>
              <a:blipFill>
                <a:blip r:embed="rId3"/>
                <a:stretch>
                  <a:fillRect t="-11905" r="-22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/>
              <p:nvPr/>
            </p:nvSpPr>
            <p:spPr>
              <a:xfrm>
                <a:off x="760881" y="4028198"/>
                <a:ext cx="45323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m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670EEF-4E13-A747-A16E-9420D909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1" y="4028198"/>
                <a:ext cx="4532331" cy="523220"/>
              </a:xfrm>
              <a:prstGeom prst="rect">
                <a:avLst/>
              </a:prstGeom>
              <a:blipFill>
                <a:blip r:embed="rId4"/>
                <a:stretch>
                  <a:fillRect l="-560" t="-9524" r="-168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F744A-8AEA-A24C-AD9A-510CCB21637D}"/>
              </a:ext>
            </a:extLst>
          </p:cNvPr>
          <p:cNvCxnSpPr>
            <a:cxnSpLocks/>
          </p:cNvCxnSpPr>
          <p:nvPr/>
        </p:nvCxnSpPr>
        <p:spPr>
          <a:xfrm>
            <a:off x="467544" y="4725144"/>
            <a:ext cx="840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/>
              <p:nvPr/>
            </p:nvSpPr>
            <p:spPr>
              <a:xfrm>
                <a:off x="753668" y="5016265"/>
                <a:ext cx="73622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b+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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+a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s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</a:t>
                </a:r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(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e+e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+ (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m+m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BADE2-F51C-7A4C-9C48-C84FBA133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8" y="5016265"/>
                <a:ext cx="7362208" cy="523220"/>
              </a:xfrm>
              <a:prstGeom prst="rect">
                <a:avLst/>
              </a:prstGeom>
              <a:blipFill>
                <a:blip r:embed="rId5"/>
                <a:stretch>
                  <a:fillRect t="-11905" r="-34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/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9C890C-F035-5043-AE52-9F511826A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70" y="3274941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/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words: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an encryption of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m+m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(mod 2)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E1AFC3-461D-7340-9174-734B73328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822144" cy="523220"/>
              </a:xfrm>
              <a:prstGeom prst="rect">
                <a:avLst/>
              </a:prstGeom>
              <a:blipFill>
                <a:blip r:embed="rId7"/>
                <a:stretch>
                  <a:fillRect l="-129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/>
              <p:nvPr/>
            </p:nvSpPr>
            <p:spPr>
              <a:xfrm>
                <a:off x="558964" y="1970837"/>
                <a:ext cx="858503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Here is a crazy idea.  Public key has an encryption of 0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) and an encryption of 1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).  </a:t>
                </a:r>
                <a:br>
                  <a:rPr lang="en-US" sz="2800" dirty="0">
                    <a:solidFill>
                      <a:prstClr val="black"/>
                    </a:solidFill>
                    <a:latin typeface="Calibri"/>
                  </a:rPr>
                </a:b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If you want to encrypt 0,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and if you want to encrypt 1,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4" y="1970837"/>
                <a:ext cx="8585036" cy="1815882"/>
              </a:xfrm>
              <a:prstGeom prst="rect">
                <a:avLst/>
              </a:prstGeom>
              <a:blipFill>
                <a:blip r:embed="rId2"/>
                <a:stretch>
                  <a:fillRect l="-1329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BD8166D-2291-D343-A660-C86F8B8C8F16}"/>
              </a:ext>
            </a:extLst>
          </p:cNvPr>
          <p:cNvSpPr/>
          <p:nvPr/>
        </p:nvSpPr>
        <p:spPr>
          <a:xfrm>
            <a:off x="539552" y="4275093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Well, turns out to be a crazy 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bad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idea.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2193E4-6987-BF49-B8EE-205F5FCFAA7A}"/>
              </a:ext>
            </a:extLst>
          </p:cNvPr>
          <p:cNvSpPr/>
          <p:nvPr/>
        </p:nvSpPr>
        <p:spPr>
          <a:xfrm>
            <a:off x="539552" y="5229200"/>
            <a:ext cx="8822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If only we could produce 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fresh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encryptions of 0 or 1 given just the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pk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11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/>
              <p:nvPr/>
            </p:nvSpPr>
            <p:spPr>
              <a:xfrm>
                <a:off x="558964" y="1700808"/>
                <a:ext cx="826150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Here is another crazy idea.  </a:t>
                </a:r>
                <a:br>
                  <a:rPr lang="en-US" sz="2800" dirty="0">
                    <a:solidFill>
                      <a:prstClr val="black"/>
                    </a:solidFill>
                    <a:latin typeface="Calibri"/>
                  </a:rPr>
                </a:b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Public key has </a:t>
                </a:r>
                <a:r>
                  <a:rPr lang="en-US" sz="2800" i="1" dirty="0">
                    <a:solidFill>
                      <a:srgbClr val="0000FF"/>
                    </a:solidFill>
                    <a:latin typeface="Calibri"/>
                  </a:rPr>
                  <a:t>many</a:t>
                </a: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 encryptions of 0 and an encryption of 1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).  </a:t>
                </a:r>
                <a:br>
                  <a:rPr lang="en-US" sz="2800" dirty="0">
                    <a:solidFill>
                      <a:prstClr val="black"/>
                    </a:solidFill>
                    <a:latin typeface="Calibri"/>
                  </a:rPr>
                </a:b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D2A7D6-D821-F142-BBF5-5470300C3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64" y="1700808"/>
                <a:ext cx="8261508" cy="1815882"/>
              </a:xfrm>
              <a:prstGeom prst="rect">
                <a:avLst/>
              </a:prstGeom>
              <a:blipFill>
                <a:blip r:embed="rId2"/>
                <a:stretch>
                  <a:fillRect l="-1380" t="-3472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AA4B53E-C445-4144-86E8-F8DC0817B052}"/>
              </a:ext>
            </a:extLst>
          </p:cNvPr>
          <p:cNvSpPr/>
          <p:nvPr/>
        </p:nvSpPr>
        <p:spPr>
          <a:xfrm>
            <a:off x="565352" y="6093296"/>
            <a:ext cx="8822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This one turns out to be a crazy </a:t>
            </a:r>
            <a:r>
              <a:rPr lang="en-US" sz="2800" b="1" i="1" dirty="0">
                <a:solidFill>
                  <a:srgbClr val="0000FF"/>
                </a:solidFill>
                <a:latin typeface="Calibri"/>
              </a:rPr>
              <a:t>good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idea.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5D5AF-F630-1E45-B542-D08F8E788ED1}"/>
                  </a:ext>
                </a:extLst>
              </p:cNvPr>
              <p:cNvSpPr/>
              <p:nvPr/>
            </p:nvSpPr>
            <p:spPr>
              <a:xfrm>
                <a:off x="577548" y="2852936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br>
                  <a:rPr lang="en-US" sz="2800" dirty="0">
                    <a:solidFill>
                      <a:prstClr val="black"/>
                    </a:solidFill>
                    <a:latin typeface="Calibri"/>
                  </a:rPr>
                </a:b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If you want to encrypt 0, output a random linear combination of the 0-encryptions.</a:t>
                </a:r>
                <a:br>
                  <a:rPr lang="en-US" sz="2800" dirty="0">
                    <a:solidFill>
                      <a:prstClr val="black"/>
                    </a:solidFill>
                    <a:latin typeface="Calibri"/>
                  </a:rPr>
                </a:b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If you want to encrypt 1, output a random linear combination of the 0-encryptions 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C5D5AF-F630-1E45-B542-D08F8E788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8" y="2852936"/>
                <a:ext cx="8784976" cy="2677656"/>
              </a:xfrm>
              <a:prstGeom prst="rect">
                <a:avLst/>
              </a:prstGeom>
              <a:blipFill>
                <a:blip r:embed="rId3"/>
                <a:stretch>
                  <a:fillRect l="-1299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2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Secret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sk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= Uniformly random vector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𝑍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𝑞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</m:oMath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13161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1201" t="-2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533400" y="1556792"/>
            <a:ext cx="83058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10784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[Regev05]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Public key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pk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𝑓𝑟𝑜𝑚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1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𝑡𝑜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𝑝𝑜𝑙𝑦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94991"/>
                <a:ext cx="8458200" cy="1619251"/>
              </a:xfrm>
              <a:prstGeom prst="rect">
                <a:avLst/>
              </a:prstGeom>
              <a:blipFill>
                <a:blip r:embed="rId3"/>
                <a:stretch>
                  <a:fillRect l="-1201" t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90600" y="6390084"/>
            <a:ext cx="845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Security:  decisional LWE + “Leftover Hash Lemma”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7224B1D-D801-8849-AAA5-C3109E29E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4088904"/>
                <a:ext cx="8458200" cy="1619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0" eaLnBrk="1" hangingPunct="1">
                  <a:lnSpc>
                    <a:spcPct val="80000"/>
                  </a:lnSpc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Encrypting a bit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pick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random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∙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7224B1D-D801-8849-AAA5-C3109E29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088904"/>
                <a:ext cx="8458200" cy="1619251"/>
              </a:xfrm>
              <a:prstGeom prst="rect">
                <a:avLst/>
              </a:prstGeom>
              <a:blipFill>
                <a:blip r:embed="rId4"/>
                <a:stretch>
                  <a:fillRect l="-1201" t="-39844" b="-111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1BBD76DF-1C6F-0845-8C2A-48F594B9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877272"/>
            <a:ext cx="845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Correctness: additive homomorphism</a:t>
            </a:r>
          </a:p>
        </p:txBody>
      </p:sp>
    </p:spTree>
    <p:extLst>
      <p:ext uri="{BB962C8B-B14F-4D97-AF65-F5344CB8AC3E}">
        <p14:creationId xmlns:p14="http://schemas.microsoft.com/office/powerpoint/2010/main" val="6629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saw: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2348880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4221088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1863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Practical Considerations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84482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want to encrypt to Bob. How do I know his public key?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1D3AF-2974-A845-A618-FA03A20EC274}"/>
              </a:ext>
            </a:extLst>
          </p:cNvPr>
          <p:cNvSpPr/>
          <p:nvPr/>
        </p:nvSpPr>
        <p:spPr>
          <a:xfrm>
            <a:off x="1043608" y="2708920"/>
            <a:ext cx="796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Public-key Infrastructure: a directory of identities together with their public keys.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10E5B-060D-1B45-B9F2-2AE2CFD7CF8C}"/>
              </a:ext>
            </a:extLst>
          </p:cNvPr>
          <p:cNvSpPr/>
          <p:nvPr/>
        </p:nvSpPr>
        <p:spPr>
          <a:xfrm>
            <a:off x="1043608" y="3915053"/>
            <a:ext cx="796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Needs to be “authenticated”: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694E6-7BF4-DD49-89ED-B80D8C8C5CAE}"/>
              </a:ext>
            </a:extLst>
          </p:cNvPr>
          <p:cNvSpPr/>
          <p:nvPr/>
        </p:nvSpPr>
        <p:spPr>
          <a:xfrm>
            <a:off x="1043608" y="4438273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otherwise Eve could replace Bob’s </a:t>
            </a:r>
            <a:r>
              <a:rPr lang="en-US" sz="2800" dirty="0" err="1">
                <a:solidFill>
                  <a:prstClr val="black"/>
                </a:solidFill>
              </a:rPr>
              <a:t>pk</a:t>
            </a:r>
            <a:r>
              <a:rPr lang="en-US" sz="2800" dirty="0">
                <a:solidFill>
                  <a:prstClr val="black"/>
                </a:solidFill>
              </a:rPr>
              <a:t> with her own.</a:t>
            </a:r>
          </a:p>
        </p:txBody>
      </p:sp>
    </p:spTree>
    <p:extLst>
      <p:ext uri="{BB962C8B-B14F-4D97-AF65-F5344CB8AC3E}">
        <p14:creationId xmlns:p14="http://schemas.microsoft.com/office/powerpoint/2010/main" val="9906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Practical Considerations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C67CA-751E-6941-98AE-EF7B214F90DB}"/>
              </a:ext>
            </a:extLst>
          </p:cNvPr>
          <p:cNvSpPr/>
          <p:nvPr/>
        </p:nvSpPr>
        <p:spPr>
          <a:xfrm>
            <a:off x="611154" y="1538789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Public-key encryption is orders of magnitude slower than secret-key encryption.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/>
              <p:nvPr/>
            </p:nvSpPr>
            <p:spPr>
              <a:xfrm>
                <a:off x="611154" y="2734122"/>
                <a:ext cx="828132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We just showed how to encrypt bit-by-bit! Super-duper inefficient.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Exponentiation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as opposed to typically linear time for secret key encryption (AES).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itself is large for PKE (RSA: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sz="2800" dirty="0"/>
                  <a:t>) compared to SKE (AES: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AD1D3AF-2974-A845-A618-FA03A20EC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54" y="2734122"/>
                <a:ext cx="8281326" cy="2677656"/>
              </a:xfrm>
              <a:prstGeom prst="rect">
                <a:avLst/>
              </a:prstGeom>
              <a:blipFill>
                <a:blip r:embed="rId3"/>
                <a:stretch>
                  <a:fillRect l="-1687" t="-2358" r="-460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BCBB90B-1090-4A4A-B9F1-8AF13CE94F8B}"/>
              </a:ext>
            </a:extLst>
          </p:cNvPr>
          <p:cNvSpPr/>
          <p:nvPr/>
        </p:nvSpPr>
        <p:spPr>
          <a:xfrm>
            <a:off x="611154" y="5653004"/>
            <a:ext cx="8281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Can solve problem 1 and minimize problems 2&amp;3 using </a:t>
            </a:r>
            <a:r>
              <a:rPr lang="en-US" sz="2800" b="1" dirty="0"/>
              <a:t>hybrid encryption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7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Review: Number Theory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51556D-5705-EC4B-AC68-98772836312C}"/>
              </a:ext>
            </a:extLst>
          </p:cNvPr>
          <p:cNvSpPr/>
          <p:nvPr/>
        </p:nvSpPr>
        <p:spPr>
          <a:xfrm>
            <a:off x="611560" y="1476073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Let’s review some number theory from L7-8.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CBE32B-A629-D444-97EA-5EAED2EFEE59}"/>
                  </a:ext>
                </a:extLst>
              </p:cNvPr>
              <p:cNvSpPr/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CBE32B-A629-D444-97EA-5EAED2EFE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13F1BC-EE4B-2D4B-BDCF-D25CC7B7E21B}"/>
                  </a:ext>
                </a:extLst>
              </p:cNvPr>
              <p:cNvSpPr/>
              <p:nvPr/>
            </p:nvSpPr>
            <p:spPr>
              <a:xfrm>
                <a:off x="611561" y="2940913"/>
                <a:ext cx="81219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Fact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800" dirty="0"/>
                  <a:t> is a group.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13F1BC-EE4B-2D4B-BDCF-D25CC7B7E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2940913"/>
                <a:ext cx="8121950" cy="523220"/>
              </a:xfrm>
              <a:prstGeom prst="rect">
                <a:avLst/>
              </a:prstGeom>
              <a:blipFill>
                <a:blip r:embed="rId4"/>
                <a:stretch>
                  <a:fillRect l="-171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3A8D8A-AA7B-1A42-8373-A50754968726}"/>
                  </a:ext>
                </a:extLst>
              </p:cNvPr>
              <p:cNvSpPr/>
              <p:nvPr/>
            </p:nvSpPr>
            <p:spPr>
              <a:xfrm>
                <a:off x="971600" y="3613665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group operation is multiplication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3A8D8A-AA7B-1A42-8373-A50754968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13665"/>
                <a:ext cx="7971837" cy="523220"/>
              </a:xfrm>
              <a:prstGeom prst="rect">
                <a:avLst/>
              </a:prstGeom>
              <a:blipFill>
                <a:blip r:embed="rId5"/>
                <a:stretch>
                  <a:fillRect l="-127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E78BEBB-2E36-1C4B-95C7-0F314F307158}"/>
              </a:ext>
            </a:extLst>
          </p:cNvPr>
          <p:cNvSpPr/>
          <p:nvPr/>
        </p:nvSpPr>
        <p:spPr>
          <a:xfrm>
            <a:off x="968406" y="4149080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inverses exist and are easy to compute (how so?)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C1B5C-5CE8-D944-ADC9-85FD1B70ED92}"/>
              </a:ext>
            </a:extLst>
          </p:cNvPr>
          <p:cNvSpPr/>
          <p:nvPr/>
        </p:nvSpPr>
        <p:spPr>
          <a:xfrm>
            <a:off x="971601" y="472514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order of the group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F79693-F9A2-A54B-8862-775B05D3427D}"/>
                  </a:ext>
                </a:extLst>
              </p:cNvPr>
              <p:cNvSpPr/>
              <p:nvPr/>
            </p:nvSpPr>
            <p:spPr>
              <a:xfrm>
                <a:off x="5004048" y="4705980"/>
                <a:ext cx="3814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F79693-F9A2-A54B-8862-775B05D34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05980"/>
                <a:ext cx="3814442" cy="523220"/>
              </a:xfrm>
              <a:prstGeom prst="rect">
                <a:avLst/>
              </a:prstGeom>
              <a:blipFill>
                <a:blip r:embed="rId6"/>
                <a:stretch>
                  <a:fillRect r="-3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611560" y="5589240"/>
                <a:ext cx="81219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Lecture 8</a:t>
                </a:r>
                <a:r>
                  <a:rPr lang="en-US" sz="2800" dirty="0"/>
                  <a:t>: The map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4-to-1 trapdoor function, as hard to invert as factoring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89240"/>
                <a:ext cx="8121950" cy="954107"/>
              </a:xfrm>
              <a:prstGeom prst="rect">
                <a:avLst/>
              </a:prstGeom>
              <a:blipFill>
                <a:blip r:embed="rId7"/>
                <a:stretch>
                  <a:fillRect l="-1719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5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Hybrid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CBB90B-1090-4A4A-B9F1-8AF13CE94F8B}"/>
                  </a:ext>
                </a:extLst>
              </p:cNvPr>
              <p:cNvSpPr/>
              <p:nvPr/>
            </p:nvSpPr>
            <p:spPr>
              <a:xfrm>
                <a:off x="683568" y="1772816"/>
                <a:ext cx="82813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encrypt a long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(think 1 GB):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CBB90B-1090-4A4A-B9F1-8AF13CE94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8281326" cy="523220"/>
              </a:xfrm>
              <a:prstGeom prst="rect">
                <a:avLst/>
              </a:prstGeom>
              <a:blipFill>
                <a:blip r:embed="rId3"/>
                <a:stretch>
                  <a:fillRect l="-153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6F08E3A-8E03-AF4B-90AD-7943AD356C71}"/>
              </a:ext>
            </a:extLst>
          </p:cNvPr>
          <p:cNvSpPr/>
          <p:nvPr/>
        </p:nvSpPr>
        <p:spPr>
          <a:xfrm>
            <a:off x="1223831" y="253848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Pick a random key K </a:t>
            </a:r>
            <a:r>
              <a:rPr lang="en-US" sz="2800" dirty="0"/>
              <a:t>(think 128 bits) for a secret-key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9BE339-F0F4-B040-BACA-15C58CFB3E6A}"/>
                  </a:ext>
                </a:extLst>
              </p:cNvPr>
              <p:cNvSpPr/>
              <p:nvPr/>
            </p:nvSpPr>
            <p:spPr>
              <a:xfrm>
                <a:off x="1223831" y="3625860"/>
                <a:ext cx="720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u="sng" dirty="0"/>
                  <a:t>Encrypt K with the PKE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𝑃𝐾𝐸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9BE339-F0F4-B040-BACA-15C58CFB3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831" y="3625860"/>
                <a:ext cx="7200800" cy="523220"/>
              </a:xfrm>
              <a:prstGeom prst="rect">
                <a:avLst/>
              </a:prstGeom>
              <a:blipFill>
                <a:blip r:embed="rId4"/>
                <a:stretch>
                  <a:fillRect l="-176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BBE153-1539-5F4A-AE29-F21CAD66DD27}"/>
                  </a:ext>
                </a:extLst>
              </p:cNvPr>
              <p:cNvSpPr/>
              <p:nvPr/>
            </p:nvSpPr>
            <p:spPr>
              <a:xfrm>
                <a:off x="1242391" y="4417948"/>
                <a:ext cx="720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0" u="sng" dirty="0"/>
                  <a:t>Encrypt m with the SKE</a:t>
                </a:r>
                <a:r>
                  <a:rPr lang="en-US" sz="2800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SKE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BBE153-1539-5F4A-AE29-F21CAD66D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1" y="4417948"/>
                <a:ext cx="7200800" cy="523220"/>
              </a:xfrm>
              <a:prstGeom prst="rect">
                <a:avLst/>
              </a:prstGeom>
              <a:blipFill>
                <a:blip r:embed="rId5"/>
                <a:stretch>
                  <a:fillRect l="-1761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50A1D-4DFC-6F48-805C-12194613196F}"/>
                  </a:ext>
                </a:extLst>
              </p:cNvPr>
              <p:cNvSpPr/>
              <p:nvPr/>
            </p:nvSpPr>
            <p:spPr>
              <a:xfrm>
                <a:off x="702127" y="5418507"/>
                <a:ext cx="8605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To decrypt: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800" dirty="0"/>
                  <a:t>. Then using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,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50A1D-4DFC-6F48-805C-121946131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7" y="5418507"/>
                <a:ext cx="8605159" cy="523220"/>
              </a:xfrm>
              <a:prstGeom prst="rect">
                <a:avLst/>
              </a:prstGeom>
              <a:blipFill>
                <a:blip r:embed="rId6"/>
                <a:stretch>
                  <a:fillRect l="-132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4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2420888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Lecture:</a:t>
            </a:r>
          </a:p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RSA Trapdoor Permutation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Today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be an integer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/>
                  <a:t> Then,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trapdoor permutation.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  <a:blipFill>
                <a:blip r:embed="rId3"/>
                <a:stretch>
                  <a:fillRect l="-1486" t="-64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03C0B5-5956-EC4F-97B3-A7B597DE7210}"/>
                  </a:ext>
                </a:extLst>
              </p:cNvPr>
              <p:cNvSpPr/>
              <p:nvPr/>
            </p:nvSpPr>
            <p:spPr>
              <a:xfrm>
                <a:off x="483151" y="5589240"/>
                <a:ext cx="8532440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03C0B5-5956-EC4F-97B3-A7B597DE7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1" y="5589240"/>
                <a:ext cx="8532440" cy="542136"/>
              </a:xfrm>
              <a:prstGeom prst="rect">
                <a:avLst/>
              </a:prstGeom>
              <a:blipFill>
                <a:blip r:embed="rId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A29BAF-DFFF-E943-B348-5F7B205C772F}"/>
                  </a:ext>
                </a:extLst>
              </p:cNvPr>
              <p:cNvSpPr/>
              <p:nvPr/>
            </p:nvSpPr>
            <p:spPr>
              <a:xfrm>
                <a:off x="467544" y="2852936"/>
                <a:ext cx="8532440" cy="99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Key Fact</a:t>
                </a:r>
                <a:r>
                  <a:rPr lang="en-US" sz="2800" dirty="0"/>
                  <a:t>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, it is easy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A29BAF-DFFF-E943-B348-5F7B205C7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8532440" cy="990977"/>
              </a:xfrm>
              <a:prstGeom prst="rect">
                <a:avLst/>
              </a:prstGeom>
              <a:blipFill>
                <a:blip r:embed="rId5"/>
                <a:stretch>
                  <a:fillRect l="-1486" t="-6329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8406FE-8DB2-7B4D-BF84-15E4D0D37537}"/>
                  </a:ext>
                </a:extLst>
              </p:cNvPr>
              <p:cNvSpPr/>
              <p:nvPr/>
            </p:nvSpPr>
            <p:spPr>
              <a:xfrm>
                <a:off x="465802" y="3987110"/>
                <a:ext cx="8532440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i="1" dirty="0"/>
                  <a:t> 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8406FE-8DB2-7B4D-BF84-15E4D0D37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2" y="3987110"/>
                <a:ext cx="8532440" cy="552267"/>
              </a:xfrm>
              <a:prstGeom prst="rect">
                <a:avLst/>
              </a:prstGeom>
              <a:blipFill>
                <a:blip r:embed="rId6"/>
                <a:stretch>
                  <a:fillRect l="-1486" t="-2273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0CBF51FA-071F-3E41-83DE-4A165E5111F8}"/>
              </a:ext>
            </a:extLst>
          </p:cNvPr>
          <p:cNvSpPr/>
          <p:nvPr/>
        </p:nvSpPr>
        <p:spPr>
          <a:xfrm>
            <a:off x="2483768" y="442913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(for some integer k)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64EBE-262D-7B41-AE91-2896AEACC360}"/>
              </a:ext>
            </a:extLst>
          </p:cNvPr>
          <p:cNvSpPr/>
          <p:nvPr/>
        </p:nvSpPr>
        <p:spPr>
          <a:xfrm>
            <a:off x="6516216" y="4065368"/>
            <a:ext cx="2232248" cy="7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F94A6-674E-3445-80A8-AF0BD467C43C}"/>
              </a:ext>
            </a:extLst>
          </p:cNvPr>
          <p:cNvSpPr/>
          <p:nvPr/>
        </p:nvSpPr>
        <p:spPr>
          <a:xfrm>
            <a:off x="4211960" y="4005064"/>
            <a:ext cx="4496145" cy="7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6E4501-ECA4-AD44-A051-211DEAB60D93}"/>
              </a:ext>
            </a:extLst>
          </p:cNvPr>
          <p:cNvSpPr/>
          <p:nvPr/>
        </p:nvSpPr>
        <p:spPr>
          <a:xfrm>
            <a:off x="2483769" y="3998246"/>
            <a:ext cx="5934200" cy="7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A4313-06EF-644A-ADE5-013CEF13845C}"/>
              </a:ext>
            </a:extLst>
          </p:cNvPr>
          <p:cNvSpPr/>
          <p:nvPr/>
        </p:nvSpPr>
        <p:spPr>
          <a:xfrm>
            <a:off x="467544" y="5013176"/>
            <a:ext cx="8532440" cy="54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This gives us the RSA trapdoor permutation collection.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BD59A7-3606-AB4E-BA05-53643AA56768}"/>
                  </a:ext>
                </a:extLst>
              </p:cNvPr>
              <p:cNvSpPr/>
              <p:nvPr/>
            </p:nvSpPr>
            <p:spPr>
              <a:xfrm>
                <a:off x="467544" y="6165304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Trapdoor for inversion: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BD59A7-3606-AB4E-BA05-53643AA56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65304"/>
                <a:ext cx="8532440" cy="523220"/>
              </a:xfrm>
              <a:prstGeom prst="rect">
                <a:avLst/>
              </a:prstGeom>
              <a:blipFill>
                <a:blip r:embed="rId7"/>
                <a:stretch>
                  <a:fillRect l="-148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3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RSA Trapdoor Permutation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Today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be an integer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/>
                  <a:t> Then,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trapdoor permutation.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  <a:blipFill>
                <a:blip r:embed="rId3"/>
                <a:stretch>
                  <a:fillRect l="-1486" t="-64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5BD59A7-3606-AB4E-BA05-53643AA56768}"/>
              </a:ext>
            </a:extLst>
          </p:cNvPr>
          <p:cNvSpPr/>
          <p:nvPr/>
        </p:nvSpPr>
        <p:spPr>
          <a:xfrm>
            <a:off x="417728" y="2924944"/>
            <a:ext cx="890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Hardness of inversion without trapdoor = </a:t>
            </a:r>
            <a:r>
              <a:rPr lang="en-US" sz="2800" b="1" dirty="0"/>
              <a:t>RSA assumption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0D779-B7C1-B34D-A61D-6633A5AC32AD}"/>
              </a:ext>
            </a:extLst>
          </p:cNvPr>
          <p:cNvSpPr/>
          <p:nvPr/>
        </p:nvSpPr>
        <p:spPr>
          <a:xfrm>
            <a:off x="432048" y="470598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know that if factoring is easy, RSA is broken (and that’s the only </a:t>
            </a:r>
            <a:r>
              <a:rPr lang="en-US" sz="2800" i="1" dirty="0"/>
              <a:t>known</a:t>
            </a:r>
            <a:r>
              <a:rPr lang="en-US" sz="2800" dirty="0"/>
              <a:t> way to break RSA)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B37D3-ACE4-2D42-B854-4EBD69AACF30}"/>
              </a:ext>
            </a:extLst>
          </p:cNvPr>
          <p:cNvSpPr/>
          <p:nvPr/>
        </p:nvSpPr>
        <p:spPr>
          <a:xfrm>
            <a:off x="432048" y="593011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Major Open Problem:  Are factoring and RSA equivalent?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1746AC-D308-664E-9E74-ED490C9512FA}"/>
                  </a:ext>
                </a:extLst>
              </p:cNvPr>
              <p:cNvSpPr/>
              <p:nvPr/>
            </p:nvSpPr>
            <p:spPr>
              <a:xfrm>
                <a:off x="566265" y="3625860"/>
                <a:ext cx="8254207" cy="523220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(as above)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mod N, hard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1746AC-D308-664E-9E74-ED490C951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65" y="3625860"/>
                <a:ext cx="8254207" cy="523220"/>
              </a:xfrm>
              <a:prstGeom prst="rect">
                <a:avLst/>
              </a:prstGeom>
              <a:blipFill>
                <a:blip r:embed="rId4"/>
                <a:stretch>
                  <a:fillRect l="-1534" t="-11628" b="-2558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RSA Trapdoor Permutation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Today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be an integer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/>
                  <a:t> Then,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trapdoor permutation.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  <a:blipFill>
                <a:blip r:embed="rId3"/>
                <a:stretch>
                  <a:fillRect l="-1486" t="-64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5BD59A7-3606-AB4E-BA05-53643AA56768}"/>
              </a:ext>
            </a:extLst>
          </p:cNvPr>
          <p:cNvSpPr/>
          <p:nvPr/>
        </p:nvSpPr>
        <p:spPr>
          <a:xfrm>
            <a:off x="417728" y="2996952"/>
            <a:ext cx="879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Hardcore bits (galore) for the RSA trapdoor one-way perm: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70D779-B7C1-B34D-A61D-6633A5AC32AD}"/>
                  </a:ext>
                </a:extLst>
              </p:cNvPr>
              <p:cNvSpPr/>
              <p:nvPr/>
            </p:nvSpPr>
            <p:spPr>
              <a:xfrm>
                <a:off x="683568" y="3724243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Goldreich-Levin bit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GL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70D779-B7C1-B34D-A61D-6633A5AC3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24243"/>
                <a:ext cx="8532440" cy="523220"/>
              </a:xfrm>
              <a:prstGeom prst="rect">
                <a:avLst/>
              </a:prstGeom>
              <a:blipFill>
                <a:blip r:embed="rId4"/>
                <a:stretch>
                  <a:fillRect l="-1189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BFCFB6-1E22-914C-8B89-9F2AB69F64D3}"/>
                  </a:ext>
                </a:extLst>
              </p:cNvPr>
              <p:cNvSpPr/>
              <p:nvPr/>
            </p:nvSpPr>
            <p:spPr>
              <a:xfrm>
                <a:off x="683568" y="4417948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least significant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LSB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BFCFB6-1E22-914C-8B89-9F2AB69F6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17948"/>
                <a:ext cx="8532440" cy="523220"/>
              </a:xfrm>
              <a:prstGeom prst="rect">
                <a:avLst/>
              </a:prstGeom>
              <a:blipFill>
                <a:blip r:embed="rId5"/>
                <a:stretch>
                  <a:fillRect l="-1189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DD44C2-6D93-6446-B605-3BA8332F3BE1}"/>
                  </a:ext>
                </a:extLst>
              </p:cNvPr>
              <p:cNvSpPr/>
              <p:nvPr/>
            </p:nvSpPr>
            <p:spPr>
              <a:xfrm>
                <a:off x="683568" y="5085184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“most significant bit”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𝐻𝐴𝐿𝐹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DD44C2-6D93-6446-B605-3BA8332F3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85184"/>
                <a:ext cx="8532440" cy="523220"/>
              </a:xfrm>
              <a:prstGeom prst="rect">
                <a:avLst/>
              </a:prstGeom>
              <a:blipFill>
                <a:blip r:embed="rId6"/>
                <a:stretch>
                  <a:fillRect l="-118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C9D54B-3C55-7647-8AC5-6759C89361E4}"/>
                  </a:ext>
                </a:extLst>
              </p:cNvPr>
              <p:cNvSpPr/>
              <p:nvPr/>
            </p:nvSpPr>
            <p:spPr>
              <a:xfrm>
                <a:off x="683568" y="5786100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fact, any single bit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hardcore.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C9D54B-3C55-7647-8AC5-6759C8936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86100"/>
                <a:ext cx="8532440" cy="523220"/>
              </a:xfrm>
              <a:prstGeom prst="rect">
                <a:avLst/>
              </a:prstGeom>
              <a:blipFill>
                <a:blip r:embed="rId7"/>
                <a:stretch>
                  <a:fillRect l="-1189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RSA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5325ED-1B82-2046-BC5D-661C2C3DCBD2}"/>
                  </a:ext>
                </a:extLst>
              </p:cNvPr>
              <p:cNvSpPr/>
              <p:nvPr/>
            </p:nvSpPr>
            <p:spPr>
              <a:xfrm>
                <a:off x="611560" y="1196752"/>
                <a:ext cx="797183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/>
                  <a:t> be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5325ED-1B82-2046-BC5D-661C2C3D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71837" cy="1815882"/>
              </a:xfrm>
              <a:prstGeom prst="rect">
                <a:avLst/>
              </a:prstGeom>
              <a:blipFill>
                <a:blip r:embed="rId3"/>
                <a:stretch>
                  <a:fillRect l="-1433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80A1A5-F8A1-8B4A-A14C-447FF8556630}"/>
                  </a:ext>
                </a:extLst>
              </p:cNvPr>
              <p:cNvSpPr/>
              <p:nvPr/>
            </p:nvSpPr>
            <p:spPr>
              <a:xfrm>
                <a:off x="600201" y="3278013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is a bit: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LSB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80A1A5-F8A1-8B4A-A14C-447FF8556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278013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272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1C908B-85E3-9449-9A8C-114D463683A9}"/>
                  </a:ext>
                </a:extLst>
              </p:cNvPr>
              <p:cNvSpPr/>
              <p:nvPr/>
            </p:nvSpPr>
            <p:spPr>
              <a:xfrm>
                <a:off x="611560" y="4581128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via RSA inversion.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1C908B-85E3-9449-9A8C-114D46368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81128"/>
                <a:ext cx="7971837" cy="523220"/>
              </a:xfrm>
              <a:prstGeom prst="rect">
                <a:avLst/>
              </a:prstGeom>
              <a:blipFill>
                <a:blip r:embed="rId5"/>
                <a:stretch>
                  <a:fillRect l="-143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FFA5FA-3D29-EB41-BB7E-04D2FD639FB3}"/>
                  </a:ext>
                </a:extLst>
              </p:cNvPr>
              <p:cNvSpPr/>
              <p:nvPr/>
            </p:nvSpPr>
            <p:spPr>
              <a:xfrm>
                <a:off x="611560" y="5571237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</a:rPr>
                  <a:t>IND-secure under the RSA assumption</a:t>
                </a:r>
                <a:r>
                  <a:rPr lang="en-US" sz="2800" dirty="0">
                    <a:solidFill>
                      <a:schemeClr val="tx1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(as above)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mod N, hard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FFA5FA-3D29-EB41-BB7E-04D2FD639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71237"/>
                <a:ext cx="7971837" cy="954107"/>
              </a:xfrm>
              <a:prstGeom prst="rect">
                <a:avLst/>
              </a:prstGeom>
              <a:blipFill>
                <a:blip r:embed="rId6"/>
                <a:stretch>
                  <a:fillRect l="-1752" t="-6579" r="-31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2348880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4221088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  <p:sp>
        <p:nvSpPr>
          <p:cNvPr id="11" name="Action Button: Forward or Next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3F017FF-AD3F-DA47-B0DB-2A74BC76F40F}"/>
              </a:ext>
            </a:extLst>
          </p:cNvPr>
          <p:cNvSpPr/>
          <p:nvPr/>
        </p:nvSpPr>
        <p:spPr>
          <a:xfrm>
            <a:off x="8172400" y="5805264"/>
            <a:ext cx="705127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44819</TotalTime>
  <Words>2901</Words>
  <Application>Microsoft Macintosh PowerPoint</Application>
  <PresentationFormat>On-screen Show (4:3)</PresentationFormat>
  <Paragraphs>332</Paragraphs>
  <Slides>41</Slides>
  <Notes>38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 Unicode MS</vt:lpstr>
      <vt:lpstr>American Typewriter</vt:lpstr>
      <vt:lpstr>Arial</vt:lpstr>
      <vt:lpstr>Calibri</vt:lpstr>
      <vt:lpstr>Cambria Math</vt:lpstr>
      <vt:lpstr>Symbol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Solving Linear Equations</vt:lpstr>
      <vt:lpstr>Learning with Errors (LWE)</vt:lpstr>
      <vt:lpstr>Learning with Errors (LWE)</vt:lpstr>
      <vt:lpstr>OWF and PRG</vt:lpstr>
      <vt:lpstr>Basic (Secret-key) Encryption</vt:lpstr>
      <vt:lpstr>Basic (Secret-key) Encryption</vt:lpstr>
      <vt:lpstr>Public-key Encryption</vt:lpstr>
      <vt:lpstr>Public-key Encryption</vt:lpstr>
      <vt:lpstr>Public-key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1083</cp:revision>
  <dcterms:created xsi:type="dcterms:W3CDTF">2014-03-14T23:52:55Z</dcterms:created>
  <dcterms:modified xsi:type="dcterms:W3CDTF">2020-10-22T17:00:59Z</dcterms:modified>
</cp:coreProperties>
</file>