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29" r:id="rId2"/>
    <p:sldId id="667" r:id="rId3"/>
    <p:sldId id="582" r:id="rId4"/>
    <p:sldId id="1485" r:id="rId5"/>
    <p:sldId id="1481" r:id="rId6"/>
    <p:sldId id="1473" r:id="rId7"/>
    <p:sldId id="1486" r:id="rId8"/>
    <p:sldId id="1487" r:id="rId9"/>
    <p:sldId id="1488" r:id="rId10"/>
    <p:sldId id="1477" r:id="rId11"/>
    <p:sldId id="1478" r:id="rId12"/>
    <p:sldId id="1479" r:id="rId13"/>
    <p:sldId id="1480" r:id="rId14"/>
    <p:sldId id="1489" r:id="rId15"/>
    <p:sldId id="1490" r:id="rId16"/>
    <p:sldId id="1491" r:id="rId17"/>
    <p:sldId id="1492" r:id="rId18"/>
    <p:sldId id="1493" r:id="rId19"/>
    <p:sldId id="1496" r:id="rId20"/>
    <p:sldId id="645" r:id="rId21"/>
    <p:sldId id="1501" r:id="rId22"/>
    <p:sldId id="646" r:id="rId23"/>
    <p:sldId id="647" r:id="rId24"/>
    <p:sldId id="1502" r:id="rId25"/>
    <p:sldId id="1503" r:id="rId26"/>
    <p:sldId id="1497" r:id="rId27"/>
    <p:sldId id="650" r:id="rId28"/>
    <p:sldId id="1498" r:id="rId29"/>
    <p:sldId id="1494" r:id="rId30"/>
    <p:sldId id="1499" r:id="rId31"/>
    <p:sldId id="1504" r:id="rId32"/>
    <p:sldId id="1505" r:id="rId33"/>
    <p:sldId id="1511" r:id="rId34"/>
    <p:sldId id="1512" r:id="rId35"/>
    <p:sldId id="1513" r:id="rId36"/>
    <p:sldId id="1514" r:id="rId37"/>
    <p:sldId id="15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24"/>
    <p:restoredTop sz="76250" autoAdjust="0"/>
  </p:normalViewPr>
  <p:slideViewPr>
    <p:cSldViewPr>
      <p:cViewPr varScale="1">
        <p:scale>
          <a:sx n="71" d="100"/>
          <a:sy n="71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0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07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6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17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2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21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6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14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7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0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62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78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11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84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3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41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16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65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52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27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90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66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83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3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1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3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2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4324" t="-3509" r="-162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C5D53-896F-3F42-9F8B-22EF9CDD7517}"/>
              </a:ext>
            </a:extLst>
          </p:cNvPr>
          <p:cNvGrpSpPr/>
          <p:nvPr/>
        </p:nvGrpSpPr>
        <p:grpSpPr>
          <a:xfrm>
            <a:off x="1869579" y="2383350"/>
            <a:ext cx="683568" cy="723147"/>
            <a:chOff x="4248472" y="4581128"/>
            <a:chExt cx="683568" cy="72314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1E458D-DBAC-2C4B-AAAF-0545AFB9B260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4587F6-709E-4048-8853-C5E2C8E3368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1DEFBF-80A2-4647-AB6C-EE72A12A0CE2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21F7C93-1471-0243-99B7-B97EB4815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3. Imagine running the Simulator S on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3COL. It produces a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which the verifier still accepts!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  <a:blipFill>
                <a:blip r:embed="rId5"/>
                <a:stretch>
                  <a:fillRect l="-1376" t="-4396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68952" y="5589240"/>
            <a:ext cx="77230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(WHY?! Because S and V are PPT. They together cannot tell if  the input graph is 3COL or not)</a:t>
            </a:r>
            <a:endParaRPr lang="en-US" sz="16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0BC71E-C772-AC46-A287-9FDD867E2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84984"/>
            <a:ext cx="790923" cy="79092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0A0857-76E0-F643-86CF-73F3763CA99A}"/>
              </a:ext>
            </a:extLst>
          </p:cNvPr>
          <p:cNvCxnSpPr>
            <a:cxnSpLocks/>
          </p:cNvCxnSpPr>
          <p:nvPr/>
        </p:nvCxnSpPr>
        <p:spPr>
          <a:xfrm>
            <a:off x="1869579" y="2391053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5DC5FC-5475-2A4D-90BC-64696FCE10B3}"/>
              </a:ext>
            </a:extLst>
          </p:cNvPr>
          <p:cNvCxnSpPr>
            <a:cxnSpLocks/>
          </p:cNvCxnSpPr>
          <p:nvPr/>
        </p:nvCxnSpPr>
        <p:spPr>
          <a:xfrm>
            <a:off x="2555776" y="2382081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370D6B-5BBE-BC42-B3D3-3AF3D57C102F}"/>
              </a:ext>
            </a:extLst>
          </p:cNvPr>
          <p:cNvGrpSpPr/>
          <p:nvPr/>
        </p:nvGrpSpPr>
        <p:grpSpPr>
          <a:xfrm>
            <a:off x="7205335" y="2370817"/>
            <a:ext cx="683568" cy="723147"/>
            <a:chOff x="4248472" y="4581128"/>
            <a:chExt cx="683568" cy="72314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D8F48EA-4AB3-9E4D-84E9-3223BC1057FB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7615402-8412-F049-887B-6EE5C43B913F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75E1F7E-34ED-A64C-B3F8-B0ABBAB4D66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C9B81D-501C-6F4B-BEB7-C2523B532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C02563-AA00-9040-BA5E-DFE01DE55DE8}"/>
              </a:ext>
            </a:extLst>
          </p:cNvPr>
          <p:cNvCxnSpPr>
            <a:cxnSpLocks/>
          </p:cNvCxnSpPr>
          <p:nvPr/>
        </p:nvCxnSpPr>
        <p:spPr>
          <a:xfrm>
            <a:off x="7205335" y="2378520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0ED068-63A9-DD43-985C-4E758F85782E}"/>
              </a:ext>
            </a:extLst>
          </p:cNvPr>
          <p:cNvCxnSpPr>
            <a:cxnSpLocks/>
          </p:cNvCxnSpPr>
          <p:nvPr/>
        </p:nvCxnSpPr>
        <p:spPr>
          <a:xfrm>
            <a:off x="7891532" y="2369548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4.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Therefore, S is a cheating prover!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Produces a proof for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that the verifier nevertheless accepts.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  <a:blipFill>
                <a:blip r:embed="rId6"/>
                <a:stretch>
                  <a:fillRect l="-1493" t="-3540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71600" y="6030772"/>
            <a:ext cx="7723012" cy="63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Ergo, the proof system is NOT SOUND!</a:t>
            </a:r>
            <a:endParaRPr lang="en-US" sz="1600" b="1" i="1" dirty="0">
              <a:solidFill>
                <a:srgbClr val="FF0000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4EB112-C4FB-5549-928A-3F39C5B2F58E}"/>
              </a:ext>
            </a:extLst>
          </p:cNvPr>
          <p:cNvGrpSpPr/>
          <p:nvPr/>
        </p:nvGrpSpPr>
        <p:grpSpPr>
          <a:xfrm>
            <a:off x="1869579" y="2383350"/>
            <a:ext cx="683568" cy="723147"/>
            <a:chOff x="4248472" y="4581128"/>
            <a:chExt cx="683568" cy="72314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DAB04F-EC09-8046-B036-DB5E7C8945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3F5A6D-146A-0D40-BE07-71E667B673B8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37D759F-5757-664F-8F0E-BDC9F7645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D3F6D8-93B6-F641-8E06-D5C941D39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CA7234-D5F0-7B4F-8A5A-2F695F673497}"/>
              </a:ext>
            </a:extLst>
          </p:cNvPr>
          <p:cNvCxnSpPr>
            <a:cxnSpLocks/>
          </p:cNvCxnSpPr>
          <p:nvPr/>
        </p:nvCxnSpPr>
        <p:spPr>
          <a:xfrm>
            <a:off x="1869579" y="2391053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135BDE-0DC4-E84B-9F0B-663B03CF28B8}"/>
              </a:ext>
            </a:extLst>
          </p:cNvPr>
          <p:cNvCxnSpPr>
            <a:cxnSpLocks/>
          </p:cNvCxnSpPr>
          <p:nvPr/>
        </p:nvCxnSpPr>
        <p:spPr>
          <a:xfrm>
            <a:off x="2555776" y="2382081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9C1E1B-B538-7743-A159-BC9D1A280A8D}"/>
              </a:ext>
            </a:extLst>
          </p:cNvPr>
          <p:cNvGrpSpPr/>
          <p:nvPr/>
        </p:nvGrpSpPr>
        <p:grpSpPr>
          <a:xfrm>
            <a:off x="7269431" y="2365432"/>
            <a:ext cx="683568" cy="723147"/>
            <a:chOff x="4248472" y="4581128"/>
            <a:chExt cx="683568" cy="72314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F1D33F5-D99E-F14C-A7C1-6F0668741B6F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F30C8FB-62A3-8043-9822-CDD4DF78487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FDE0F63-D0D1-0246-9F4F-7376CB014D0E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A662E35-FA6E-D845-8955-86E316ED2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3D0B2F-9586-0E4A-859E-1C709E2163F0}"/>
              </a:ext>
            </a:extLst>
          </p:cNvPr>
          <p:cNvCxnSpPr>
            <a:cxnSpLocks/>
          </p:cNvCxnSpPr>
          <p:nvPr/>
        </p:nvCxnSpPr>
        <p:spPr>
          <a:xfrm>
            <a:off x="7269431" y="2373135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3E5EFA-585C-B143-88A5-C694E22832E2}"/>
              </a:ext>
            </a:extLst>
          </p:cNvPr>
          <p:cNvCxnSpPr>
            <a:cxnSpLocks/>
          </p:cNvCxnSpPr>
          <p:nvPr/>
        </p:nvCxnSpPr>
        <p:spPr>
          <a:xfrm>
            <a:off x="7955628" y="2364163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5616EB-B64F-944D-91ED-71FBA8859CB3}"/>
              </a:ext>
            </a:extLst>
          </p:cNvPr>
          <p:cNvSpPr/>
          <p:nvPr/>
        </p:nvSpPr>
        <p:spPr>
          <a:xfrm>
            <a:off x="8100392" y="5851237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END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0" name="Subtitle 1">
            <a:extLst>
              <a:ext uri="{FF2B5EF4-FFF2-40B4-BE49-F238E27FC236}">
                <a16:creationId xmlns:a16="http://schemas.microsoft.com/office/drawing/2014/main" id="{AA4BEFD9-553A-CA4B-8317-EC4B62990170}"/>
              </a:ext>
            </a:extLst>
          </p:cNvPr>
          <p:cNvSpPr txBox="1">
            <a:spLocks/>
          </p:cNvSpPr>
          <p:nvPr/>
        </p:nvSpPr>
        <p:spPr>
          <a:xfrm>
            <a:off x="0" y="37890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Or, is 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Enter: The Common Random String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14A929-1FF0-7243-A76A-6A5068C13EB4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3C96E6-F23A-B943-A947-5176554203A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FB552DC-0075-164C-8486-261359EA1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2AC5AF2-1646-B14E-ACF2-F211CB8BD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58D2166-8F4E-0343-AF09-CF296C17C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3988BC-B950-314F-A0EE-25A433F269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80792ED-8BB4-6B41-91DF-7631A606228E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7CA4EF-E0CF-8043-AEA4-6AF8814CBE8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F24B58A-0CCC-B146-9CFD-911E7649F28E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279DBFC-4BA3-5E4E-BC13-BABD6F56C80A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1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Enter: The Common </a:t>
            </a:r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Reference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String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ubtitle 1">
                <a:extLst>
                  <a:ext uri="{FF2B5EF4-FFF2-40B4-BE49-F238E27FC236}">
                    <a16:creationId xmlns:a16="http://schemas.microsoft.com/office/drawing/2014/main" id="{A56CA1D9-4BC5-E841-89B0-20DB4868B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5776" y="1550837"/>
                <a:ext cx="403509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←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𝐷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6" name="Subtitle 1">
                <a:extLst>
                  <a:ext uri="{FF2B5EF4-FFF2-40B4-BE49-F238E27FC236}">
                    <a16:creationId xmlns:a16="http://schemas.microsoft.com/office/drawing/2014/main" id="{A56CA1D9-4BC5-E841-89B0-20DB4868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550837"/>
                <a:ext cx="4035096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2236807" y="2086265"/>
            <a:ext cx="7231737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(e.g., CRS = product of two primes)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1E21EE-A54D-334D-AAB6-F2E33EF0FBD3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4E9F099-252E-2746-8835-88B2CFD9BF35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E0FAEF1-D146-8C42-A592-5259D5AE6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8C8D34-BFA5-6E40-BDE6-1C226A9A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672FE19-EAEB-A949-98B9-3AF22E629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21A9B0C-F97E-8E4D-A4DB-D6BE34C5C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B9BB31-5ADB-9044-B061-D6ABA8551A98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47B9B7-DA12-0B4E-B76C-025F5E4FBF76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61BF89-9D66-D146-AFCF-CE5BE5F04E5F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FBAD26-D548-7045-98B8-31A6DF783C45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6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1">
                <a:extLst>
                  <a:ext uri="{FF2B5EF4-FFF2-40B4-BE49-F238E27FC236}">
                    <a16:creationId xmlns:a16="http://schemas.microsoft.com/office/drawing/2014/main" id="{DBBDF112-FC41-8945-8705-A8008AAA7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321" y="4913875"/>
                <a:ext cx="7880903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Completeness: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3COL, V accepts P’s proof. </a:t>
                </a:r>
              </a:p>
            </p:txBody>
          </p:sp>
        </mc:Choice>
        <mc:Fallback xmlns="">
          <p:sp>
            <p:nvSpPr>
              <p:cNvPr id="23" name="Subtitle 1">
                <a:extLst>
                  <a:ext uri="{FF2B5EF4-FFF2-40B4-BE49-F238E27FC236}">
                    <a16:creationId xmlns:a16="http://schemas.microsoft.com/office/drawing/2014/main" id="{DBBDF112-FC41-8945-8705-A8008AAA7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21" y="4913875"/>
                <a:ext cx="7880903" cy="477416"/>
              </a:xfrm>
              <a:prstGeom prst="rect">
                <a:avLst/>
              </a:prstGeom>
              <a:blipFill>
                <a:blip r:embed="rId7"/>
                <a:stretch>
                  <a:fillRect l="-1125" t="-512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1">
                <a:extLst>
                  <a:ext uri="{FF2B5EF4-FFF2-40B4-BE49-F238E27FC236}">
                    <a16:creationId xmlns:a16="http://schemas.microsoft.com/office/drawing/2014/main" id="{F9CB6829-3952-4148-8DE6-7BAC1DBC4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320" y="5584861"/>
                <a:ext cx="7880903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Soundness: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and any “proof”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𝐶𝑅𝑆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accepts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4" name="Subtitle 1">
                <a:extLst>
                  <a:ext uri="{FF2B5EF4-FFF2-40B4-BE49-F238E27FC236}">
                    <a16:creationId xmlns:a16="http://schemas.microsoft.com/office/drawing/2014/main" id="{F9CB6829-3952-4148-8DE6-7BAC1DBC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20" y="5584861"/>
                <a:ext cx="7880903" cy="1010233"/>
              </a:xfrm>
              <a:prstGeom prst="rect">
                <a:avLst/>
              </a:prstGeom>
              <a:blipFill>
                <a:blip r:embed="rId8"/>
                <a:stretch>
                  <a:fillRect l="-1125"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175D3A3-9F5F-2B4A-8CC4-D1B7715A3B50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74F733-8212-BD46-9897-7CD04DE0658F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7B16A20-3F9E-CD4A-8903-C52514CDB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8DAB2B9-FBE9-0944-835D-F7CCD57B5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CA58C4C-3CDC-DA44-940C-A4E2C6583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BAF427E-9B0E-5540-A373-F7DBB94B2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C7AD48-B2ED-884F-8E5F-8DD48E94954F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D50892-3211-CD41-AE99-1225E09BC9C9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AEAF25-4EE3-BA41-AA08-0C018252DC71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CE2400-6765-9B4D-85D5-1D5608062CDE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1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92" y="4940633"/>
                <a:ext cx="7880903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G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3COL,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 the verifier V.</a:t>
                </a:r>
              </a:p>
            </p:txBody>
          </p:sp>
        </mc:Choice>
        <mc:Fallback xmlns="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2" y="4940633"/>
                <a:ext cx="7880903" cy="1010233"/>
              </a:xfrm>
              <a:prstGeom prst="rect">
                <a:avLst/>
              </a:prstGeom>
              <a:blipFill>
                <a:blip r:embed="rId7"/>
                <a:stretch>
                  <a:fillRect l="-1127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)≈(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𝑐𝑜𝑙𝑜𝑟𝑠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852011-1A10-2C49-8CA8-9D78ED0C2B3B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5E1A5C-1D6B-1B48-8CE6-FBA9328298B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E07B4D1-58C3-D14C-9EF0-F29E6BB76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A7EE9F5-EA80-5F48-860D-0F0D9BC28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F8F7785-0495-2542-8AA2-091428024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B8A0A09-4ADF-7446-AE2F-EA702446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D83B15-B59B-BC42-AF56-309FBACD5A94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32AFB5-D382-0E4D-A3F4-0A6A1699964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7EC8055-32CC-8548-A064-522CC109745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D9F1F0-5460-0E47-9816-19B3A81EE1BC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0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92" y="4940633"/>
                <a:ext cx="8602208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L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 the verifier V.</a:t>
                </a:r>
              </a:p>
            </p:txBody>
          </p:sp>
        </mc:Choice>
        <mc:Fallback xmlns="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2" y="4940633"/>
                <a:ext cx="8602208" cy="1010233"/>
              </a:xfrm>
              <a:prstGeom prst="rect">
                <a:avLst/>
              </a:prstGeom>
              <a:blipFill>
                <a:blip r:embed="rId7"/>
                <a:stretch>
                  <a:fillRect l="-1032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)≈(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852011-1A10-2C49-8CA8-9D78ED0C2B3B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5E1A5C-1D6B-1B48-8CE6-FBA9328298B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E07B4D1-58C3-D14C-9EF0-F29E6BB76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A7EE9F5-EA80-5F48-860D-0F0D9BC28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F8F7785-0495-2542-8AA2-091428024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B8A0A09-4ADF-7446-AE2F-EA702446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D83B15-B59B-BC42-AF56-309FBACD5A94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32AFB5-D382-0E4D-A3F4-0A6A1699964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7EC8055-32CC-8548-A064-522CC109745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D9F1F0-5460-0E47-9816-19B3A81EE1BC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0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Blum-Feldman-Micali’88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(quadratic </a:t>
            </a:r>
            <a:r>
              <a:rPr lang="en-US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27D7547-2513-C84D-909E-7D1538434647}"/>
              </a:ext>
            </a:extLst>
          </p:cNvPr>
          <p:cNvSpPr txBox="1">
            <a:spLocks/>
          </p:cNvSpPr>
          <p:nvPr/>
        </p:nvSpPr>
        <p:spPr>
          <a:xfrm>
            <a:off x="467544" y="3284984"/>
            <a:ext cx="6913748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Feige-Lapidot-Shamir’90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(factoring)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1E57583-068C-C544-97B9-A721CA4D481B}"/>
              </a:ext>
            </a:extLst>
          </p:cNvPr>
          <p:cNvSpPr txBox="1">
            <a:spLocks/>
          </p:cNvSpPr>
          <p:nvPr/>
        </p:nvSpPr>
        <p:spPr>
          <a:xfrm>
            <a:off x="467544" y="4149080"/>
            <a:ext cx="6913748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3. Groth-Ostrovsky-Sahai’06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(bilinear maps)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1">
                <a:extLst>
                  <a:ext uri="{FF2B5EF4-FFF2-40B4-BE49-F238E27FC236}">
                    <a16:creationId xmlns:a16="http://schemas.microsoft.com/office/drawing/2014/main" id="{ECCA22AC-05E8-F64E-8794-164C19EB8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4967808"/>
                <a:ext cx="9001000" cy="1341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4. Canetti-Chen-Holmgren-Lombardi-Rothblu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-Wichs’19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     and Peikert-Shiehian’19   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(learning with errors)</a:t>
                </a:r>
              </a:p>
            </p:txBody>
          </p:sp>
        </mc:Choice>
        <mc:Fallback xmlns="">
          <p:sp>
            <p:nvSpPr>
              <p:cNvPr id="8" name="Subtitle 1">
                <a:extLst>
                  <a:ext uri="{FF2B5EF4-FFF2-40B4-BE49-F238E27FC236}">
                    <a16:creationId xmlns:a16="http://schemas.microsoft.com/office/drawing/2014/main" id="{ECCA22AC-05E8-F64E-8794-164C19EB8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67808"/>
                <a:ext cx="9001000" cy="1341512"/>
              </a:xfrm>
              <a:prstGeom prst="rect">
                <a:avLst/>
              </a:prstGeom>
              <a:blipFill>
                <a:blip r:embed="rId3"/>
                <a:stretch>
                  <a:fillRect l="-1408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ubtitle 1">
            <a:extLst>
              <a:ext uri="{FF2B5EF4-FFF2-40B4-BE49-F238E27FC236}">
                <a16:creationId xmlns:a16="http://schemas.microsoft.com/office/drawing/2014/main" id="{C1F6C378-735B-574E-B06D-75333B4FD986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Blum-Feldman-Micali’88 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(quadratic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50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467544" y="2276872"/>
            <a:ext cx="8352928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2285" y="112474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Zero-Knowledge (NIZK)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Two Days: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Application of NIZK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628800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17631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17631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735797" y="300566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7" y="3005663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01109" y="2988016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9" y="2988016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581945" y="2555322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45" y="2555322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09379" y="3531115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79" y="3531115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338837" y="351123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7" y="3511236"/>
                <a:ext cx="2291730" cy="722442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9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556792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645623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645623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735797" y="2933655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7" y="2933655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01109" y="2916008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9" y="2916008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581945" y="24833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45" y="2483314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09379" y="345910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79" y="3459107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338837" y="3439228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7" y="3439228"/>
                <a:ext cx="2291730" cy="722442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233957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𝑱𝒂𝒄</m:t>
                    </m:r>
                  </m:oMath>
                </a14:m>
                <a:r>
                  <a:rPr lang="en-US" sz="2800" b="1" dirty="0"/>
                  <a:t> divides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/>
                  <a:t> evenly unless N is a perfect square.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33957"/>
                <a:ext cx="7971837" cy="523220"/>
              </a:xfrm>
              <a:prstGeom prst="rect">
                <a:avLst/>
              </a:prstGeom>
              <a:blipFill>
                <a:blip r:embed="rId9"/>
                <a:stretch>
                  <a:fillRect l="-796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556792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645623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645623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735797" y="2933655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7" y="2933655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01109" y="2916008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9" y="2916008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581945" y="24833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45" y="2483314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09379" y="345910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79" y="3459107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338837" y="3439228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7" y="3439228"/>
                <a:ext cx="2291730" cy="722442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830655"/>
                <a:ext cx="7971837" cy="1168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Surprising fact</a:t>
                </a:r>
                <a:r>
                  <a:rPr lang="en-US" sz="2800" dirty="0"/>
                  <a:t>: Jacobi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is computable in poly time </a:t>
                </a:r>
                <a:r>
                  <a:rPr lang="en-US" sz="2800" b="1" dirty="0"/>
                  <a:t>without knowing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30655"/>
                <a:ext cx="7971837" cy="1168077"/>
              </a:xfrm>
              <a:prstGeom prst="rect">
                <a:avLst/>
              </a:prstGeom>
              <a:blipFill>
                <a:blip r:embed="rId9"/>
                <a:stretch>
                  <a:fillRect l="-1752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1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653168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53168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752" t="-5263" r="-207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/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  <a:blipFill>
                <a:blip r:embed="rId8"/>
                <a:stretch>
                  <a:fillRect l="-11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/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752" t="-5263" r="-207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/>
              <p:nvPr/>
            </p:nvSpPr>
            <p:spPr>
              <a:xfrm>
                <a:off x="611560" y="1595721"/>
                <a:ext cx="8784977" cy="96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</a:rPr>
                  <a:t>Exactly half residues even if </a:t>
                </a:r>
                <a:br>
                  <a:rPr lang="en-US" sz="2800" b="1" dirty="0">
                    <a:solidFill>
                      <a:srgbClr val="0000FF"/>
                    </a:solidFill>
                  </a:rPr>
                </a:br>
                <a:r>
                  <a:rPr lang="en-US" sz="2800" b="1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𝐧𝐨𝐭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𝐛𝐨𝐭𝐡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𝐞𝐯𝐞𝐧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5721"/>
                <a:ext cx="8784977" cy="965136"/>
              </a:xfrm>
              <a:prstGeom prst="rect">
                <a:avLst/>
              </a:prstGeom>
              <a:blipFill>
                <a:blip r:embed="rId7"/>
                <a:stretch>
                  <a:fillRect l="-1590" t="-6494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IMPORTANT PROPERTY</a:t>
                </a:r>
                <a:r>
                  <a:rPr lang="en-US" sz="2800" dirty="0"/>
                  <a:t>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both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then their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749" t="-5195" b="-155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/>
              <p:nvPr/>
            </p:nvSpPr>
            <p:spPr>
              <a:xfrm>
                <a:off x="611560" y="1595721"/>
                <a:ext cx="8784977" cy="96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Exactly half residues even if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both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even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5721"/>
                <a:ext cx="8784977" cy="965136"/>
              </a:xfrm>
              <a:prstGeom prst="rect">
                <a:avLst/>
              </a:prstGeom>
              <a:blipFill>
                <a:blip r:embed="rId7"/>
                <a:stretch>
                  <a:fillRect l="-1590" t="-6494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</p:cNvCxnSpPr>
          <p:nvPr/>
        </p:nvCxnSpPr>
        <p:spPr>
          <a:xfrm flipH="1">
            <a:off x="4313653" y="2852936"/>
            <a:ext cx="1410475" cy="91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072261" y="278971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1" y="2789719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822FDD-F507-534C-8D5B-D3981CA9B0D4}"/>
                  </a:ext>
                </a:extLst>
              </p:cNvPr>
              <p:cNvSpPr/>
              <p:nvPr/>
            </p:nvSpPr>
            <p:spPr>
              <a:xfrm>
                <a:off x="611559" y="1556792"/>
                <a:ext cx="878497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The fraction of residues smaller if </a:t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r>
                  <a:rPr lang="en-US" sz="2800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has three or more prime factors!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822FDD-F507-534C-8D5B-D3981CA9B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556792"/>
                <a:ext cx="8784977" cy="954107"/>
              </a:xfrm>
              <a:prstGeom prst="rect">
                <a:avLst/>
              </a:prstGeom>
              <a:blipFill>
                <a:blip r:embed="rId6"/>
                <a:stretch>
                  <a:fillRect l="-1590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ED38A8-781B-E845-A953-4128907A0CF8}"/>
                  </a:ext>
                </a:extLst>
              </p:cNvPr>
              <p:cNvSpPr/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IMPORTANT PROPERTY</a:t>
                </a:r>
                <a:r>
                  <a:rPr lang="en-US" sz="2800" dirty="0"/>
                  <a:t>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both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then their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ED38A8-781B-E845-A953-4128907A0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blipFill>
                <a:blip r:embed="rId7"/>
                <a:stretch>
                  <a:fillRect l="-1749" t="-5195" b="-155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FFE213-12E5-9A4A-9115-34987BA08EF2}"/>
              </a:ext>
            </a:extLst>
          </p:cNvPr>
          <p:cNvCxnSpPr/>
          <p:nvPr/>
        </p:nvCxnSpPr>
        <p:spPr>
          <a:xfrm>
            <a:off x="971600" y="4927031"/>
            <a:ext cx="6840760" cy="1742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F7D37F-9780-344D-8D38-A7910686E2F7}"/>
              </a:ext>
            </a:extLst>
          </p:cNvPr>
          <p:cNvCxnSpPr>
            <a:cxnSpLocks/>
          </p:cNvCxnSpPr>
          <p:nvPr/>
        </p:nvCxnSpPr>
        <p:spPr>
          <a:xfrm flipH="1">
            <a:off x="1072856" y="4764722"/>
            <a:ext cx="7376926" cy="19046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484784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4784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EFA12DA-BDB4-AD4F-9C5E-89BC3C30BD43}"/>
              </a:ext>
            </a:extLst>
          </p:cNvPr>
          <p:cNvSpPr/>
          <p:nvPr/>
        </p:nvSpPr>
        <p:spPr>
          <a:xfrm>
            <a:off x="610951" y="2224028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Quadratic </a:t>
            </a:r>
            <a:r>
              <a:rPr lang="en-US" sz="2800" u="sng" dirty="0" err="1"/>
              <a:t>Residuosity</a:t>
            </a:r>
            <a:r>
              <a:rPr lang="en-US" sz="2800" u="sng" dirty="0"/>
              <a:t> Assumption (QRA)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/>
              <p:nvPr/>
            </p:nvSpPr>
            <p:spPr>
              <a:xfrm>
                <a:off x="637320" y="2872100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No PPT algorithm can distinguish between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from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" y="2872100"/>
                <a:ext cx="7971837" cy="1384995"/>
              </a:xfrm>
              <a:prstGeom prst="rect">
                <a:avLst/>
              </a:prstGeom>
              <a:blipFill>
                <a:blip r:embed="rId4"/>
                <a:stretch>
                  <a:fillRect l="-1431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1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395536" y="3573016"/>
            <a:ext cx="8568952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ubtitle 1">
                <a:extLst>
                  <a:ext uri="{FF2B5EF4-FFF2-40B4-BE49-F238E27FC236}">
                    <a16:creationId xmlns:a16="http://schemas.microsoft.com/office/drawing/2014/main" id="{DECF0C18-E4BE-054A-B303-10065FCB36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9469052" cy="3168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Define the NP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𝐺𝑂𝑂𝐷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with instances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where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</a:t>
                </a:r>
                <a:r>
                  <a:rPr lang="en-US" sz="2800" u="sng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good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: has exactly two prime factors and is not a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perfect square;  and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𝑄𝑁𝑅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(that is,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has Jacobi symbol +1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		but is not a square mod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51" name="Subtitle 1">
                <a:extLst>
                  <a:ext uri="{FF2B5EF4-FFF2-40B4-BE49-F238E27FC236}">
                    <a16:creationId xmlns:a16="http://schemas.microsoft.com/office/drawing/2014/main" id="{DECF0C18-E4BE-054A-B303-10065FCB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9469052" cy="3168352"/>
              </a:xfrm>
              <a:prstGeom prst="rect">
                <a:avLst/>
              </a:prstGeom>
              <a:blipFill>
                <a:blip r:embed="rId3"/>
                <a:stretch>
                  <a:fillRect l="-1340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DEDBEB7-8DDD-8A41-862E-EBEC5E5BE672}"/>
              </a:ext>
            </a:extLst>
          </p:cNvPr>
          <p:cNvGrpSpPr/>
          <p:nvPr/>
        </p:nvGrpSpPr>
        <p:grpSpPr>
          <a:xfrm>
            <a:off x="1170485" y="4390563"/>
            <a:ext cx="6137819" cy="2141280"/>
            <a:chOff x="1170485" y="4390563"/>
            <a:chExt cx="6137819" cy="21412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A69273-BB17-A14E-A998-E69C71FEFB3E}"/>
                </a:ext>
              </a:extLst>
            </p:cNvPr>
            <p:cNvSpPr/>
            <p:nvPr/>
          </p:nvSpPr>
          <p:spPr>
            <a:xfrm>
              <a:off x="1619672" y="4509120"/>
              <a:ext cx="5400600" cy="20227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D6C3AE-B020-8D45-B270-88510A3C4937}"/>
                </a:ext>
              </a:extLst>
            </p:cNvPr>
            <p:cNvCxnSpPr>
              <a:cxnSpLocks/>
              <a:stCxn id="52" idx="0"/>
              <a:endCxn id="52" idx="4"/>
            </p:cNvCxnSpPr>
            <p:nvPr/>
          </p:nvCxnSpPr>
          <p:spPr>
            <a:xfrm>
              <a:off x="4319972" y="4509120"/>
              <a:ext cx="0" cy="2022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/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/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/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68D739-F3F2-B446-AECD-FB3A52349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923" y="5477074"/>
              <a:ext cx="2706620" cy="11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/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/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𝑄𝑁𝑅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28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NP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D79331F-8AF5-7F4A-834A-6774D935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47813" y="2766198"/>
            <a:ext cx="833388" cy="8309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F72D61-3DFE-0D44-82A1-FB7CB81AD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9" y="2841588"/>
            <a:ext cx="751335" cy="7602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3652D12-A92C-2642-B242-DB3C4331D843}"/>
              </a:ext>
            </a:extLst>
          </p:cNvPr>
          <p:cNvGrpSpPr/>
          <p:nvPr/>
        </p:nvGrpSpPr>
        <p:grpSpPr>
          <a:xfrm>
            <a:off x="839304" y="2695747"/>
            <a:ext cx="834410" cy="908462"/>
            <a:chOff x="2030633" y="1592692"/>
            <a:chExt cx="834410" cy="9084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6E73E0-3170-1C4B-9AE8-2724332E5993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603386C-FA47-C44C-8F4C-5592BE8C4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F9323D-6A4C-5F4D-985D-8D57E0D7C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ED1F5D-37DC-944D-933F-7712F9973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1D468F7-ED32-724E-A2D8-8914FE408D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8A717-0697-DF4F-9D9F-DF6E17368BAE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456646-12D1-0244-B21A-E05A00EFCFC9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C78E13-1961-4343-ACCA-630CD39FB6E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17FC80-7AAC-E244-88D8-BCF905F15D75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6881B9-FA4D-4541-B8B1-7C0BA8FC9B52}"/>
              </a:ext>
            </a:extLst>
          </p:cNvPr>
          <p:cNvGrpSpPr/>
          <p:nvPr/>
        </p:nvGrpSpPr>
        <p:grpSpPr>
          <a:xfrm>
            <a:off x="7804842" y="2794264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AA3DE8-5ACC-E844-A3AA-4658CD5ACE8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DE9714F-C5EA-6744-A857-0A3C077C01A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2B99F51-113F-AF40-95A4-17A573436D4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7C05FE-02BF-9D41-A83B-2AD1A0CF9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A0F72E-81C8-1C4E-B493-6A364FB99E21}"/>
              </a:ext>
            </a:extLst>
          </p:cNvPr>
          <p:cNvCxnSpPr/>
          <p:nvPr/>
        </p:nvCxnSpPr>
        <p:spPr>
          <a:xfrm>
            <a:off x="3308341" y="357301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BC4474-2610-DE4E-80B6-229F984D516A}"/>
              </a:ext>
            </a:extLst>
          </p:cNvPr>
          <p:cNvGrpSpPr/>
          <p:nvPr/>
        </p:nvGrpSpPr>
        <p:grpSpPr>
          <a:xfrm>
            <a:off x="4770879" y="2511240"/>
            <a:ext cx="834410" cy="908462"/>
            <a:chOff x="2030633" y="1592692"/>
            <a:chExt cx="834410" cy="9084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4C9818F-D175-344B-B1E9-4CE8F42687F6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03B4F4B8-FECD-3B49-AEEC-C33AA0E97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9F8BBD4-A683-DE48-A3C7-53BE19AE7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4D44C14-7D89-8E42-B858-25775ACAA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FE0FF979-F854-D249-A95C-32EE498B9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F0D52E-0F81-0840-B3D6-8AD62177108C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606F345-3AAF-B844-B3E2-2C2743E100C5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9ED0-1A8F-9B4A-A4ED-F0640C62D298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3C23BD-126B-B14A-ACB9-655B1671CE20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ubtitle 1">
            <a:extLst>
              <a:ext uri="{FF2B5EF4-FFF2-40B4-BE49-F238E27FC236}">
                <a16:creationId xmlns:a16="http://schemas.microsoft.com/office/drawing/2014/main" id="{AB9C7EB5-0CAF-4743-8814-C6C9C9553C81}"/>
              </a:ext>
            </a:extLst>
          </p:cNvPr>
          <p:cNvSpPr txBox="1">
            <a:spLocks/>
          </p:cNvSpPr>
          <p:nvPr/>
        </p:nvSpPr>
        <p:spPr>
          <a:xfrm>
            <a:off x="3691874" y="2749948"/>
            <a:ext cx="2070486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= </a:t>
            </a:r>
          </a:p>
        </p:txBody>
      </p:sp>
      <p:sp>
        <p:nvSpPr>
          <p:cNvPr id="66" name="Subtitle 1">
            <a:extLst>
              <a:ext uri="{FF2B5EF4-FFF2-40B4-BE49-F238E27FC236}">
                <a16:creationId xmlns:a16="http://schemas.microsoft.com/office/drawing/2014/main" id="{E6EA8C3C-2AD5-AF41-ABC9-8EE3EA6575FC}"/>
              </a:ext>
            </a:extLst>
          </p:cNvPr>
          <p:cNvSpPr txBox="1">
            <a:spLocks/>
          </p:cNvSpPr>
          <p:nvPr/>
        </p:nvSpPr>
        <p:spPr>
          <a:xfrm>
            <a:off x="1463366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For the NP-complete problem of graph 3-coloring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C5DBB7C-E384-A242-8A49-294385953607}"/>
              </a:ext>
            </a:extLst>
          </p:cNvPr>
          <p:cNvGrpSpPr/>
          <p:nvPr/>
        </p:nvGrpSpPr>
        <p:grpSpPr>
          <a:xfrm>
            <a:off x="958370" y="2780928"/>
            <a:ext cx="683568" cy="723147"/>
            <a:chOff x="4248472" y="4581128"/>
            <a:chExt cx="683568" cy="723147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0BA9247-9E6B-964D-8A97-D8B1C0F457D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446413B-5120-B643-A131-85CA1A6B943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7E3513-4DD6-E54C-AA1F-764BB042A18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2CF129E-8831-7742-8377-6BFABAB7A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ubtitle 1">
            <a:extLst>
              <a:ext uri="{FF2B5EF4-FFF2-40B4-BE49-F238E27FC236}">
                <a16:creationId xmlns:a16="http://schemas.microsoft.com/office/drawing/2014/main" id="{69E7AB1E-8D61-7B4A-9475-40DCF344F1D6}"/>
              </a:ext>
            </a:extLst>
          </p:cNvPr>
          <p:cNvSpPr txBox="1">
            <a:spLocks/>
          </p:cNvSpPr>
          <p:nvPr/>
        </p:nvSpPr>
        <p:spPr>
          <a:xfrm>
            <a:off x="101781" y="4509120"/>
            <a:ext cx="3206560" cy="872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Prover P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has a witness, the 3-coloring of G</a:t>
            </a:r>
          </a:p>
        </p:txBody>
      </p:sp>
      <p:sp>
        <p:nvSpPr>
          <p:cNvPr id="73" name="Subtitle 1">
            <a:extLst>
              <a:ext uri="{FF2B5EF4-FFF2-40B4-BE49-F238E27FC236}">
                <a16:creationId xmlns:a16="http://schemas.microsoft.com/office/drawing/2014/main" id="{FB890606-B0A4-D542-97E1-ADEA2AD097B2}"/>
              </a:ext>
            </a:extLst>
          </p:cNvPr>
          <p:cNvSpPr txBox="1">
            <a:spLocks/>
          </p:cNvSpPr>
          <p:nvPr/>
        </p:nvSpPr>
        <p:spPr>
          <a:xfrm>
            <a:off x="5292080" y="3897732"/>
            <a:ext cx="3754045" cy="1979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Verifier V checks:</a:t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(a) only 3 colors are used &amp;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(b) any two vertices connected by an edge are colored differently. </a:t>
            </a:r>
          </a:p>
        </p:txBody>
      </p:sp>
    </p:spTree>
    <p:extLst>
      <p:ext uri="{BB962C8B-B14F-4D97-AF65-F5344CB8AC3E}">
        <p14:creationId xmlns:p14="http://schemas.microsoft.com/office/powerpoint/2010/main" val="3907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5322F865-3D6C-3D49-8CB7-0021612D9B36}"/>
              </a:ext>
            </a:extLst>
          </p:cNvPr>
          <p:cNvSpPr/>
          <p:nvPr/>
        </p:nvSpPr>
        <p:spPr>
          <a:xfrm>
            <a:off x="502568" y="4233862"/>
            <a:ext cx="8173888" cy="2435498"/>
          </a:xfrm>
          <a:prstGeom prst="wedgeRectCallout">
            <a:avLst>
              <a:gd name="adj1" fmla="val -24973"/>
              <a:gd name="adj2" fmla="val -71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ubtitle 1">
                <a:extLst>
                  <a:ext uri="{FF2B5EF4-FFF2-40B4-BE49-F238E27FC236}">
                    <a16:creationId xmlns:a16="http://schemas.microsoft.com/office/drawing/2014/main" id="{963EF298-EAB3-DD45-9265-4E98E0E8D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4366283"/>
                <a:ext cx="8316924" cy="790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good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∈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𝑸𝑵𝑹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b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𝑸𝑹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𝒚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𝒓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𝑸𝑹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61" name="Subtitle 1">
                <a:extLst>
                  <a:ext uri="{FF2B5EF4-FFF2-40B4-BE49-F238E27FC236}">
                    <a16:creationId xmlns:a16="http://schemas.microsoft.com/office/drawing/2014/main" id="{963EF298-EAB3-DD45-9265-4E98E0E8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66283"/>
                <a:ext cx="8316924" cy="790909"/>
              </a:xfrm>
              <a:prstGeom prst="rect">
                <a:avLst/>
              </a:prstGeom>
              <a:blipFill>
                <a:blip r:embed="rId8"/>
                <a:stretch>
                  <a:fillRect l="-1372" t="-7937" b="-39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ubtitle 1">
                <a:extLst>
                  <a:ext uri="{FF2B5EF4-FFF2-40B4-BE49-F238E27FC236}">
                    <a16:creationId xmlns:a16="http://schemas.microsoft.com/office/drawing/2014/main" id="{FCCEF881-878A-3C43-874F-4A14794984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86548" y="5235587"/>
                <a:ext cx="7488832" cy="790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	so I can 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𝒚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62" name="Subtitle 1">
                <a:extLst>
                  <a:ext uri="{FF2B5EF4-FFF2-40B4-BE49-F238E27FC236}">
                    <a16:creationId xmlns:a16="http://schemas.microsoft.com/office/drawing/2014/main" id="{FCCEF881-878A-3C43-874F-4A147949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548" y="5235587"/>
                <a:ext cx="7488832" cy="790909"/>
              </a:xfrm>
              <a:prstGeom prst="rect">
                <a:avLst/>
              </a:prstGeom>
              <a:blipFill>
                <a:blip r:embed="rId9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ubtitle 1">
            <a:extLst>
              <a:ext uri="{FF2B5EF4-FFF2-40B4-BE49-F238E27FC236}">
                <a16:creationId xmlns:a16="http://schemas.microsoft.com/office/drawing/2014/main" id="{AF7DF9B4-1C3E-1744-9FF8-2DA7A520FEF8}"/>
              </a:ext>
            </a:extLst>
          </p:cNvPr>
          <p:cNvSpPr txBox="1">
            <a:spLocks/>
          </p:cNvSpPr>
          <p:nvPr/>
        </p:nvSpPr>
        <p:spPr>
          <a:xfrm>
            <a:off x="539552" y="5949280"/>
            <a:ext cx="8316924" cy="790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If not … I’ll be stuck!</a:t>
            </a:r>
          </a:p>
        </p:txBody>
      </p:sp>
    </p:spTree>
    <p:extLst>
      <p:ext uri="{BB962C8B-B14F-4D97-AF65-F5344CB8AC3E}">
        <p14:creationId xmlns:p14="http://schemas.microsoft.com/office/powerpoint/2010/main" val="2719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20" y="4049916"/>
                <a:ext cx="5184576" cy="2547436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Check: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prime power,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perfect square; and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 received either a mod-N square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49916"/>
                <a:ext cx="5184576" cy="2547436"/>
              </a:xfrm>
              <a:prstGeom prst="rect">
                <a:avLst/>
              </a:prstGeom>
              <a:blipFill>
                <a:blip r:embed="rId9"/>
                <a:stretch>
                  <a:fillRect l="-2190" t="-2475" r="-1460" b="-346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2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more than 2 prime factors)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 matter what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is, for half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more than 2 prime factors)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 matter what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is,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half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residue)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Then,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happens to be a non-residue,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2979866" y="2790074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66" y="2790074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746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781654C1-C47D-FF49-A7A1-4F98BFC4EB79}"/>
              </a:ext>
            </a:extLst>
          </p:cNvPr>
          <p:cNvSpPr txBox="1">
            <a:spLocks/>
          </p:cNvSpPr>
          <p:nvPr/>
        </p:nvSpPr>
        <p:spPr>
          <a:xfrm>
            <a:off x="626804" y="4246166"/>
            <a:ext cx="8496944" cy="62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(Perfect) Zero Knowledge Simulator S: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869160"/>
                <a:ext cx="8496944" cy="17165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First pick the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to be random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Then,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reverse-engineer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CRS,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/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randomly.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69160"/>
                <a:ext cx="8496944" cy="1716523"/>
              </a:xfrm>
              <a:prstGeom prst="rect">
                <a:avLst/>
              </a:prstGeom>
              <a:blipFill>
                <a:blip r:embed="rId9"/>
                <a:stretch>
                  <a:fillRect l="-1493"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02EAC43-F2B9-8A4F-916A-3C4150F864F4}"/>
              </a:ext>
            </a:extLst>
          </p:cNvPr>
          <p:cNvSpPr/>
          <p:nvPr/>
        </p:nvSpPr>
        <p:spPr>
          <a:xfrm>
            <a:off x="8442276" y="6093296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C6ECFC7-5D78-3940-AF15-763A88226C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3195" b="22729"/>
          <a:stretch/>
        </p:blipFill>
        <p:spPr>
          <a:xfrm>
            <a:off x="323528" y="4365104"/>
            <a:ext cx="1797798" cy="1296144"/>
          </a:xfrm>
          <a:prstGeom prst="rect">
            <a:avLst/>
          </a:prstGeom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DF51915D-BD0B-5C41-8F97-ABC77632B5DB}"/>
              </a:ext>
            </a:extLst>
          </p:cNvPr>
          <p:cNvSpPr txBox="1">
            <a:spLocks/>
          </p:cNvSpPr>
          <p:nvPr/>
        </p:nvSpPr>
        <p:spPr>
          <a:xfrm>
            <a:off x="2555776" y="4274385"/>
            <a:ext cx="6588224" cy="59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 depends on the instance N. Not good.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4692F713-EECF-F942-98DD-E1026D70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5776" y="4850449"/>
                <a:ext cx="6408712" cy="174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Soln: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Let CRS be random numbers. Interpret them as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𝑍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both the prover and verifier filter 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𝐽𝑎𝑐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4692F713-EECF-F942-98DD-E1026D70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850449"/>
                <a:ext cx="6408712" cy="1746903"/>
              </a:xfrm>
              <a:prstGeom prst="rect">
                <a:avLst/>
              </a:prstGeom>
              <a:blipFill>
                <a:blip r:embed="rId9"/>
                <a:stretch>
                  <a:fillRect l="-1779" t="-3623" r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5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395536" y="4941168"/>
            <a:ext cx="8568952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Zero-Knowledge (Interactive)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28593" y="2091486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09" y="2166876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289121" y="2898304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761EB9-6FB9-4344-89D6-FA110E53ED9A}"/>
              </a:ext>
            </a:extLst>
          </p:cNvPr>
          <p:cNvCxnSpPr/>
          <p:nvPr/>
        </p:nvCxnSpPr>
        <p:spPr>
          <a:xfrm>
            <a:off x="3289121" y="3526706"/>
            <a:ext cx="288032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82A7A3-5602-A140-A8EE-67F32A138F1F}"/>
              </a:ext>
            </a:extLst>
          </p:cNvPr>
          <p:cNvCxnSpPr/>
          <p:nvPr/>
        </p:nvCxnSpPr>
        <p:spPr>
          <a:xfrm>
            <a:off x="3289121" y="443680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1">
            <a:extLst>
              <a:ext uri="{FF2B5EF4-FFF2-40B4-BE49-F238E27FC236}">
                <a16:creationId xmlns:a16="http://schemas.microsoft.com/office/drawing/2014/main" id="{9C5C94F5-C6E8-3D4C-B826-60905F01E93B}"/>
              </a:ext>
            </a:extLst>
          </p:cNvPr>
          <p:cNvSpPr txBox="1">
            <a:spLocks/>
          </p:cNvSpPr>
          <p:nvPr/>
        </p:nvSpPr>
        <p:spPr>
          <a:xfrm>
            <a:off x="3650892" y="1844824"/>
            <a:ext cx="2070486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832DDA66-3C75-894C-8FEF-54613CC00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6907" y="2996952"/>
                <a:ext cx="2070486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←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832DDA66-3C75-894C-8FEF-54613CC00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07" y="2996952"/>
                <a:ext cx="2070486" cy="477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8CE23D9-E095-E14C-93AC-2858A9B18728}"/>
              </a:ext>
            </a:extLst>
          </p:cNvPr>
          <p:cNvGrpSpPr/>
          <p:nvPr/>
        </p:nvGrpSpPr>
        <p:grpSpPr>
          <a:xfrm>
            <a:off x="899592" y="2103050"/>
            <a:ext cx="834410" cy="908462"/>
            <a:chOff x="2030633" y="1592692"/>
            <a:chExt cx="834410" cy="9084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0A9358-7CE9-2F46-A28A-088227A4CC58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CBDD44C-47C3-D04D-AC17-DE4B84BF8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03BDBB52-0819-3841-AA64-59BE4CA7B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BF43B4D-58FD-ED4D-A845-0E9A26A38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6C3D131-6077-3C47-93BD-A50A721968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88AEBC-E6FE-B642-8DD8-6D619DA389ED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C650C0-F4E0-C24D-A0FC-2DC26B5E322C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6F6DD27-E2FD-C546-9CC0-C0892A79049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0A0DA3F-90C9-7945-B5BD-9DBA5F9893A9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A58E64-413F-154D-A121-18665771D5EA}"/>
              </a:ext>
            </a:extLst>
          </p:cNvPr>
          <p:cNvGrpSpPr/>
          <p:nvPr/>
        </p:nvGrpSpPr>
        <p:grpSpPr>
          <a:xfrm>
            <a:off x="7785622" y="2119552"/>
            <a:ext cx="683568" cy="723147"/>
            <a:chOff x="4248472" y="4581128"/>
            <a:chExt cx="683568" cy="72314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6449FD5-7BF7-9241-A1B5-D6D8D2746F9E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1CF7308-D9E8-B342-BB7D-380949F212BF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6C2FF00-31C3-BB4D-B96F-4655E81B946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74B5634-824D-2843-A865-F6E533432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BDA5E1DF-2620-7742-8AF6-B75F76E4362F}"/>
              </a:ext>
            </a:extLst>
          </p:cNvPr>
          <p:cNvSpPr/>
          <p:nvPr/>
        </p:nvSpPr>
        <p:spPr>
          <a:xfrm>
            <a:off x="4840904" y="2441803"/>
            <a:ext cx="216024" cy="2387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E0719F8-057C-324F-B0DF-02B8EFB7C666}"/>
              </a:ext>
            </a:extLst>
          </p:cNvPr>
          <p:cNvSpPr/>
          <p:nvPr/>
        </p:nvSpPr>
        <p:spPr>
          <a:xfrm>
            <a:off x="3590208" y="2466256"/>
            <a:ext cx="216024" cy="2387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1A417A-67C6-D448-A209-66B134405B86}"/>
              </a:ext>
            </a:extLst>
          </p:cNvPr>
          <p:cNvSpPr/>
          <p:nvPr/>
        </p:nvSpPr>
        <p:spPr>
          <a:xfrm>
            <a:off x="4183551" y="2482758"/>
            <a:ext cx="216024" cy="2387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FD85A78-A353-1C4E-8D9F-3B24C69CCDA2}"/>
              </a:ext>
            </a:extLst>
          </p:cNvPr>
          <p:cNvSpPr/>
          <p:nvPr/>
        </p:nvSpPr>
        <p:spPr>
          <a:xfrm>
            <a:off x="5459290" y="2459073"/>
            <a:ext cx="216024" cy="2387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1A1AD-A6BE-6C44-8B25-A6B6DAA37455}"/>
              </a:ext>
            </a:extLst>
          </p:cNvPr>
          <p:cNvSpPr/>
          <p:nvPr/>
        </p:nvSpPr>
        <p:spPr>
          <a:xfrm>
            <a:off x="3418033" y="232254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FDF3EDE-31F3-F146-BE8A-CFBDA8645396}"/>
              </a:ext>
            </a:extLst>
          </p:cNvPr>
          <p:cNvSpPr/>
          <p:nvPr/>
        </p:nvSpPr>
        <p:spPr>
          <a:xfrm>
            <a:off x="4064124" y="232254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E3B088-5BBD-2848-B132-1887F5EF13C4}"/>
              </a:ext>
            </a:extLst>
          </p:cNvPr>
          <p:cNvSpPr/>
          <p:nvPr/>
        </p:nvSpPr>
        <p:spPr>
          <a:xfrm>
            <a:off x="4702734" y="2292958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755460-6CCB-D248-B927-D9A03EAA1AC2}"/>
              </a:ext>
            </a:extLst>
          </p:cNvPr>
          <p:cNvSpPr/>
          <p:nvPr/>
        </p:nvSpPr>
        <p:spPr>
          <a:xfrm>
            <a:off x="5338046" y="231880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B33068-68D3-A14C-8800-01F7490C1E27}"/>
              </a:ext>
            </a:extLst>
          </p:cNvPr>
          <p:cNvSpPr/>
          <p:nvPr/>
        </p:nvSpPr>
        <p:spPr>
          <a:xfrm>
            <a:off x="4570133" y="3922614"/>
            <a:ext cx="216024" cy="2387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B43A9D-6C72-DD4D-9FF4-BC3A745EB141}"/>
              </a:ext>
            </a:extLst>
          </p:cNvPr>
          <p:cNvSpPr/>
          <p:nvPr/>
        </p:nvSpPr>
        <p:spPr>
          <a:xfrm>
            <a:off x="4450706" y="3789040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1">
            <a:extLst>
              <a:ext uri="{FF2B5EF4-FFF2-40B4-BE49-F238E27FC236}">
                <a16:creationId xmlns:a16="http://schemas.microsoft.com/office/drawing/2014/main" id="{4B1EE40E-0D77-5C4B-A145-FCB2B0242E49}"/>
              </a:ext>
            </a:extLst>
          </p:cNvPr>
          <p:cNvSpPr txBox="1">
            <a:spLocks/>
          </p:cNvSpPr>
          <p:nvPr/>
        </p:nvSpPr>
        <p:spPr>
          <a:xfrm>
            <a:off x="2220962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Because NP proofs reveal too much</a:t>
            </a:r>
          </a:p>
        </p:txBody>
      </p:sp>
    </p:spTree>
    <p:extLst>
      <p:ext uri="{BB962C8B-B14F-4D97-AF65-F5344CB8AC3E}">
        <p14:creationId xmlns:p14="http://schemas.microsoft.com/office/powerpoint/2010/main" val="24125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Zero-Knowledge (Interactive)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6" name="Subtitle 1">
            <a:extLst>
              <a:ext uri="{FF2B5EF4-FFF2-40B4-BE49-F238E27FC236}">
                <a16:creationId xmlns:a16="http://schemas.microsoft.com/office/drawing/2014/main" id="{4B1EE40E-0D77-5C4B-A145-FCB2B0242E49}"/>
              </a:ext>
            </a:extLst>
          </p:cNvPr>
          <p:cNvSpPr txBox="1">
            <a:spLocks/>
          </p:cNvSpPr>
          <p:nvPr/>
        </p:nvSpPr>
        <p:spPr>
          <a:xfrm>
            <a:off x="2220962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Because NP proofs reveal too much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ubtitle 1">
                <a:extLst>
                  <a:ext uri="{FF2B5EF4-FFF2-40B4-BE49-F238E27FC236}">
                    <a16:creationId xmlns:a16="http://schemas.microsoft.com/office/drawing/2014/main" id="{65028B3C-E7D1-DD48-954F-40687AF3D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40" y="3870663"/>
                <a:ext cx="7880903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Completeness: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3COL, V accepts P’s proof. </a:t>
                </a:r>
              </a:p>
            </p:txBody>
          </p:sp>
        </mc:Choice>
        <mc:Fallback xmlns="">
          <p:sp>
            <p:nvSpPr>
              <p:cNvPr id="40" name="Subtitle 1">
                <a:extLst>
                  <a:ext uri="{FF2B5EF4-FFF2-40B4-BE49-F238E27FC236}">
                    <a16:creationId xmlns:a16="http://schemas.microsoft.com/office/drawing/2014/main" id="{65028B3C-E7D1-DD48-954F-40687AF3D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0" y="3870663"/>
                <a:ext cx="7880903" cy="477416"/>
              </a:xfrm>
              <a:prstGeom prst="rect">
                <a:avLst/>
              </a:prstGeom>
              <a:blipFill>
                <a:blip r:embed="rId3"/>
                <a:stretch>
                  <a:fillRect l="-1125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DF040AEE-40FC-984E-8B48-7904D9E1F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39" y="4541649"/>
                <a:ext cx="7880903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Soundness: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and any cheating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V rejects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’s proof with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DF040AEE-40FC-984E-8B48-7904D9E1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9" y="4541649"/>
                <a:ext cx="7880903" cy="1010233"/>
              </a:xfrm>
              <a:prstGeom prst="rect">
                <a:avLst/>
              </a:prstGeom>
              <a:blipFill>
                <a:blip r:embed="rId4"/>
                <a:stretch>
                  <a:fillRect l="-1125"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ubtitle 1">
                <a:extLst>
                  <a:ext uri="{FF2B5EF4-FFF2-40B4-BE49-F238E27FC236}">
                    <a16:creationId xmlns:a16="http://schemas.microsoft.com/office/drawing/2014/main" id="{20FD2552-7BFF-C940-A3C1-19DACC9841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700" y="5488002"/>
                <a:ext cx="8583300" cy="1369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cheating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G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3COL,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</a:t>
                </a:r>
                <a:r>
                  <a:rPr lang="en-US" sz="24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2" name="Subtitle 1">
                <a:extLst>
                  <a:ext uri="{FF2B5EF4-FFF2-40B4-BE49-F238E27FC236}">
                    <a16:creationId xmlns:a16="http://schemas.microsoft.com/office/drawing/2014/main" id="{20FD2552-7BFF-C940-A3C1-19DACC984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00" y="5488002"/>
                <a:ext cx="8583300" cy="1369998"/>
              </a:xfrm>
              <a:prstGeom prst="rect">
                <a:avLst/>
              </a:prstGeom>
              <a:blipFill>
                <a:blip r:embed="rId5"/>
                <a:stretch>
                  <a:fillRect l="-103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8D31B9-B752-3546-923F-0B5DA784A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1" y="1577778"/>
            <a:ext cx="5892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43508" y="1628800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make proofs non-interactive again?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B36A939-066C-C243-8343-6435CEC74546}"/>
              </a:ext>
            </a:extLst>
          </p:cNvPr>
          <p:cNvSpPr txBox="1">
            <a:spLocks/>
          </p:cNvSpPr>
          <p:nvPr/>
        </p:nvSpPr>
        <p:spPr>
          <a:xfrm>
            <a:off x="683568" y="3429000"/>
            <a:ext cx="83529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Why?</a:t>
            </a:r>
          </a:p>
          <a:p>
            <a:pPr marL="514350" indent="-514350" algn="l">
              <a:buAutoNum type="arabicPeriod"/>
            </a:pP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V does not need to be online during the proof process.</a:t>
            </a:r>
          </a:p>
          <a:p>
            <a:pPr marL="514350" indent="-514350" algn="l">
              <a:buAutoNum type="arabicPeriod"/>
            </a:pP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Proofs are not ephemeral, can stay into the future. </a:t>
            </a:r>
          </a:p>
        </p:txBody>
      </p:sp>
    </p:spTree>
    <p:extLst>
      <p:ext uri="{BB962C8B-B14F-4D97-AF65-F5344CB8AC3E}">
        <p14:creationId xmlns:p14="http://schemas.microsoft.com/office/powerpoint/2010/main" val="26315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43508" y="1628800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make proofs non-interactive again?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B36A939-066C-C243-8343-6435CEC74546}"/>
              </a:ext>
            </a:extLst>
          </p:cNvPr>
          <p:cNvSpPr txBox="1">
            <a:spLocks/>
          </p:cNvSpPr>
          <p:nvPr/>
        </p:nvSpPr>
        <p:spPr>
          <a:xfrm>
            <a:off x="3700645" y="4011869"/>
            <a:ext cx="19442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NO!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26687AE-D22C-8142-A841-7DA2BBBD0A65}"/>
              </a:ext>
            </a:extLst>
          </p:cNvPr>
          <p:cNvSpPr txBox="1">
            <a:spLocks/>
          </p:cNvSpPr>
          <p:nvPr/>
        </p:nvSpPr>
        <p:spPr>
          <a:xfrm>
            <a:off x="2190727" y="4149080"/>
            <a:ext cx="4964052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YES, WE CAN!</a:t>
            </a:r>
          </a:p>
        </p:txBody>
      </p:sp>
    </p:spTree>
    <p:extLst>
      <p:ext uri="{BB962C8B-B14F-4D97-AF65-F5344CB8AC3E}">
        <p14:creationId xmlns:p14="http://schemas.microsoft.com/office/powerpoint/2010/main" val="5955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1. When G is in 3COL, V accepts the proof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  <a:blipFill>
                <a:blip r:embed="rId6"/>
                <a:stretch>
                  <a:fillRect l="-1447"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3564486" y="5692202"/>
            <a:ext cx="342170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(Completeness)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7F0B13-D6E8-D848-801A-5AA7473DD4C7}"/>
              </a:ext>
            </a:extLst>
          </p:cNvPr>
          <p:cNvGrpSpPr/>
          <p:nvPr/>
        </p:nvGrpSpPr>
        <p:grpSpPr>
          <a:xfrm>
            <a:off x="1815769" y="2245728"/>
            <a:ext cx="834410" cy="908462"/>
            <a:chOff x="2030633" y="1592692"/>
            <a:chExt cx="834410" cy="90846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47CD83-BC51-6D48-B2E0-17645424690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799C507-298C-4A4C-957B-DBABA2129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896104B-22B1-8847-9DAA-724AB0FE1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1E30EEA-7B68-9140-9F0E-4751D5295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97E5C6B-0DDA-D74F-9943-A6F643A11B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90C127-295D-DA41-ABCC-AA48041E9FC9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D70FD1-E7D4-2A4A-9575-0AC56E58A7E2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2550BA-190F-7642-B641-2DB42FA8CA4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3F0C5B-7600-104B-BFBB-0619F63DB9E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1622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2.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PPT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Simulator S,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given only G in 3COL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produces an indistinguishable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(Zero Knowledge).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  <a:blipFill>
                <a:blip r:embed="rId5"/>
                <a:stretch>
                  <a:fillRect l="-1679" t="-5814" r="-122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 particular, V accepts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1600" b="1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  <a:blipFill>
                <a:blip r:embed="rId6"/>
                <a:stretch>
                  <a:fillRect l="-2890" t="-1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B75BD1-3F12-944F-B563-B7E668A68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94194"/>
            <a:ext cx="790923" cy="79092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A37F8A-F77A-6C48-B922-5641483B1CD8}"/>
              </a:ext>
            </a:extLst>
          </p:cNvPr>
          <p:cNvGrpSpPr/>
          <p:nvPr/>
        </p:nvGrpSpPr>
        <p:grpSpPr>
          <a:xfrm>
            <a:off x="1889001" y="2324083"/>
            <a:ext cx="683568" cy="723147"/>
            <a:chOff x="4248472" y="4581128"/>
            <a:chExt cx="683568" cy="72314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7858C33-9828-FE46-99AC-589587E21728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A4434B-C461-724A-B881-F7B1ACBC18A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C0DA207-7D34-BB4B-AC7C-EC10DF30BA3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2D35C45-8736-9E4F-B8E5-C96EA5010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2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51970</TotalTime>
  <Words>1770</Words>
  <Application>Microsoft Macintosh PowerPoint</Application>
  <PresentationFormat>On-screen Show (4:3)</PresentationFormat>
  <Paragraphs>265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Unicode MS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1162</cp:revision>
  <dcterms:created xsi:type="dcterms:W3CDTF">2014-03-14T23:52:55Z</dcterms:created>
  <dcterms:modified xsi:type="dcterms:W3CDTF">2020-10-29T13:35:49Z</dcterms:modified>
</cp:coreProperties>
</file>