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529" r:id="rId2"/>
    <p:sldId id="1506" r:id="rId3"/>
    <p:sldId id="1507" r:id="rId4"/>
    <p:sldId id="1508" r:id="rId5"/>
    <p:sldId id="1509" r:id="rId6"/>
    <p:sldId id="1545" r:id="rId7"/>
    <p:sldId id="1546" r:id="rId8"/>
    <p:sldId id="1484" r:id="rId9"/>
    <p:sldId id="1515" r:id="rId10"/>
    <p:sldId id="1516" r:id="rId11"/>
    <p:sldId id="1517" r:id="rId12"/>
    <p:sldId id="1518" r:id="rId13"/>
    <p:sldId id="1519" r:id="rId14"/>
    <p:sldId id="1520" r:id="rId15"/>
    <p:sldId id="1521" r:id="rId16"/>
    <p:sldId id="1522" r:id="rId17"/>
    <p:sldId id="1523" r:id="rId18"/>
    <p:sldId id="1524" r:id="rId19"/>
    <p:sldId id="1525" r:id="rId20"/>
    <p:sldId id="1526" r:id="rId21"/>
    <p:sldId id="1527" r:id="rId22"/>
    <p:sldId id="1533" r:id="rId23"/>
    <p:sldId id="1539" r:id="rId24"/>
    <p:sldId id="624" r:id="rId25"/>
    <p:sldId id="1534" r:id="rId26"/>
    <p:sldId id="1528" r:id="rId27"/>
    <p:sldId id="1535" r:id="rId28"/>
    <p:sldId id="1529" r:id="rId29"/>
    <p:sldId id="1536" r:id="rId30"/>
    <p:sldId id="1530" r:id="rId31"/>
    <p:sldId id="1538" r:id="rId32"/>
    <p:sldId id="1531" r:id="rId33"/>
    <p:sldId id="1540" r:id="rId34"/>
    <p:sldId id="1541" r:id="rId35"/>
    <p:sldId id="667" r:id="rId36"/>
    <p:sldId id="1544" r:id="rId37"/>
    <p:sldId id="154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62416"/>
    <a:srgbClr val="1E177C"/>
    <a:srgbClr val="EA968D"/>
    <a:srgbClr val="9290EA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203"/>
    <p:restoredTop sz="76250" autoAdjust="0"/>
  </p:normalViewPr>
  <p:slideViewPr>
    <p:cSldViewPr>
      <p:cViewPr varScale="1">
        <p:scale>
          <a:sx n="64" d="100"/>
          <a:sy n="64" d="100"/>
        </p:scale>
        <p:origin x="184" y="3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2020-10-28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240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285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227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747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136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461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702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75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097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33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337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284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298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128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721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This captures the concern of malleability and 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256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67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176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8464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8013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54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3869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6912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6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1699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0435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6599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751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4593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Hybrid 1 explanation:   the real decryption algorithm uses one of the private keys, say either </a:t>
            </a:r>
            <a:r>
              <a:rPr lang="en-US" baseline="0" dirty="0" err="1"/>
              <a:t>sk</a:t>
            </a:r>
            <a:r>
              <a:rPr lang="en-US" baseline="0" dirty="0"/>
              <a:t>_{1,0} or </a:t>
            </a:r>
            <a:r>
              <a:rPr lang="en-US" baseline="0" dirty="0" err="1"/>
              <a:t>sk</a:t>
            </a:r>
            <a:r>
              <a:rPr lang="en-US" baseline="0" dirty="0"/>
              <a:t>_{1,1} to decrypt, depending on whether the first ciphertext was encrypted using </a:t>
            </a:r>
            <a:r>
              <a:rPr lang="en-US" baseline="0" dirty="0" err="1"/>
              <a:t>pk</a:t>
            </a:r>
            <a:r>
              <a:rPr lang="en-US" baseline="0" dirty="0"/>
              <a:t>_{1,0} or </a:t>
            </a:r>
            <a:r>
              <a:rPr lang="en-US" baseline="0" dirty="0" err="1"/>
              <a:t>pk</a:t>
            </a:r>
            <a:r>
              <a:rPr lang="en-US" baseline="0" dirty="0"/>
              <a:t>_{1,1} --- which in turns depends on whether the first bit of the verification key was 0 or 1.   in hybrid 1, we are potentially using a different private key to decrypt a different component ciphertext. That’s OK because we know by NIZK soundness that all ciphertexts encrypt the same message!</a:t>
            </a:r>
          </a:p>
          <a:p>
            <a:pPr marL="228600" indent="-228600">
              <a:buAutoNum type="arabicPeriod"/>
            </a:pPr>
            <a:r>
              <a:rPr lang="en-US" baseline="0" dirty="0"/>
              <a:t>Hybrid 2 explanation:  In the beginning of hybrid 2, the challenge ciphertext contains a NIZK proof of ciphertext well-formedness which uses the randomness underlying those ciphertexts.   By changing the NIZK proof into a simulated proof, we remove the dependence on randomness, effectively saying that the proof reveals nothing about the randomness underlying the ciphertexts, in turn paving the way to invoke CPA-security.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85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898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990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43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297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629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96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2020-10-28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3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5.png"/><Relationship Id="rId5" Type="http://schemas.openxmlformats.org/officeDocument/2006/relationships/image" Target="../media/image85.png"/><Relationship Id="rId10" Type="http://schemas.openxmlformats.org/officeDocument/2006/relationships/image" Target="../media/image94.png"/><Relationship Id="rId4" Type="http://schemas.openxmlformats.org/officeDocument/2006/relationships/image" Target="../media/image4.png"/><Relationship Id="rId9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.png"/><Relationship Id="rId7" Type="http://schemas.openxmlformats.org/officeDocument/2006/relationships/image" Target="../media/image96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5.png"/><Relationship Id="rId5" Type="http://schemas.openxmlformats.org/officeDocument/2006/relationships/image" Target="../media/image85.png"/><Relationship Id="rId10" Type="http://schemas.openxmlformats.org/officeDocument/2006/relationships/image" Target="../media/image94.png"/><Relationship Id="rId4" Type="http://schemas.openxmlformats.org/officeDocument/2006/relationships/image" Target="../media/image4.png"/><Relationship Id="rId9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.png"/><Relationship Id="rId7" Type="http://schemas.openxmlformats.org/officeDocument/2006/relationships/image" Target="../media/image97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5.png"/><Relationship Id="rId5" Type="http://schemas.openxmlformats.org/officeDocument/2006/relationships/image" Target="../media/image85.png"/><Relationship Id="rId10" Type="http://schemas.openxmlformats.org/officeDocument/2006/relationships/image" Target="../media/image99.png"/><Relationship Id="rId4" Type="http://schemas.openxmlformats.org/officeDocument/2006/relationships/image" Target="../media/image4.png"/><Relationship Id="rId9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101.png"/><Relationship Id="rId5" Type="http://schemas.openxmlformats.org/officeDocument/2006/relationships/image" Target="../media/image85.png"/><Relationship Id="rId10" Type="http://schemas.openxmlformats.org/officeDocument/2006/relationships/image" Target="../media/image99.png"/><Relationship Id="rId4" Type="http://schemas.openxmlformats.org/officeDocument/2006/relationships/image" Target="../media/image4.png"/><Relationship Id="rId9" Type="http://schemas.openxmlformats.org/officeDocument/2006/relationships/image" Target="../media/image9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.png"/><Relationship Id="rId7" Type="http://schemas.openxmlformats.org/officeDocument/2006/relationships/image" Target="../media/image97.png"/><Relationship Id="rId12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102.png"/><Relationship Id="rId5" Type="http://schemas.openxmlformats.org/officeDocument/2006/relationships/image" Target="../media/image85.png"/><Relationship Id="rId10" Type="http://schemas.openxmlformats.org/officeDocument/2006/relationships/image" Target="../media/image99.png"/><Relationship Id="rId4" Type="http://schemas.openxmlformats.org/officeDocument/2006/relationships/image" Target="../media/image4.png"/><Relationship Id="rId9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125.png"/><Relationship Id="rId5" Type="http://schemas.openxmlformats.org/officeDocument/2006/relationships/image" Target="../media/image85.png"/><Relationship Id="rId10" Type="http://schemas.openxmlformats.org/officeDocument/2006/relationships/image" Target="../media/image124.png"/><Relationship Id="rId4" Type="http://schemas.openxmlformats.org/officeDocument/2006/relationships/image" Target="../media/image4.png"/><Relationship Id="rId9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125.png"/><Relationship Id="rId5" Type="http://schemas.openxmlformats.org/officeDocument/2006/relationships/image" Target="../media/image85.png"/><Relationship Id="rId10" Type="http://schemas.openxmlformats.org/officeDocument/2006/relationships/image" Target="../media/image126.png"/><Relationship Id="rId4" Type="http://schemas.openxmlformats.org/officeDocument/2006/relationships/image" Target="../media/image4.png"/><Relationship Id="rId9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archiv.infsec.ethz.ch/education/fs08/secsem/bleichenbacher98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13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63.png"/><Relationship Id="rId5" Type="http://schemas.openxmlformats.org/officeDocument/2006/relationships/image" Target="../media/image52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1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2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53.png"/><Relationship Id="rId18" Type="http://schemas.openxmlformats.org/officeDocument/2006/relationships/image" Target="../media/image128.png"/><Relationship Id="rId3" Type="http://schemas.openxmlformats.org/officeDocument/2006/relationships/image" Target="../media/image73.png"/><Relationship Id="rId21" Type="http://schemas.openxmlformats.org/officeDocument/2006/relationships/image" Target="../media/image130.png"/><Relationship Id="rId7" Type="http://schemas.openxmlformats.org/officeDocument/2006/relationships/image" Target="../media/image67.png"/><Relationship Id="rId12" Type="http://schemas.openxmlformats.org/officeDocument/2006/relationships/image" Target="../media/image103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61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100.png"/><Relationship Id="rId5" Type="http://schemas.openxmlformats.org/officeDocument/2006/relationships/image" Target="../media/image75.png"/><Relationship Id="rId15" Type="http://schemas.openxmlformats.org/officeDocument/2006/relationships/image" Target="../media/image60.png"/><Relationship Id="rId10" Type="http://schemas.openxmlformats.org/officeDocument/2006/relationships/image" Target="../media/image84.png"/><Relationship Id="rId19" Type="http://schemas.openxmlformats.org/officeDocument/2006/relationships/image" Target="../media/image129.png"/><Relationship Id="rId4" Type="http://schemas.openxmlformats.org/officeDocument/2006/relationships/image" Target="../media/image74.png"/><Relationship Id="rId9" Type="http://schemas.openxmlformats.org/officeDocument/2006/relationships/image" Target="../media/image83.png"/><Relationship Id="rId14" Type="http://schemas.openxmlformats.org/officeDocument/2006/relationships/image" Target="../media/image1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huji.ac.il/~dolev/pubs/nmc.pdf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4.png"/><Relationship Id="rId9" Type="http://schemas.openxmlformats.org/officeDocument/2006/relationships/image" Target="../media/image8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5.png"/><Relationship Id="rId10" Type="http://schemas.openxmlformats.org/officeDocument/2006/relationships/image" Target="../media/image92.png"/><Relationship Id="rId4" Type="http://schemas.openxmlformats.org/officeDocument/2006/relationships/image" Target="../media/image4.png"/><Relationship Id="rId9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 &amp; Berkeley CS276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17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8C1CF19-9ADE-2441-8AA3-7F21224FB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1312" y="2721621"/>
            <a:ext cx="833388" cy="83099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8A21D8B-B1DE-704F-B293-F225A2916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28" y="2797011"/>
            <a:ext cx="751335" cy="760244"/>
          </a:xfrm>
          <a:prstGeom prst="rect">
            <a:avLst/>
          </a:prstGeom>
        </p:spPr>
      </p:pic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847995C-78C4-964C-8788-6EEC88B11E03}"/>
              </a:ext>
            </a:extLst>
          </p:cNvPr>
          <p:cNvCxnSpPr/>
          <p:nvPr/>
        </p:nvCxnSpPr>
        <p:spPr>
          <a:xfrm>
            <a:off x="3131840" y="3168399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Satisfying assignment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n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  <a:blipFill>
                <a:blip r:embed="rId6"/>
                <a:stretch>
                  <a:fillRect l="-149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Subtitle 1">
                <a:extLst>
                  <a:ext uri="{FF2B5EF4-FFF2-40B4-BE49-F238E27FC236}">
                    <a16:creationId xmlns:a16="http://schemas.microsoft.com/office/drawing/2014/main" id="{5EC21CF0-0EC2-5C48-A685-AA485BFB82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2600" y="4284512"/>
                <a:ext cx="8853936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2. Prover encodes the satisfying assignment &amp;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∴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the literals</a:t>
                </a:r>
              </a:p>
            </p:txBody>
          </p:sp>
        </mc:Choice>
        <mc:Fallback xmlns="">
          <p:sp>
            <p:nvSpPr>
              <p:cNvPr id="127" name="Subtitle 1">
                <a:extLst>
                  <a:ext uri="{FF2B5EF4-FFF2-40B4-BE49-F238E27FC236}">
                    <a16:creationId xmlns:a16="http://schemas.microsoft.com/office/drawing/2014/main" id="{5EC21CF0-0EC2-5C48-A685-AA485BFB8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00" y="4284512"/>
                <a:ext cx="8853936" cy="504056"/>
              </a:xfrm>
              <a:prstGeom prst="rect">
                <a:avLst/>
              </a:prstGeom>
              <a:blipFill>
                <a:blip r:embed="rId7"/>
                <a:stretch>
                  <a:fillRect l="-1433" t="-9756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/>
              <p:nvPr/>
            </p:nvSpPr>
            <p:spPr>
              <a:xfrm>
                <a:off x="3779912" y="2591476"/>
                <a:ext cx="15308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𝜋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591476"/>
                <a:ext cx="1530804" cy="523220"/>
              </a:xfrm>
              <a:prstGeom prst="rect">
                <a:avLst/>
              </a:prstGeom>
              <a:blipFill>
                <a:blip r:embed="rId8"/>
                <a:stretch>
                  <a:fillRect l="-4959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ctangle 127">
            <a:extLst>
              <a:ext uri="{FF2B5EF4-FFF2-40B4-BE49-F238E27FC236}">
                <a16:creationId xmlns:a16="http://schemas.microsoft.com/office/drawing/2014/main" id="{F25E25E9-6649-B34C-90BF-4370028804DB}"/>
              </a:ext>
            </a:extLst>
          </p:cNvPr>
          <p:cNvSpPr/>
          <p:nvPr/>
        </p:nvSpPr>
        <p:spPr>
          <a:xfrm>
            <a:off x="427403" y="1297898"/>
            <a:ext cx="839611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  <a:blipFill>
                <a:blip r:embed="rId9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ubtitle 1">
                <a:extLst>
                  <a:ext uri="{FF2B5EF4-FFF2-40B4-BE49-F238E27FC236}">
                    <a16:creationId xmlns:a16="http://schemas.microsoft.com/office/drawing/2014/main" id="{61F016F5-9314-9E46-ACEB-82B7710917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6045" y="4824261"/>
                <a:ext cx="6422405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𝐸𝑛𝑐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𝐸𝑛𝑐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4" name="Subtitle 1">
                <a:extLst>
                  <a:ext uri="{FF2B5EF4-FFF2-40B4-BE49-F238E27FC236}">
                    <a16:creationId xmlns:a16="http://schemas.microsoft.com/office/drawing/2014/main" id="{61F016F5-9314-9E46-ACEB-82B771091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45" y="4824261"/>
                <a:ext cx="6422405" cy="504056"/>
              </a:xfrm>
              <a:prstGeom prst="rect">
                <a:avLst/>
              </a:prstGeom>
              <a:blipFill>
                <a:blip r:embed="rId10"/>
                <a:stretch>
                  <a:fillRect l="-594" t="-12195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ubtitle 1">
                <a:extLst>
                  <a:ext uri="{FF2B5EF4-FFF2-40B4-BE49-F238E27FC236}">
                    <a16:creationId xmlns:a16="http://schemas.microsoft.com/office/drawing/2014/main" id="{6BB82668-248F-5243-9DD5-697C01AAC6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2599" y="5389065"/>
                <a:ext cx="8601399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∴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exactly one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𝑜𝑟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𝐸𝑛𝑐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is a non-residue. </a:t>
                </a:r>
              </a:p>
            </p:txBody>
          </p:sp>
        </mc:Choice>
        <mc:Fallback xmlns="">
          <p:sp>
            <p:nvSpPr>
              <p:cNvPr id="16" name="Subtitle 1">
                <a:extLst>
                  <a:ext uri="{FF2B5EF4-FFF2-40B4-BE49-F238E27FC236}">
                    <a16:creationId xmlns:a16="http://schemas.microsoft.com/office/drawing/2014/main" id="{6BB82668-248F-5243-9DD5-697C01AAC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99" y="5389065"/>
                <a:ext cx="8601399" cy="504056"/>
              </a:xfrm>
              <a:prstGeom prst="rect">
                <a:avLst/>
              </a:prstGeom>
              <a:blipFill>
                <a:blip r:embed="rId11"/>
                <a:stretch>
                  <a:fillRect t="-9756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965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8C1CF19-9ADE-2441-8AA3-7F21224FB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1312" y="2721621"/>
            <a:ext cx="833388" cy="83099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8A21D8B-B1DE-704F-B293-F225A2916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28" y="2797011"/>
            <a:ext cx="751335" cy="760244"/>
          </a:xfrm>
          <a:prstGeom prst="rect">
            <a:avLst/>
          </a:prstGeom>
        </p:spPr>
      </p:pic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847995C-78C4-964C-8788-6EEC88B11E03}"/>
              </a:ext>
            </a:extLst>
          </p:cNvPr>
          <p:cNvCxnSpPr/>
          <p:nvPr/>
        </p:nvCxnSpPr>
        <p:spPr>
          <a:xfrm>
            <a:off x="3131840" y="3168399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Satisfying assignment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n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  <a:blipFill>
                <a:blip r:embed="rId6"/>
                <a:stretch>
                  <a:fillRect l="-149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Subtitle 1">
                <a:extLst>
                  <a:ext uri="{FF2B5EF4-FFF2-40B4-BE49-F238E27FC236}">
                    <a16:creationId xmlns:a16="http://schemas.microsoft.com/office/drawing/2014/main" id="{5EC21CF0-0EC2-5C48-A685-AA485BFB82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2600" y="4284512"/>
                <a:ext cx="906996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2. Prover encodes the satisfying assignment &amp;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∴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the literals</a:t>
                </a:r>
              </a:p>
            </p:txBody>
          </p:sp>
        </mc:Choice>
        <mc:Fallback xmlns="">
          <p:sp>
            <p:nvSpPr>
              <p:cNvPr id="127" name="Subtitle 1">
                <a:extLst>
                  <a:ext uri="{FF2B5EF4-FFF2-40B4-BE49-F238E27FC236}">
                    <a16:creationId xmlns:a16="http://schemas.microsoft.com/office/drawing/2014/main" id="{5EC21CF0-0EC2-5C48-A685-AA485BFB8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00" y="4284512"/>
                <a:ext cx="9069960" cy="504056"/>
              </a:xfrm>
              <a:prstGeom prst="rect">
                <a:avLst/>
              </a:prstGeom>
              <a:blipFill>
                <a:blip r:embed="rId7"/>
                <a:stretch>
                  <a:fillRect l="-1399" t="-9756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/>
              <p:nvPr/>
            </p:nvSpPr>
            <p:spPr>
              <a:xfrm>
                <a:off x="3779912" y="2113692"/>
                <a:ext cx="15308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𝜋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113692"/>
                <a:ext cx="1530804" cy="523220"/>
              </a:xfrm>
              <a:prstGeom prst="rect">
                <a:avLst/>
              </a:prstGeom>
              <a:blipFill>
                <a:blip r:embed="rId8"/>
                <a:stretch>
                  <a:fillRect l="-4959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ctangle 127">
            <a:extLst>
              <a:ext uri="{FF2B5EF4-FFF2-40B4-BE49-F238E27FC236}">
                <a16:creationId xmlns:a16="http://schemas.microsoft.com/office/drawing/2014/main" id="{F25E25E9-6649-B34C-90BF-4370028804DB}"/>
              </a:ext>
            </a:extLst>
          </p:cNvPr>
          <p:cNvSpPr/>
          <p:nvPr/>
        </p:nvSpPr>
        <p:spPr>
          <a:xfrm>
            <a:off x="427403" y="1297898"/>
            <a:ext cx="839611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  <a:blipFill>
                <a:blip r:embed="rId9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ubtitle 1">
                <a:extLst>
                  <a:ext uri="{FF2B5EF4-FFF2-40B4-BE49-F238E27FC236}">
                    <a16:creationId xmlns:a16="http://schemas.microsoft.com/office/drawing/2014/main" id="{61F016F5-9314-9E46-ACEB-82B7710917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6045" y="4824261"/>
                <a:ext cx="6422405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𝐸𝑛𝑐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𝐸𝑛𝑐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4" name="Subtitle 1">
                <a:extLst>
                  <a:ext uri="{FF2B5EF4-FFF2-40B4-BE49-F238E27FC236}">
                    <a16:creationId xmlns:a16="http://schemas.microsoft.com/office/drawing/2014/main" id="{61F016F5-9314-9E46-ACEB-82B771091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45" y="4824261"/>
                <a:ext cx="6422405" cy="504056"/>
              </a:xfrm>
              <a:prstGeom prst="rect">
                <a:avLst/>
              </a:prstGeom>
              <a:blipFill>
                <a:blip r:embed="rId10"/>
                <a:stretch>
                  <a:fillRect l="-594" t="-12195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ubtitle 1">
                <a:extLst>
                  <a:ext uri="{FF2B5EF4-FFF2-40B4-BE49-F238E27FC236}">
                    <a16:creationId xmlns:a16="http://schemas.microsoft.com/office/drawing/2014/main" id="{6BB82668-248F-5243-9DD5-697C01AAC6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2599" y="5389065"/>
                <a:ext cx="8601399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∴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exactly one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𝑜𝑟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𝐸𝑛𝑐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is a non-residue. </a:t>
                </a:r>
              </a:p>
            </p:txBody>
          </p:sp>
        </mc:Choice>
        <mc:Fallback xmlns="">
          <p:sp>
            <p:nvSpPr>
              <p:cNvPr id="16" name="Subtitle 1">
                <a:extLst>
                  <a:ext uri="{FF2B5EF4-FFF2-40B4-BE49-F238E27FC236}">
                    <a16:creationId xmlns:a16="http://schemas.microsoft.com/office/drawing/2014/main" id="{6BB82668-248F-5243-9DD5-697C01AAC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99" y="5389065"/>
                <a:ext cx="8601399" cy="504056"/>
              </a:xfrm>
              <a:prstGeom prst="rect">
                <a:avLst/>
              </a:prstGeom>
              <a:blipFill>
                <a:blip r:embed="rId11"/>
                <a:stretch>
                  <a:fillRect t="-9756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86CBB94-A5DF-6E41-85D6-A9B3202393EC}"/>
              </a:ext>
            </a:extLst>
          </p:cNvPr>
          <p:cNvSpPr/>
          <p:nvPr/>
        </p:nvSpPr>
        <p:spPr>
          <a:xfrm>
            <a:off x="3025697" y="2697660"/>
            <a:ext cx="18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Encode </a:t>
            </a:r>
            <a:r>
              <a:rPr lang="en-US" sz="2400" dirty="0" err="1"/>
              <a:t>vars</a:t>
            </a:r>
            <a:r>
              <a:rPr lang="en-US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6A2276-97CE-5F43-ADD0-60C224E63EBF}"/>
                  </a:ext>
                </a:extLst>
              </p:cNvPr>
              <p:cNvSpPr/>
              <p:nvPr/>
            </p:nvSpPr>
            <p:spPr>
              <a:xfrm>
                <a:off x="4625462" y="2658268"/>
                <a:ext cx="1624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6A2276-97CE-5F43-ADD0-60C224E63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462" y="2658268"/>
                <a:ext cx="1624484" cy="461665"/>
              </a:xfrm>
              <a:prstGeom prst="rect">
                <a:avLst/>
              </a:prstGeom>
              <a:blipFill>
                <a:blip r:embed="rId12"/>
                <a:stretch>
                  <a:fillRect l="-2326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43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8C1CF19-9ADE-2441-8AA3-7F21224FB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1312" y="2721621"/>
            <a:ext cx="833388" cy="83099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8A21D8B-B1DE-704F-B293-F225A2916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28" y="2797011"/>
            <a:ext cx="751335" cy="760244"/>
          </a:xfrm>
          <a:prstGeom prst="rect">
            <a:avLst/>
          </a:prstGeom>
        </p:spPr>
      </p:pic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847995C-78C4-964C-8788-6EEC88B11E03}"/>
              </a:ext>
            </a:extLst>
          </p:cNvPr>
          <p:cNvCxnSpPr/>
          <p:nvPr/>
        </p:nvCxnSpPr>
        <p:spPr>
          <a:xfrm>
            <a:off x="3131840" y="3168399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Satisfying assignment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n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  <a:blipFill>
                <a:blip r:embed="rId6"/>
                <a:stretch>
                  <a:fillRect l="-149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Subtitle 1">
            <a:extLst>
              <a:ext uri="{FF2B5EF4-FFF2-40B4-BE49-F238E27FC236}">
                <a16:creationId xmlns:a16="http://schemas.microsoft.com/office/drawing/2014/main" id="{5EC21CF0-0EC2-5C48-A685-AA485BFB8248}"/>
              </a:ext>
            </a:extLst>
          </p:cNvPr>
          <p:cNvSpPr txBox="1">
            <a:spLocks/>
          </p:cNvSpPr>
          <p:nvPr/>
        </p:nvSpPr>
        <p:spPr>
          <a:xfrm>
            <a:off x="542600" y="4149080"/>
            <a:ext cx="8601399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3. Prove that (encoded) assignment satisfies each clause.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/>
              <p:nvPr/>
            </p:nvSpPr>
            <p:spPr>
              <a:xfrm>
                <a:off x="3779912" y="2113692"/>
                <a:ext cx="15308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𝜋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113692"/>
                <a:ext cx="1530804" cy="523220"/>
              </a:xfrm>
              <a:prstGeom prst="rect">
                <a:avLst/>
              </a:prstGeom>
              <a:blipFill>
                <a:blip r:embed="rId7"/>
                <a:stretch>
                  <a:fillRect l="-4959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ctangle 127">
            <a:extLst>
              <a:ext uri="{FF2B5EF4-FFF2-40B4-BE49-F238E27FC236}">
                <a16:creationId xmlns:a16="http://schemas.microsoft.com/office/drawing/2014/main" id="{F25E25E9-6649-B34C-90BF-4370028804DB}"/>
              </a:ext>
            </a:extLst>
          </p:cNvPr>
          <p:cNvSpPr/>
          <p:nvPr/>
        </p:nvSpPr>
        <p:spPr>
          <a:xfrm>
            <a:off x="427403" y="1297898"/>
            <a:ext cx="839611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86CBB94-A5DF-6E41-85D6-A9B3202393EC}"/>
              </a:ext>
            </a:extLst>
          </p:cNvPr>
          <p:cNvSpPr/>
          <p:nvPr/>
        </p:nvSpPr>
        <p:spPr>
          <a:xfrm>
            <a:off x="3025697" y="2697660"/>
            <a:ext cx="18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Encode </a:t>
            </a:r>
            <a:r>
              <a:rPr lang="en-US" sz="2400" dirty="0" err="1"/>
              <a:t>vars</a:t>
            </a:r>
            <a:r>
              <a:rPr lang="en-US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6A2276-97CE-5F43-ADD0-60C224E63EBF}"/>
                  </a:ext>
                </a:extLst>
              </p:cNvPr>
              <p:cNvSpPr/>
              <p:nvPr/>
            </p:nvSpPr>
            <p:spPr>
              <a:xfrm>
                <a:off x="4625462" y="2658268"/>
                <a:ext cx="1624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6A2276-97CE-5F43-ADD0-60C224E63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462" y="2658268"/>
                <a:ext cx="1624484" cy="461665"/>
              </a:xfrm>
              <a:prstGeom prst="rect">
                <a:avLst/>
              </a:prstGeom>
              <a:blipFill>
                <a:blip r:embed="rId9"/>
                <a:stretch>
                  <a:fillRect l="-2326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1">
                <a:extLst>
                  <a:ext uri="{FF2B5EF4-FFF2-40B4-BE49-F238E27FC236}">
                    <a16:creationId xmlns:a16="http://schemas.microsoft.com/office/drawing/2014/main" id="{DF5FEBF4-2F86-FC4F-A0A0-853C9F4715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0016" y="4740905"/>
                <a:ext cx="8601399" cy="10285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For each clause,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5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, </a:t>
                </a:r>
                <a:b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</a:b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let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denote the encoded variables. 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8" name="Subtitle 1">
                <a:extLst>
                  <a:ext uri="{FF2B5EF4-FFF2-40B4-BE49-F238E27FC236}">
                    <a16:creationId xmlns:a16="http://schemas.microsoft.com/office/drawing/2014/main" id="{DF5FEBF4-2F86-FC4F-A0A0-853C9F471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16" y="4740905"/>
                <a:ext cx="8601399" cy="1028516"/>
              </a:xfrm>
              <a:prstGeom prst="rect">
                <a:avLst/>
              </a:prstGeom>
              <a:blipFill>
                <a:blip r:embed="rId10"/>
                <a:stretch>
                  <a:fillRect l="-1475" t="-4878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Subtitle 1">
                <a:extLst>
                  <a:ext uri="{FF2B5EF4-FFF2-40B4-BE49-F238E27FC236}">
                    <a16:creationId xmlns:a16="http://schemas.microsoft.com/office/drawing/2014/main" id="{A3D1E43C-AF65-DE4F-AED4-2AB4E16D45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0016" y="5805264"/>
                <a:ext cx="8133983" cy="10285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So, each of them is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(if the literal is a </a:t>
                </a:r>
                <a:r>
                  <a:rPr lang="en-US" sz="2800" dirty="0" err="1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var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)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(if the literal is a negated </a:t>
                </a:r>
                <a:r>
                  <a:rPr lang="en-US" sz="2800" dirty="0" err="1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var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).   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19" name="Subtitle 1">
                <a:extLst>
                  <a:ext uri="{FF2B5EF4-FFF2-40B4-BE49-F238E27FC236}">
                    <a16:creationId xmlns:a16="http://schemas.microsoft.com/office/drawing/2014/main" id="{A3D1E43C-AF65-DE4F-AED4-2AB4E16D4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16" y="5805264"/>
                <a:ext cx="8133983" cy="1028516"/>
              </a:xfrm>
              <a:prstGeom prst="rect">
                <a:avLst/>
              </a:prstGeom>
              <a:blipFill>
                <a:blip r:embed="rId11"/>
                <a:stretch>
                  <a:fillRect l="-1560" t="-4878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Subtitle 1">
                <a:extLst>
                  <a:ext uri="{FF2B5EF4-FFF2-40B4-BE49-F238E27FC236}">
                    <a16:creationId xmlns:a16="http://schemas.microsoft.com/office/drawing/2014/main" id="{8A09E354-A0E8-1241-9258-892EF7D620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0016" y="4776748"/>
                <a:ext cx="8601399" cy="10285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For each clause,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5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, let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𝑦𝑦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5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denote the encoded variables. 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20" name="Subtitle 1">
                <a:extLst>
                  <a:ext uri="{FF2B5EF4-FFF2-40B4-BE49-F238E27FC236}">
                    <a16:creationId xmlns:a16="http://schemas.microsoft.com/office/drawing/2014/main" id="{8A09E354-A0E8-1241-9258-892EF7D62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16" y="4776748"/>
                <a:ext cx="8601399" cy="1028516"/>
              </a:xfrm>
              <a:prstGeom prst="rect">
                <a:avLst/>
              </a:prstGeom>
              <a:blipFill>
                <a:blip r:embed="rId12"/>
                <a:stretch>
                  <a:fillRect l="-1475" t="-4878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5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8C1CF19-9ADE-2441-8AA3-7F21224FB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1312" y="2721621"/>
            <a:ext cx="833388" cy="83099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8A21D8B-B1DE-704F-B293-F225A2916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28" y="2797011"/>
            <a:ext cx="751335" cy="760244"/>
          </a:xfrm>
          <a:prstGeom prst="rect">
            <a:avLst/>
          </a:prstGeom>
        </p:spPr>
      </p:pic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847995C-78C4-964C-8788-6EEC88B11E03}"/>
              </a:ext>
            </a:extLst>
          </p:cNvPr>
          <p:cNvCxnSpPr/>
          <p:nvPr/>
        </p:nvCxnSpPr>
        <p:spPr>
          <a:xfrm>
            <a:off x="3131840" y="3168399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Satisfying assignment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n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  <a:blipFill>
                <a:blip r:embed="rId6"/>
                <a:stretch>
                  <a:fillRect l="-149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Subtitle 1">
            <a:extLst>
              <a:ext uri="{FF2B5EF4-FFF2-40B4-BE49-F238E27FC236}">
                <a16:creationId xmlns:a16="http://schemas.microsoft.com/office/drawing/2014/main" id="{5EC21CF0-0EC2-5C48-A685-AA485BFB8248}"/>
              </a:ext>
            </a:extLst>
          </p:cNvPr>
          <p:cNvSpPr txBox="1">
            <a:spLocks/>
          </p:cNvSpPr>
          <p:nvPr/>
        </p:nvSpPr>
        <p:spPr>
          <a:xfrm>
            <a:off x="542600" y="4149080"/>
            <a:ext cx="8601399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3. Prove that (encoded) assignment satisfies each clause.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/>
              <p:nvPr/>
            </p:nvSpPr>
            <p:spPr>
              <a:xfrm>
                <a:off x="3779912" y="2113692"/>
                <a:ext cx="15308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𝜋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113692"/>
                <a:ext cx="1530804" cy="523220"/>
              </a:xfrm>
              <a:prstGeom prst="rect">
                <a:avLst/>
              </a:prstGeom>
              <a:blipFill>
                <a:blip r:embed="rId7"/>
                <a:stretch>
                  <a:fillRect l="-4959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ctangle 127">
            <a:extLst>
              <a:ext uri="{FF2B5EF4-FFF2-40B4-BE49-F238E27FC236}">
                <a16:creationId xmlns:a16="http://schemas.microsoft.com/office/drawing/2014/main" id="{F25E25E9-6649-B34C-90BF-4370028804DB}"/>
              </a:ext>
            </a:extLst>
          </p:cNvPr>
          <p:cNvSpPr/>
          <p:nvPr/>
        </p:nvSpPr>
        <p:spPr>
          <a:xfrm>
            <a:off x="427403" y="1297898"/>
            <a:ext cx="839611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86CBB94-A5DF-6E41-85D6-A9B3202393EC}"/>
              </a:ext>
            </a:extLst>
          </p:cNvPr>
          <p:cNvSpPr/>
          <p:nvPr/>
        </p:nvSpPr>
        <p:spPr>
          <a:xfrm>
            <a:off x="3025697" y="2697660"/>
            <a:ext cx="18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Encode </a:t>
            </a:r>
            <a:r>
              <a:rPr lang="en-US" sz="2400" dirty="0" err="1"/>
              <a:t>vars</a:t>
            </a:r>
            <a:r>
              <a:rPr lang="en-US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6A2276-97CE-5F43-ADD0-60C224E63EBF}"/>
                  </a:ext>
                </a:extLst>
              </p:cNvPr>
              <p:cNvSpPr/>
              <p:nvPr/>
            </p:nvSpPr>
            <p:spPr>
              <a:xfrm>
                <a:off x="4625462" y="2658268"/>
                <a:ext cx="1624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6A2276-97CE-5F43-ADD0-60C224E63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462" y="2658268"/>
                <a:ext cx="1624484" cy="461665"/>
              </a:xfrm>
              <a:prstGeom prst="rect">
                <a:avLst/>
              </a:prstGeom>
              <a:blipFill>
                <a:blip r:embed="rId9"/>
                <a:stretch>
                  <a:fillRect l="-2326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1">
                <a:extLst>
                  <a:ext uri="{FF2B5EF4-FFF2-40B4-BE49-F238E27FC236}">
                    <a16:creationId xmlns:a16="http://schemas.microsoft.com/office/drawing/2014/main" id="{DF5FEBF4-2F86-FC4F-A0A0-853C9F4715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0016" y="4740905"/>
                <a:ext cx="8601399" cy="10285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For each clause,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5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, </a:t>
                </a:r>
                <a:b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</a:b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let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denote the encoded variables. 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8" name="Subtitle 1">
                <a:extLst>
                  <a:ext uri="{FF2B5EF4-FFF2-40B4-BE49-F238E27FC236}">
                    <a16:creationId xmlns:a16="http://schemas.microsoft.com/office/drawing/2014/main" id="{DF5FEBF4-2F86-FC4F-A0A0-853C9F471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16" y="4740905"/>
                <a:ext cx="8601399" cy="1028516"/>
              </a:xfrm>
              <a:prstGeom prst="rect">
                <a:avLst/>
              </a:prstGeom>
              <a:blipFill>
                <a:blip r:embed="rId10"/>
                <a:stretch>
                  <a:fillRect l="-1475" t="-4878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1">
                <a:extLst>
                  <a:ext uri="{FF2B5EF4-FFF2-40B4-BE49-F238E27FC236}">
                    <a16:creationId xmlns:a16="http://schemas.microsoft.com/office/drawing/2014/main" id="{A3D1E43C-AF65-DE4F-AED4-2AB4E16D45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0016" y="5877272"/>
                <a:ext cx="8133983" cy="10285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WANT to SHOW: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𝑂𝑅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𝑂𝑅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5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is true.</a:t>
                </a:r>
              </a:p>
            </p:txBody>
          </p:sp>
        </mc:Choice>
        <mc:Fallback xmlns="">
          <p:sp>
            <p:nvSpPr>
              <p:cNvPr id="19" name="Subtitle 1">
                <a:extLst>
                  <a:ext uri="{FF2B5EF4-FFF2-40B4-BE49-F238E27FC236}">
                    <a16:creationId xmlns:a16="http://schemas.microsoft.com/office/drawing/2014/main" id="{A3D1E43C-AF65-DE4F-AED4-2AB4E16D4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16" y="5877272"/>
                <a:ext cx="8133983" cy="1028516"/>
              </a:xfrm>
              <a:prstGeom prst="rect">
                <a:avLst/>
              </a:prstGeom>
              <a:blipFill>
                <a:blip r:embed="rId11"/>
                <a:stretch>
                  <a:fillRect l="-1560" t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68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8C1CF19-9ADE-2441-8AA3-7F21224FB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1312" y="2721621"/>
            <a:ext cx="833388" cy="83099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8A21D8B-B1DE-704F-B293-F225A2916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28" y="2797011"/>
            <a:ext cx="751335" cy="760244"/>
          </a:xfrm>
          <a:prstGeom prst="rect">
            <a:avLst/>
          </a:prstGeom>
        </p:spPr>
      </p:pic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847995C-78C4-964C-8788-6EEC88B11E03}"/>
              </a:ext>
            </a:extLst>
          </p:cNvPr>
          <p:cNvCxnSpPr/>
          <p:nvPr/>
        </p:nvCxnSpPr>
        <p:spPr>
          <a:xfrm>
            <a:off x="3131840" y="3168399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Satisfying assignment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n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  <a:blipFill>
                <a:blip r:embed="rId6"/>
                <a:stretch>
                  <a:fillRect l="-149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Subtitle 1">
            <a:extLst>
              <a:ext uri="{FF2B5EF4-FFF2-40B4-BE49-F238E27FC236}">
                <a16:creationId xmlns:a16="http://schemas.microsoft.com/office/drawing/2014/main" id="{5EC21CF0-0EC2-5C48-A685-AA485BFB8248}"/>
              </a:ext>
            </a:extLst>
          </p:cNvPr>
          <p:cNvSpPr txBox="1">
            <a:spLocks/>
          </p:cNvSpPr>
          <p:nvPr/>
        </p:nvSpPr>
        <p:spPr>
          <a:xfrm>
            <a:off x="542600" y="4149080"/>
            <a:ext cx="8601399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3. Prove that (encoded) assignment satisfies each clause.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/>
              <p:nvPr/>
            </p:nvSpPr>
            <p:spPr>
              <a:xfrm>
                <a:off x="3779912" y="2113692"/>
                <a:ext cx="15308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𝜋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113692"/>
                <a:ext cx="1530804" cy="523220"/>
              </a:xfrm>
              <a:prstGeom prst="rect">
                <a:avLst/>
              </a:prstGeom>
              <a:blipFill>
                <a:blip r:embed="rId7"/>
                <a:stretch>
                  <a:fillRect l="-4959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ctangle 127">
            <a:extLst>
              <a:ext uri="{FF2B5EF4-FFF2-40B4-BE49-F238E27FC236}">
                <a16:creationId xmlns:a16="http://schemas.microsoft.com/office/drawing/2014/main" id="{F25E25E9-6649-B34C-90BF-4370028804DB}"/>
              </a:ext>
            </a:extLst>
          </p:cNvPr>
          <p:cNvSpPr/>
          <p:nvPr/>
        </p:nvSpPr>
        <p:spPr>
          <a:xfrm>
            <a:off x="427403" y="1297898"/>
            <a:ext cx="839611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86CBB94-A5DF-6E41-85D6-A9B3202393EC}"/>
              </a:ext>
            </a:extLst>
          </p:cNvPr>
          <p:cNvSpPr/>
          <p:nvPr/>
        </p:nvSpPr>
        <p:spPr>
          <a:xfrm>
            <a:off x="3025697" y="2697660"/>
            <a:ext cx="18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Encode </a:t>
            </a:r>
            <a:r>
              <a:rPr lang="en-US" sz="2400" dirty="0" err="1"/>
              <a:t>vars</a:t>
            </a:r>
            <a:r>
              <a:rPr lang="en-US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6A2276-97CE-5F43-ADD0-60C224E63EBF}"/>
                  </a:ext>
                </a:extLst>
              </p:cNvPr>
              <p:cNvSpPr/>
              <p:nvPr/>
            </p:nvSpPr>
            <p:spPr>
              <a:xfrm>
                <a:off x="4625462" y="2658268"/>
                <a:ext cx="1624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6A2276-97CE-5F43-ADD0-60C224E63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462" y="2658268"/>
                <a:ext cx="1624484" cy="461665"/>
              </a:xfrm>
              <a:prstGeom prst="rect">
                <a:avLst/>
              </a:prstGeom>
              <a:blipFill>
                <a:blip r:embed="rId9"/>
                <a:stretch>
                  <a:fillRect l="-2326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1">
                <a:extLst>
                  <a:ext uri="{FF2B5EF4-FFF2-40B4-BE49-F238E27FC236}">
                    <a16:creationId xmlns:a16="http://schemas.microsoft.com/office/drawing/2014/main" id="{DF5FEBF4-2F86-FC4F-A0A0-853C9F4715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0016" y="4740905"/>
                <a:ext cx="8601399" cy="10285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For each clause,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5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, </a:t>
                </a:r>
                <a:b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</a:b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let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denote the encoded variables. 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8" name="Subtitle 1">
                <a:extLst>
                  <a:ext uri="{FF2B5EF4-FFF2-40B4-BE49-F238E27FC236}">
                    <a16:creationId xmlns:a16="http://schemas.microsoft.com/office/drawing/2014/main" id="{DF5FEBF4-2F86-FC4F-A0A0-853C9F471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16" y="4740905"/>
                <a:ext cx="8601399" cy="1028516"/>
              </a:xfrm>
              <a:prstGeom prst="rect">
                <a:avLst/>
              </a:prstGeom>
              <a:blipFill>
                <a:blip r:embed="rId10"/>
                <a:stretch>
                  <a:fillRect l="-1475" t="-4878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1">
                <a:extLst>
                  <a:ext uri="{FF2B5EF4-FFF2-40B4-BE49-F238E27FC236}">
                    <a16:creationId xmlns:a16="http://schemas.microsoft.com/office/drawing/2014/main" id="{A3D1E43C-AF65-DE4F-AED4-2AB4E16D45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0016" y="5877272"/>
                <a:ext cx="8133983" cy="10285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WANT to SHOW: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𝑂𝑅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𝑂𝑅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is a non-residue.</a:t>
                </a:r>
              </a:p>
            </p:txBody>
          </p:sp>
        </mc:Choice>
        <mc:Fallback xmlns="">
          <p:sp>
            <p:nvSpPr>
              <p:cNvPr id="19" name="Subtitle 1">
                <a:extLst>
                  <a:ext uri="{FF2B5EF4-FFF2-40B4-BE49-F238E27FC236}">
                    <a16:creationId xmlns:a16="http://schemas.microsoft.com/office/drawing/2014/main" id="{A3D1E43C-AF65-DE4F-AED4-2AB4E16D4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16" y="5877272"/>
                <a:ext cx="8133983" cy="1028516"/>
              </a:xfrm>
              <a:prstGeom prst="rect">
                <a:avLst/>
              </a:prstGeom>
              <a:blipFill>
                <a:blip r:embed="rId11"/>
                <a:stretch>
                  <a:fillRect l="-1560" t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FD3907C-B3CC-1141-82BD-D7FCF18705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231" y="4310315"/>
            <a:ext cx="1407768" cy="14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27" name="Subtitle 1">
            <a:extLst>
              <a:ext uri="{FF2B5EF4-FFF2-40B4-BE49-F238E27FC236}">
                <a16:creationId xmlns:a16="http://schemas.microsoft.com/office/drawing/2014/main" id="{5EC21CF0-0EC2-5C48-A685-AA485BFB8248}"/>
              </a:ext>
            </a:extLst>
          </p:cNvPr>
          <p:cNvSpPr txBox="1">
            <a:spLocks/>
          </p:cNvSpPr>
          <p:nvPr/>
        </p:nvSpPr>
        <p:spPr>
          <a:xfrm>
            <a:off x="542600" y="1268760"/>
            <a:ext cx="8601399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Prove that (encoded) assignment satisfies each clause.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1">
                <a:extLst>
                  <a:ext uri="{FF2B5EF4-FFF2-40B4-BE49-F238E27FC236}">
                    <a16:creationId xmlns:a16="http://schemas.microsoft.com/office/drawing/2014/main" id="{A3D1E43C-AF65-DE4F-AED4-2AB4E16D45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1093" y="1879864"/>
                <a:ext cx="8133983" cy="10285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WANT to SHOW: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𝑂𝑅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𝑂𝑅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is a non-residue.</a:t>
                </a:r>
              </a:p>
            </p:txBody>
          </p:sp>
        </mc:Choice>
        <mc:Fallback xmlns="">
          <p:sp>
            <p:nvSpPr>
              <p:cNvPr id="19" name="Subtitle 1">
                <a:extLst>
                  <a:ext uri="{FF2B5EF4-FFF2-40B4-BE49-F238E27FC236}">
                    <a16:creationId xmlns:a16="http://schemas.microsoft.com/office/drawing/2014/main" id="{A3D1E43C-AF65-DE4F-AED4-2AB4E16D4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93" y="1879864"/>
                <a:ext cx="8133983" cy="1028516"/>
              </a:xfrm>
              <a:prstGeom prst="rect">
                <a:avLst/>
              </a:prstGeom>
              <a:blipFill>
                <a:blip r:embed="rId3"/>
                <a:stretch>
                  <a:fillRect l="-1402" t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ubtitle 1">
                <a:extLst>
                  <a:ext uri="{FF2B5EF4-FFF2-40B4-BE49-F238E27FC236}">
                    <a16:creationId xmlns:a16="http://schemas.microsoft.com/office/drawing/2014/main" id="{43C962E6-ED82-974D-BC25-B77CEF1559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552" y="2544500"/>
                <a:ext cx="9046133" cy="10285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 err="1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Equiv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: The “signature” of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is </a:t>
                </a:r>
                <a:r>
                  <a:rPr lang="en-US" sz="36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NOT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(QR, QR, QR).</a:t>
                </a:r>
              </a:p>
            </p:txBody>
          </p:sp>
        </mc:Choice>
        <mc:Fallback xmlns="">
          <p:sp>
            <p:nvSpPr>
              <p:cNvPr id="20" name="Subtitle 1">
                <a:extLst>
                  <a:ext uri="{FF2B5EF4-FFF2-40B4-BE49-F238E27FC236}">
                    <a16:creationId xmlns:a16="http://schemas.microsoft.com/office/drawing/2014/main" id="{43C962E6-ED82-974D-BC25-B77CEF155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544500"/>
                <a:ext cx="9046133" cy="1028516"/>
              </a:xfrm>
              <a:prstGeom prst="rect">
                <a:avLst/>
              </a:prstGeom>
              <a:blipFill>
                <a:blip r:embed="rId4"/>
                <a:stretch>
                  <a:fillRect l="-1261" t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ubtitle 1">
            <a:extLst>
              <a:ext uri="{FF2B5EF4-FFF2-40B4-BE49-F238E27FC236}">
                <a16:creationId xmlns:a16="http://schemas.microsoft.com/office/drawing/2014/main" id="{48FEE9DB-7D21-434A-872A-05EDBEE52D51}"/>
              </a:ext>
            </a:extLst>
          </p:cNvPr>
          <p:cNvSpPr txBox="1">
            <a:spLocks/>
          </p:cNvSpPr>
          <p:nvPr/>
        </p:nvSpPr>
        <p:spPr>
          <a:xfrm>
            <a:off x="554287" y="3274782"/>
            <a:ext cx="8133983" cy="514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CLEVER IDEA: </a:t>
            </a:r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Generate seven </a:t>
            </a:r>
            <a:r>
              <a:rPr lang="en-US" sz="2800" i="1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additional</a:t>
            </a:r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 triples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634F4AD-C8B2-D146-884A-F99B84035D01}"/>
                  </a:ext>
                </a:extLst>
              </p:cNvPr>
              <p:cNvSpPr/>
              <p:nvPr/>
            </p:nvSpPr>
            <p:spPr>
              <a:xfrm>
                <a:off x="4423622" y="3797507"/>
                <a:ext cx="13438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634F4AD-C8B2-D146-884A-F99B84035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622" y="3797507"/>
                <a:ext cx="1343829" cy="400110"/>
              </a:xfrm>
              <a:prstGeom prst="rect">
                <a:avLst/>
              </a:prstGeom>
              <a:blipFill>
                <a:blip r:embed="rId5"/>
                <a:stretch>
                  <a:fillRect l="-4717" t="-6061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EC071A-FCD5-5341-8A14-1BEC76233451}"/>
                  </a:ext>
                </a:extLst>
              </p:cNvPr>
              <p:cNvSpPr/>
              <p:nvPr/>
            </p:nvSpPr>
            <p:spPr>
              <a:xfrm>
                <a:off x="4423622" y="4200533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EC071A-FCD5-5341-8A14-1BEC76233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622" y="4200533"/>
                <a:ext cx="1361719" cy="400110"/>
              </a:xfrm>
              <a:prstGeom prst="rect">
                <a:avLst/>
              </a:prstGeom>
              <a:blipFill>
                <a:blip r:embed="rId6"/>
                <a:stretch>
                  <a:fillRect l="-4630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DFFEA78-6903-B34B-A2F3-D5C8178002F5}"/>
                  </a:ext>
                </a:extLst>
              </p:cNvPr>
              <p:cNvSpPr/>
              <p:nvPr/>
            </p:nvSpPr>
            <p:spPr>
              <a:xfrm>
                <a:off x="4423622" y="4607204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3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DFFEA78-6903-B34B-A2F3-D5C817800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622" y="4607204"/>
                <a:ext cx="1361719" cy="400110"/>
              </a:xfrm>
              <a:prstGeom prst="rect">
                <a:avLst/>
              </a:prstGeom>
              <a:blipFill>
                <a:blip r:embed="rId7"/>
                <a:stretch>
                  <a:fillRect l="-4630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818A6E8-F895-964C-9B2B-D28C883268FC}"/>
                  </a:ext>
                </a:extLst>
              </p:cNvPr>
              <p:cNvSpPr/>
              <p:nvPr/>
            </p:nvSpPr>
            <p:spPr>
              <a:xfrm>
                <a:off x="4412097" y="5042514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4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818A6E8-F895-964C-9B2B-D28C88326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097" y="5042514"/>
                <a:ext cx="1361719" cy="400110"/>
              </a:xfrm>
              <a:prstGeom prst="rect">
                <a:avLst/>
              </a:prstGeom>
              <a:blipFill>
                <a:blip r:embed="rId8"/>
                <a:stretch>
                  <a:fillRect l="-3670" t="-6061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680C4FA-09AD-2E41-89A8-67BF3164E5EC}"/>
                  </a:ext>
                </a:extLst>
              </p:cNvPr>
              <p:cNvSpPr/>
              <p:nvPr/>
            </p:nvSpPr>
            <p:spPr>
              <a:xfrm>
                <a:off x="4435147" y="5384283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5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5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5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680C4FA-09AD-2E41-89A8-67BF3164E5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147" y="5384283"/>
                <a:ext cx="1361719" cy="400110"/>
              </a:xfrm>
              <a:prstGeom prst="rect">
                <a:avLst/>
              </a:prstGeom>
              <a:blipFill>
                <a:blip r:embed="rId9"/>
                <a:stretch>
                  <a:fillRect l="-3704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9693348-A29D-C248-9845-D1A4C5AD404E}"/>
                  </a:ext>
                </a:extLst>
              </p:cNvPr>
              <p:cNvSpPr/>
              <p:nvPr/>
            </p:nvSpPr>
            <p:spPr>
              <a:xfrm>
                <a:off x="4435147" y="5733256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6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6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6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9693348-A29D-C248-9845-D1A4C5AD4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147" y="5733256"/>
                <a:ext cx="1361719" cy="400110"/>
              </a:xfrm>
              <a:prstGeom prst="rect">
                <a:avLst/>
              </a:prstGeom>
              <a:blipFill>
                <a:blip r:embed="rId10"/>
                <a:stretch>
                  <a:fillRect l="-3704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01F1672-0B97-8B40-84A9-8846F1BC7499}"/>
                  </a:ext>
                </a:extLst>
              </p:cNvPr>
              <p:cNvSpPr/>
              <p:nvPr/>
            </p:nvSpPr>
            <p:spPr>
              <a:xfrm>
                <a:off x="4435147" y="6125234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7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7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7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01F1672-0B97-8B40-84A9-8846F1BC74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147" y="6125234"/>
                <a:ext cx="1361719" cy="400110"/>
              </a:xfrm>
              <a:prstGeom prst="rect">
                <a:avLst/>
              </a:prstGeom>
              <a:blipFill>
                <a:blip r:embed="rId11"/>
                <a:stretch>
                  <a:fillRect l="-3704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EA5E89D-8A77-F841-A62F-1C4DAABE8169}"/>
                  </a:ext>
                </a:extLst>
              </p:cNvPr>
              <p:cNvSpPr/>
              <p:nvPr/>
            </p:nvSpPr>
            <p:spPr>
              <a:xfrm>
                <a:off x="4423622" y="6525344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8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8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8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EA5E89D-8A77-F841-A62F-1C4DAABE8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622" y="6525344"/>
                <a:ext cx="1361719" cy="400110"/>
              </a:xfrm>
              <a:prstGeom prst="rect">
                <a:avLst/>
              </a:prstGeom>
              <a:blipFill>
                <a:blip r:embed="rId12"/>
                <a:stretch>
                  <a:fillRect l="-4630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B319DC26-679C-FA41-88E4-D7D485037455}"/>
              </a:ext>
            </a:extLst>
          </p:cNvPr>
          <p:cNvSpPr/>
          <p:nvPr/>
        </p:nvSpPr>
        <p:spPr>
          <a:xfrm>
            <a:off x="1136889" y="4213076"/>
            <a:ext cx="1617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original triple</a:t>
            </a:r>
            <a:endParaRPr lang="en-US" sz="2000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62BCE2-1FA2-694C-ADB0-1615345E2AF6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2734299" y="3997562"/>
            <a:ext cx="1689323" cy="362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C29D2224-0BAE-814E-A5E1-91311445CF8B}"/>
              </a:ext>
            </a:extLst>
          </p:cNvPr>
          <p:cNvSpPr/>
          <p:nvPr/>
        </p:nvSpPr>
        <p:spPr>
          <a:xfrm>
            <a:off x="666408" y="4665330"/>
            <a:ext cx="26471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show this is a QR: </a:t>
            </a:r>
            <a:b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</a:br>
            <a: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reveal the square roots</a:t>
            </a:r>
            <a:endParaRPr lang="en-US" sz="2000" b="1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F66CA12-BC62-FA4C-B174-A50A6C2C885A}"/>
              </a:ext>
            </a:extLst>
          </p:cNvPr>
          <p:cNvCxnSpPr>
            <a:cxnSpLocks/>
          </p:cNvCxnSpPr>
          <p:nvPr/>
        </p:nvCxnSpPr>
        <p:spPr>
          <a:xfrm flipV="1">
            <a:off x="2722774" y="4437231"/>
            <a:ext cx="1689323" cy="362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8033A9D-7325-B847-AEC3-B709DB2FD5BD}"/>
              </a:ext>
            </a:extLst>
          </p:cNvPr>
          <p:cNvSpPr/>
          <p:nvPr/>
        </p:nvSpPr>
        <p:spPr>
          <a:xfrm>
            <a:off x="6081079" y="4149080"/>
            <a:ext cx="3223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“Proof of Coverage”: </a:t>
            </a:r>
            <a:b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</a:br>
            <a: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show that the 8 triples span all possible QR signatures</a:t>
            </a:r>
            <a:endParaRPr lang="en-US" sz="2000" b="1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3BC82FB5-70E2-4842-9887-02F640A5243D}"/>
              </a:ext>
            </a:extLst>
          </p:cNvPr>
          <p:cNvSpPr/>
          <p:nvPr/>
        </p:nvSpPr>
        <p:spPr>
          <a:xfrm>
            <a:off x="5669305" y="3863648"/>
            <a:ext cx="630887" cy="2994352"/>
          </a:xfrm>
          <a:prstGeom prst="righ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2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6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2" name="Subtitle 1">
            <a:extLst>
              <a:ext uri="{FF2B5EF4-FFF2-40B4-BE49-F238E27FC236}">
                <a16:creationId xmlns:a16="http://schemas.microsoft.com/office/drawing/2014/main" id="{48FEE9DB-7D21-434A-872A-05EDBEE52D51}"/>
              </a:ext>
            </a:extLst>
          </p:cNvPr>
          <p:cNvSpPr txBox="1">
            <a:spLocks/>
          </p:cNvSpPr>
          <p:nvPr/>
        </p:nvSpPr>
        <p:spPr>
          <a:xfrm>
            <a:off x="554287" y="1146480"/>
            <a:ext cx="8133983" cy="514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CLEVER IDEA: </a:t>
            </a:r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Generate seven </a:t>
            </a:r>
            <a:r>
              <a:rPr lang="en-US" sz="2800" i="1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additional</a:t>
            </a:r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 triples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634F4AD-C8B2-D146-884A-F99B84035D01}"/>
                  </a:ext>
                </a:extLst>
              </p:cNvPr>
              <p:cNvSpPr/>
              <p:nvPr/>
            </p:nvSpPr>
            <p:spPr>
              <a:xfrm>
                <a:off x="4423622" y="1669205"/>
                <a:ext cx="13438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634F4AD-C8B2-D146-884A-F99B84035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622" y="1669205"/>
                <a:ext cx="1343829" cy="400110"/>
              </a:xfrm>
              <a:prstGeom prst="rect">
                <a:avLst/>
              </a:prstGeom>
              <a:blipFill>
                <a:blip r:embed="rId3"/>
                <a:stretch>
                  <a:fillRect l="-4717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EC071A-FCD5-5341-8A14-1BEC76233451}"/>
                  </a:ext>
                </a:extLst>
              </p:cNvPr>
              <p:cNvSpPr/>
              <p:nvPr/>
            </p:nvSpPr>
            <p:spPr>
              <a:xfrm>
                <a:off x="4423622" y="2072231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EC071A-FCD5-5341-8A14-1BEC76233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622" y="2072231"/>
                <a:ext cx="1361719" cy="400110"/>
              </a:xfrm>
              <a:prstGeom prst="rect">
                <a:avLst/>
              </a:prstGeom>
              <a:blipFill>
                <a:blip r:embed="rId4"/>
                <a:stretch>
                  <a:fillRect l="-4630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DFFEA78-6903-B34B-A2F3-D5C8178002F5}"/>
                  </a:ext>
                </a:extLst>
              </p:cNvPr>
              <p:cNvSpPr/>
              <p:nvPr/>
            </p:nvSpPr>
            <p:spPr>
              <a:xfrm>
                <a:off x="4423622" y="2478902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3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DFFEA78-6903-B34B-A2F3-D5C817800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622" y="2478902"/>
                <a:ext cx="1361719" cy="400110"/>
              </a:xfrm>
              <a:prstGeom prst="rect">
                <a:avLst/>
              </a:prstGeom>
              <a:blipFill>
                <a:blip r:embed="rId5"/>
                <a:stretch>
                  <a:fillRect l="-4630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818A6E8-F895-964C-9B2B-D28C883268FC}"/>
                  </a:ext>
                </a:extLst>
              </p:cNvPr>
              <p:cNvSpPr/>
              <p:nvPr/>
            </p:nvSpPr>
            <p:spPr>
              <a:xfrm>
                <a:off x="4412097" y="2914212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4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818A6E8-F895-964C-9B2B-D28C88326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097" y="2914212"/>
                <a:ext cx="1361719" cy="400110"/>
              </a:xfrm>
              <a:prstGeom prst="rect">
                <a:avLst/>
              </a:prstGeom>
              <a:blipFill>
                <a:blip r:embed="rId6"/>
                <a:stretch>
                  <a:fillRect l="-3670" t="-303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680C4FA-09AD-2E41-89A8-67BF3164E5EC}"/>
                  </a:ext>
                </a:extLst>
              </p:cNvPr>
              <p:cNvSpPr/>
              <p:nvPr/>
            </p:nvSpPr>
            <p:spPr>
              <a:xfrm>
                <a:off x="4435147" y="3255981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5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5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5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680C4FA-09AD-2E41-89A8-67BF3164E5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147" y="3255981"/>
                <a:ext cx="1361719" cy="400110"/>
              </a:xfrm>
              <a:prstGeom prst="rect">
                <a:avLst/>
              </a:prstGeom>
              <a:blipFill>
                <a:blip r:embed="rId7"/>
                <a:stretch>
                  <a:fillRect l="-3704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9693348-A29D-C248-9845-D1A4C5AD404E}"/>
                  </a:ext>
                </a:extLst>
              </p:cNvPr>
              <p:cNvSpPr/>
              <p:nvPr/>
            </p:nvSpPr>
            <p:spPr>
              <a:xfrm>
                <a:off x="4435147" y="3604954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6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6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6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9693348-A29D-C248-9845-D1A4C5AD4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147" y="3604954"/>
                <a:ext cx="1361719" cy="400110"/>
              </a:xfrm>
              <a:prstGeom prst="rect">
                <a:avLst/>
              </a:prstGeom>
              <a:blipFill>
                <a:blip r:embed="rId8"/>
                <a:stretch>
                  <a:fillRect l="-3704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01F1672-0B97-8B40-84A9-8846F1BC7499}"/>
                  </a:ext>
                </a:extLst>
              </p:cNvPr>
              <p:cNvSpPr/>
              <p:nvPr/>
            </p:nvSpPr>
            <p:spPr>
              <a:xfrm>
                <a:off x="4435147" y="3996932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7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7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7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01F1672-0B97-8B40-84A9-8846F1BC74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147" y="3996932"/>
                <a:ext cx="1361719" cy="400110"/>
              </a:xfrm>
              <a:prstGeom prst="rect">
                <a:avLst/>
              </a:prstGeom>
              <a:blipFill>
                <a:blip r:embed="rId9"/>
                <a:stretch>
                  <a:fillRect l="-3704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EA5E89D-8A77-F841-A62F-1C4DAABE8169}"/>
                  </a:ext>
                </a:extLst>
              </p:cNvPr>
              <p:cNvSpPr/>
              <p:nvPr/>
            </p:nvSpPr>
            <p:spPr>
              <a:xfrm>
                <a:off x="4423622" y="4397042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8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8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8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EA5E89D-8A77-F841-A62F-1C4DAABE8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622" y="4397042"/>
                <a:ext cx="1361719" cy="400110"/>
              </a:xfrm>
              <a:prstGeom prst="rect">
                <a:avLst/>
              </a:prstGeom>
              <a:blipFill>
                <a:blip r:embed="rId10"/>
                <a:stretch>
                  <a:fillRect l="-4630" t="-6061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B319DC26-679C-FA41-88E4-D7D485037455}"/>
              </a:ext>
            </a:extLst>
          </p:cNvPr>
          <p:cNvSpPr/>
          <p:nvPr/>
        </p:nvSpPr>
        <p:spPr>
          <a:xfrm>
            <a:off x="1136889" y="2084774"/>
            <a:ext cx="1617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original triple</a:t>
            </a:r>
            <a:endParaRPr lang="en-US" sz="2000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62BCE2-1FA2-694C-ADB0-1615345E2AF6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2734299" y="1869260"/>
            <a:ext cx="1689323" cy="362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C29D2224-0BAE-814E-A5E1-91311445CF8B}"/>
              </a:ext>
            </a:extLst>
          </p:cNvPr>
          <p:cNvSpPr/>
          <p:nvPr/>
        </p:nvSpPr>
        <p:spPr>
          <a:xfrm>
            <a:off x="666408" y="2537028"/>
            <a:ext cx="26471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show this is a QR: </a:t>
            </a:r>
            <a:b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</a:br>
            <a: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reveal the square roots</a:t>
            </a:r>
            <a:endParaRPr lang="en-US" sz="2000" b="1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F66CA12-BC62-FA4C-B174-A50A6C2C885A}"/>
              </a:ext>
            </a:extLst>
          </p:cNvPr>
          <p:cNvCxnSpPr>
            <a:cxnSpLocks/>
          </p:cNvCxnSpPr>
          <p:nvPr/>
        </p:nvCxnSpPr>
        <p:spPr>
          <a:xfrm flipV="1">
            <a:off x="2722774" y="2308929"/>
            <a:ext cx="1689323" cy="362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8033A9D-7325-B847-AEC3-B709DB2FD5BD}"/>
              </a:ext>
            </a:extLst>
          </p:cNvPr>
          <p:cNvSpPr/>
          <p:nvPr/>
        </p:nvSpPr>
        <p:spPr>
          <a:xfrm>
            <a:off x="6081079" y="2272286"/>
            <a:ext cx="3223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“Proof of Coverage”: </a:t>
            </a:r>
            <a:b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</a:br>
            <a: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show that the 8 triples span all possible QR signatures</a:t>
            </a:r>
            <a:endParaRPr lang="en-US" sz="2000" b="1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3BC82FB5-70E2-4842-9887-02F640A5243D}"/>
              </a:ext>
            </a:extLst>
          </p:cNvPr>
          <p:cNvSpPr/>
          <p:nvPr/>
        </p:nvSpPr>
        <p:spPr>
          <a:xfrm>
            <a:off x="5669305" y="1735346"/>
            <a:ext cx="630887" cy="2994352"/>
          </a:xfrm>
          <a:prstGeom prst="righ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ubtitle 1">
                <a:extLst>
                  <a:ext uri="{FF2B5EF4-FFF2-40B4-BE49-F238E27FC236}">
                    <a16:creationId xmlns:a16="http://schemas.microsoft.com/office/drawing/2014/main" id="{2A90D76C-3A90-A544-A0CD-338A6D393A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3000" y="4847490"/>
                <a:ext cx="9035544" cy="5142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u="sng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Proof of Coverage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: 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For each of poly many triples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𝑟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from CRS, show </a:t>
                </a:r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one of the 8 triples has the same signature.</a:t>
                </a:r>
                <a:endParaRPr lang="en-US" sz="2800" dirty="0"/>
              </a:p>
              <a:p>
                <a:pPr algn="l"/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0" name="Subtitle 1">
                <a:extLst>
                  <a:ext uri="{FF2B5EF4-FFF2-40B4-BE49-F238E27FC236}">
                    <a16:creationId xmlns:a16="http://schemas.microsoft.com/office/drawing/2014/main" id="{2A90D76C-3A90-A544-A0CD-338A6D393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00" y="4847490"/>
                <a:ext cx="9035544" cy="514258"/>
              </a:xfrm>
              <a:prstGeom prst="rect">
                <a:avLst/>
              </a:prstGeom>
              <a:blipFill>
                <a:blip r:embed="rId11"/>
                <a:stretch>
                  <a:fillRect l="-1262" t="-12195" b="-1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0C8ACF8-398D-0641-B742-D6813E22DB6E}"/>
                  </a:ext>
                </a:extLst>
              </p:cNvPr>
              <p:cNvSpPr/>
              <p:nvPr/>
            </p:nvSpPr>
            <p:spPr>
              <a:xfrm>
                <a:off x="467544" y="5859269"/>
                <a:ext cx="867645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That is, there is a triple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s.t.</a:t>
                </a:r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𝑟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𝑡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𝑄𝑅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𝑄𝑅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𝑄𝑅</m:t>
                        </m:r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0C8ACF8-398D-0641-B742-D6813E22D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59269"/>
                <a:ext cx="8676456" cy="954107"/>
              </a:xfrm>
              <a:prstGeom prst="rect">
                <a:avLst/>
              </a:prstGeom>
              <a:blipFill>
                <a:blip r:embed="rId12"/>
                <a:stretch>
                  <a:fillRect l="-1462" t="-5263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48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8C1CF19-9ADE-2441-8AA3-7F21224FB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1312" y="2721621"/>
            <a:ext cx="833388" cy="83099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8A21D8B-B1DE-704F-B293-F225A2916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28" y="2797011"/>
            <a:ext cx="751335" cy="760244"/>
          </a:xfrm>
          <a:prstGeom prst="rect">
            <a:avLst/>
          </a:prstGeom>
        </p:spPr>
      </p:pic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847995C-78C4-964C-8788-6EEC88B11E03}"/>
              </a:ext>
            </a:extLst>
          </p:cNvPr>
          <p:cNvCxnSpPr/>
          <p:nvPr/>
        </p:nvCxnSpPr>
        <p:spPr>
          <a:xfrm>
            <a:off x="3131840" y="3168399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Satisfying assignment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n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  <a:blipFill>
                <a:blip r:embed="rId6"/>
                <a:stretch>
                  <a:fillRect l="-149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Subtitle 1">
            <a:extLst>
              <a:ext uri="{FF2B5EF4-FFF2-40B4-BE49-F238E27FC236}">
                <a16:creationId xmlns:a16="http://schemas.microsoft.com/office/drawing/2014/main" id="{5EC21CF0-0EC2-5C48-A685-AA485BFB8248}"/>
              </a:ext>
            </a:extLst>
          </p:cNvPr>
          <p:cNvSpPr txBox="1">
            <a:spLocks/>
          </p:cNvSpPr>
          <p:nvPr/>
        </p:nvSpPr>
        <p:spPr>
          <a:xfrm>
            <a:off x="542600" y="4149080"/>
            <a:ext cx="8601399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3. Prove that (encoded) assignment satisfies each clause.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/>
              <p:nvPr/>
            </p:nvSpPr>
            <p:spPr>
              <a:xfrm>
                <a:off x="3779912" y="2113692"/>
                <a:ext cx="15308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𝜋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113692"/>
                <a:ext cx="1530804" cy="523220"/>
              </a:xfrm>
              <a:prstGeom prst="rect">
                <a:avLst/>
              </a:prstGeom>
              <a:blipFill>
                <a:blip r:embed="rId7"/>
                <a:stretch>
                  <a:fillRect l="-4959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ctangle 127">
            <a:extLst>
              <a:ext uri="{FF2B5EF4-FFF2-40B4-BE49-F238E27FC236}">
                <a16:creationId xmlns:a16="http://schemas.microsoft.com/office/drawing/2014/main" id="{F25E25E9-6649-B34C-90BF-4370028804DB}"/>
              </a:ext>
            </a:extLst>
          </p:cNvPr>
          <p:cNvSpPr/>
          <p:nvPr/>
        </p:nvSpPr>
        <p:spPr>
          <a:xfrm>
            <a:off x="427403" y="1297898"/>
            <a:ext cx="839611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86CBB94-A5DF-6E41-85D6-A9B3202393EC}"/>
              </a:ext>
            </a:extLst>
          </p:cNvPr>
          <p:cNvSpPr/>
          <p:nvPr/>
        </p:nvSpPr>
        <p:spPr>
          <a:xfrm>
            <a:off x="3025697" y="2697660"/>
            <a:ext cx="18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Encode </a:t>
            </a:r>
            <a:r>
              <a:rPr lang="en-US" sz="2400" dirty="0" err="1"/>
              <a:t>vars</a:t>
            </a:r>
            <a:r>
              <a:rPr lang="en-US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6A2276-97CE-5F43-ADD0-60C224E63EBF}"/>
                  </a:ext>
                </a:extLst>
              </p:cNvPr>
              <p:cNvSpPr/>
              <p:nvPr/>
            </p:nvSpPr>
            <p:spPr>
              <a:xfrm>
                <a:off x="4625462" y="2658268"/>
                <a:ext cx="1624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6A2276-97CE-5F43-ADD0-60C224E63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462" y="2658268"/>
                <a:ext cx="1624484" cy="461665"/>
              </a:xfrm>
              <a:prstGeom prst="rect">
                <a:avLst/>
              </a:prstGeom>
              <a:blipFill>
                <a:blip r:embed="rId9"/>
                <a:stretch>
                  <a:fillRect l="-2326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1">
                <a:extLst>
                  <a:ext uri="{FF2B5EF4-FFF2-40B4-BE49-F238E27FC236}">
                    <a16:creationId xmlns:a16="http://schemas.microsoft.com/office/drawing/2014/main" id="{DF5FEBF4-2F86-FC4F-A0A0-853C9F4715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0017" y="4740904"/>
                <a:ext cx="7666440" cy="13611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For each clause, construct the proof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ρ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= (7 additional triples, square root of the second triples, proof of coverage).</a:t>
                </a:r>
              </a:p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8" name="Subtitle 1">
                <a:extLst>
                  <a:ext uri="{FF2B5EF4-FFF2-40B4-BE49-F238E27FC236}">
                    <a16:creationId xmlns:a16="http://schemas.microsoft.com/office/drawing/2014/main" id="{DF5FEBF4-2F86-FC4F-A0A0-853C9F471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17" y="4740904"/>
                <a:ext cx="7666440" cy="1361125"/>
              </a:xfrm>
              <a:prstGeom prst="rect">
                <a:avLst/>
              </a:prstGeom>
              <a:blipFill>
                <a:blip r:embed="rId10"/>
                <a:stretch>
                  <a:fillRect l="-1656" t="-3704" r="-1656" b="-1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ubtitle 1">
            <a:extLst>
              <a:ext uri="{FF2B5EF4-FFF2-40B4-BE49-F238E27FC236}">
                <a16:creationId xmlns:a16="http://schemas.microsoft.com/office/drawing/2014/main" id="{A3D1E43C-AF65-DE4F-AED4-2AB4E16D45BD}"/>
              </a:ext>
            </a:extLst>
          </p:cNvPr>
          <p:cNvSpPr txBox="1">
            <a:spLocks/>
          </p:cNvSpPr>
          <p:nvPr/>
        </p:nvSpPr>
        <p:spPr>
          <a:xfrm>
            <a:off x="1010016" y="5877272"/>
            <a:ext cx="8133983" cy="102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610A482-3849-AE49-8E65-7DA0DCD3886A}"/>
                  </a:ext>
                </a:extLst>
              </p:cNvPr>
              <p:cNvSpPr/>
              <p:nvPr/>
            </p:nvSpPr>
            <p:spPr>
              <a:xfrm>
                <a:off x="3016645" y="3261761"/>
                <a:ext cx="3041345" cy="494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For each clause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610A482-3849-AE49-8E65-7DA0DCD388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645" y="3261761"/>
                <a:ext cx="3041345" cy="494559"/>
              </a:xfrm>
              <a:prstGeom prst="rect">
                <a:avLst/>
              </a:prstGeom>
              <a:blipFill>
                <a:blip r:embed="rId11"/>
                <a:stretch>
                  <a:fillRect l="-3333" t="-7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73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8C1CF19-9ADE-2441-8AA3-7F21224FB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1312" y="2721621"/>
            <a:ext cx="833388" cy="83099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8A21D8B-B1DE-704F-B293-F225A2916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28" y="2797011"/>
            <a:ext cx="751335" cy="760244"/>
          </a:xfrm>
          <a:prstGeom prst="rect">
            <a:avLst/>
          </a:prstGeom>
        </p:spPr>
      </p:pic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847995C-78C4-964C-8788-6EEC88B11E03}"/>
              </a:ext>
            </a:extLst>
          </p:cNvPr>
          <p:cNvCxnSpPr/>
          <p:nvPr/>
        </p:nvCxnSpPr>
        <p:spPr>
          <a:xfrm>
            <a:off x="3131840" y="3168399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Satisfying assignment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n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  <a:blipFill>
                <a:blip r:embed="rId6"/>
                <a:stretch>
                  <a:fillRect l="-149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Subtitle 1">
            <a:extLst>
              <a:ext uri="{FF2B5EF4-FFF2-40B4-BE49-F238E27FC236}">
                <a16:creationId xmlns:a16="http://schemas.microsoft.com/office/drawing/2014/main" id="{5EC21CF0-0EC2-5C48-A685-AA485BFB8248}"/>
              </a:ext>
            </a:extLst>
          </p:cNvPr>
          <p:cNvSpPr txBox="1">
            <a:spLocks/>
          </p:cNvSpPr>
          <p:nvPr/>
        </p:nvSpPr>
        <p:spPr>
          <a:xfrm>
            <a:off x="542600" y="4149080"/>
            <a:ext cx="8601399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Completeness &amp; Soundness: Exercise.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/>
              <p:nvPr/>
            </p:nvSpPr>
            <p:spPr>
              <a:xfrm>
                <a:off x="3779912" y="2113692"/>
                <a:ext cx="15308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𝜋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113692"/>
                <a:ext cx="1530804" cy="523220"/>
              </a:xfrm>
              <a:prstGeom prst="rect">
                <a:avLst/>
              </a:prstGeom>
              <a:blipFill>
                <a:blip r:embed="rId7"/>
                <a:stretch>
                  <a:fillRect l="-4959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ctangle 127">
            <a:extLst>
              <a:ext uri="{FF2B5EF4-FFF2-40B4-BE49-F238E27FC236}">
                <a16:creationId xmlns:a16="http://schemas.microsoft.com/office/drawing/2014/main" id="{F25E25E9-6649-B34C-90BF-4370028804DB}"/>
              </a:ext>
            </a:extLst>
          </p:cNvPr>
          <p:cNvSpPr/>
          <p:nvPr/>
        </p:nvSpPr>
        <p:spPr>
          <a:xfrm>
            <a:off x="427403" y="1297898"/>
            <a:ext cx="839611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86CBB94-A5DF-6E41-85D6-A9B3202393EC}"/>
              </a:ext>
            </a:extLst>
          </p:cNvPr>
          <p:cNvSpPr/>
          <p:nvPr/>
        </p:nvSpPr>
        <p:spPr>
          <a:xfrm>
            <a:off x="3025697" y="2697660"/>
            <a:ext cx="18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Encode </a:t>
            </a:r>
            <a:r>
              <a:rPr lang="en-US" sz="2400" dirty="0" err="1"/>
              <a:t>vars</a:t>
            </a:r>
            <a:r>
              <a:rPr lang="en-US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6A2276-97CE-5F43-ADD0-60C224E63EBF}"/>
                  </a:ext>
                </a:extLst>
              </p:cNvPr>
              <p:cNvSpPr/>
              <p:nvPr/>
            </p:nvSpPr>
            <p:spPr>
              <a:xfrm>
                <a:off x="4625462" y="2658268"/>
                <a:ext cx="1624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6A2276-97CE-5F43-ADD0-60C224E63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462" y="2658268"/>
                <a:ext cx="1624484" cy="461665"/>
              </a:xfrm>
              <a:prstGeom prst="rect">
                <a:avLst/>
              </a:prstGeom>
              <a:blipFill>
                <a:blip r:embed="rId9"/>
                <a:stretch>
                  <a:fillRect l="-2326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1">
                <a:extLst>
                  <a:ext uri="{FF2B5EF4-FFF2-40B4-BE49-F238E27FC236}">
                    <a16:creationId xmlns:a16="http://schemas.microsoft.com/office/drawing/2014/main" id="{DF5FEBF4-2F86-FC4F-A0A0-853C9F4715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1651" y="4788650"/>
                <a:ext cx="8601399" cy="10285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Zero Knowledge:  Simulator picks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is a quadratic </a:t>
                </a:r>
                <a:r>
                  <a:rPr lang="en-US" sz="2800" b="1" dirty="0">
                    <a:solidFill>
                      <a:srgbClr val="FF0000"/>
                    </a:solidFill>
                    <a:ea typeface="Cambria Math" pitchFamily="18" charset="0"/>
                    <a:cs typeface="Arial Unicode MS" pitchFamily="34" charset="-128"/>
                  </a:rPr>
                  <a:t>residue</a:t>
                </a:r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. </a:t>
                </a:r>
                <a:endParaRPr lang="en-US" sz="2800" dirty="0"/>
              </a:p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 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8" name="Subtitle 1">
                <a:extLst>
                  <a:ext uri="{FF2B5EF4-FFF2-40B4-BE49-F238E27FC236}">
                    <a16:creationId xmlns:a16="http://schemas.microsoft.com/office/drawing/2014/main" id="{DF5FEBF4-2F86-FC4F-A0A0-853C9F471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51" y="4788650"/>
                <a:ext cx="8601399" cy="1028516"/>
              </a:xfrm>
              <a:prstGeom prst="rect">
                <a:avLst/>
              </a:prstGeom>
              <a:blipFill>
                <a:blip r:embed="rId10"/>
                <a:stretch>
                  <a:fillRect l="-1325" t="-4878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ubtitle 1">
            <a:extLst>
              <a:ext uri="{FF2B5EF4-FFF2-40B4-BE49-F238E27FC236}">
                <a16:creationId xmlns:a16="http://schemas.microsoft.com/office/drawing/2014/main" id="{A3D1E43C-AF65-DE4F-AED4-2AB4E16D45BD}"/>
              </a:ext>
            </a:extLst>
          </p:cNvPr>
          <p:cNvSpPr txBox="1">
            <a:spLocks/>
          </p:cNvSpPr>
          <p:nvPr/>
        </p:nvSpPr>
        <p:spPr>
          <a:xfrm>
            <a:off x="539552" y="5733256"/>
            <a:ext cx="8133983" cy="612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Now, encodings of ALL the literals can be set to TRUE!!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610A482-3849-AE49-8E65-7DA0DCD3886A}"/>
                  </a:ext>
                </a:extLst>
              </p:cNvPr>
              <p:cNvSpPr/>
              <p:nvPr/>
            </p:nvSpPr>
            <p:spPr>
              <a:xfrm>
                <a:off x="3016645" y="3261761"/>
                <a:ext cx="3041345" cy="494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For each clause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610A482-3849-AE49-8E65-7DA0DCD388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645" y="3261761"/>
                <a:ext cx="3041345" cy="494559"/>
              </a:xfrm>
              <a:prstGeom prst="rect">
                <a:avLst/>
              </a:prstGeom>
              <a:blipFill>
                <a:blip r:embed="rId11"/>
                <a:stretch>
                  <a:fillRect l="-3333" t="-7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87528656-701E-E14E-A58D-ACCBEC4CFB11}"/>
              </a:ext>
            </a:extLst>
          </p:cNvPr>
          <p:cNvSpPr/>
          <p:nvPr/>
        </p:nvSpPr>
        <p:spPr>
          <a:xfrm>
            <a:off x="8526411" y="6174182"/>
            <a:ext cx="594220" cy="674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5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-108520" y="476672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CONSTRUCT NIZK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 THE CRS MODEL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B4D9DCA0-E127-4B48-A2EC-6E08C2D1BD16}"/>
              </a:ext>
            </a:extLst>
          </p:cNvPr>
          <p:cNvSpPr txBox="1">
            <a:spLocks/>
          </p:cNvSpPr>
          <p:nvPr/>
        </p:nvSpPr>
        <p:spPr>
          <a:xfrm>
            <a:off x="611560" y="2420888"/>
            <a:ext cx="79208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1.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Review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our number theory hammers </a:t>
            </a:r>
            <a:b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			&amp; polish them.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ECCA22AC-05E8-F64E-8794-164C19EB8A1E}"/>
              </a:ext>
            </a:extLst>
          </p:cNvPr>
          <p:cNvSpPr txBox="1">
            <a:spLocks/>
          </p:cNvSpPr>
          <p:nvPr/>
        </p:nvSpPr>
        <p:spPr>
          <a:xfrm>
            <a:off x="611560" y="3717032"/>
            <a:ext cx="8496944" cy="1341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NIZK for a special NP language, namely 		quadratic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-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.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00E8BBF7-5FF1-8248-89F0-D6711A102111}"/>
              </a:ext>
            </a:extLst>
          </p:cNvPr>
          <p:cNvSpPr txBox="1">
            <a:spLocks/>
          </p:cNvSpPr>
          <p:nvPr/>
        </p:nvSpPr>
        <p:spPr>
          <a:xfrm>
            <a:off x="611560" y="5085184"/>
            <a:ext cx="8496944" cy="1341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3.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Bootstrap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to NIZK for 3SAT, an NP-complete 			language.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01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-108520" y="476672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CONSTRUCT NIZK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 THE CRS MODEL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B4D9DCA0-E127-4B48-A2EC-6E08C2D1BD16}"/>
              </a:ext>
            </a:extLst>
          </p:cNvPr>
          <p:cNvSpPr txBox="1">
            <a:spLocks/>
          </p:cNvSpPr>
          <p:nvPr/>
        </p:nvSpPr>
        <p:spPr>
          <a:xfrm>
            <a:off x="611560" y="2420888"/>
            <a:ext cx="79208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1.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Review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our number theory hammers </a:t>
            </a:r>
            <a:b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			&amp; polish them.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ECCA22AC-05E8-F64E-8794-164C19EB8A1E}"/>
              </a:ext>
            </a:extLst>
          </p:cNvPr>
          <p:cNvSpPr txBox="1">
            <a:spLocks/>
          </p:cNvSpPr>
          <p:nvPr/>
        </p:nvSpPr>
        <p:spPr>
          <a:xfrm>
            <a:off x="611560" y="3717032"/>
            <a:ext cx="8496944" cy="1341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NIZK for a special NP language, namely 		quadratic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-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.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00E8BBF7-5FF1-8248-89F0-D6711A102111}"/>
              </a:ext>
            </a:extLst>
          </p:cNvPr>
          <p:cNvSpPr txBox="1">
            <a:spLocks/>
          </p:cNvSpPr>
          <p:nvPr/>
        </p:nvSpPr>
        <p:spPr>
          <a:xfrm>
            <a:off x="611560" y="5085184"/>
            <a:ext cx="8496944" cy="1341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3.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Bootstrap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to NIZK for 3SAT, an NP-complete 			language.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86D89C-D198-C943-B8F0-ED48B3BDD1BE}"/>
              </a:ext>
            </a:extLst>
          </p:cNvPr>
          <p:cNvSpPr/>
          <p:nvPr/>
        </p:nvSpPr>
        <p:spPr>
          <a:xfrm>
            <a:off x="395536" y="4941168"/>
            <a:ext cx="8568952" cy="122413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4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">
            <a:extLst>
              <a:ext uri="{FF2B5EF4-FFF2-40B4-BE49-F238E27FC236}">
                <a16:creationId xmlns:a16="http://schemas.microsoft.com/office/drawing/2014/main" id="{118C2B14-74C2-EB40-9CD7-1C5436E7D8F8}"/>
              </a:ext>
            </a:extLst>
          </p:cNvPr>
          <p:cNvSpPr txBox="1">
            <a:spLocks/>
          </p:cNvSpPr>
          <p:nvPr/>
        </p:nvSpPr>
        <p:spPr>
          <a:xfrm>
            <a:off x="248108" y="1916832"/>
            <a:ext cx="8716380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An Application of NIZK: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Non-malleable and Chosen Ciphertext Secure Encryption Schemes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296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-108520" y="476672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Non-Malleability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6" name="Picture 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D92983A4-2422-3D4E-A7BB-45D8BF903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49" y="2329989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63DCC1-E734-3D4E-BD1A-2EEC05E9A1DB}"/>
              </a:ext>
            </a:extLst>
          </p:cNvPr>
          <p:cNvCxnSpPr/>
          <p:nvPr/>
        </p:nvCxnSpPr>
        <p:spPr>
          <a:xfrm>
            <a:off x="2324293" y="2807951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762D5D5-F0CB-C84E-97F4-769086662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645" y="224520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8F39D9D2-8B3A-AB4F-9F2E-A70B5EC32CC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071670" y="2059036"/>
                <a:ext cx="2781015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pk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,m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8F39D9D2-8B3A-AB4F-9F2E-A70B5EC32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670" y="2059036"/>
                <a:ext cx="2781015" cy="792088"/>
              </a:xfrm>
              <a:prstGeom prst="rect">
                <a:avLst/>
              </a:prstGeom>
              <a:blipFill>
                <a:blip r:embed="rId5"/>
                <a:stretch>
                  <a:fillRect l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63">
            <a:extLst>
              <a:ext uri="{FF2B5EF4-FFF2-40B4-BE49-F238E27FC236}">
                <a16:creationId xmlns:a16="http://schemas.microsoft.com/office/drawing/2014/main" id="{A6A21B34-1E04-5244-A6D3-64E0AE2B0264}"/>
              </a:ext>
            </a:extLst>
          </p:cNvPr>
          <p:cNvSpPr txBox="1">
            <a:spLocks noChangeArrowheads="1"/>
          </p:cNvSpPr>
          <p:nvPr/>
        </p:nvSpPr>
        <p:spPr>
          <a:xfrm>
            <a:off x="7357957" y="2325893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b="1" dirty="0">
              <a:solidFill>
                <a:srgbClr val="0000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A8EF5C-D31D-6347-A092-A866E1F5ED58}"/>
              </a:ext>
            </a:extLst>
          </p:cNvPr>
          <p:cNvGrpSpPr/>
          <p:nvPr/>
        </p:nvGrpSpPr>
        <p:grpSpPr>
          <a:xfrm>
            <a:off x="3658869" y="4457790"/>
            <a:ext cx="1606616" cy="1923177"/>
            <a:chOff x="439281" y="332520"/>
            <a:chExt cx="1606616" cy="192317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B02AF1C-3FFF-BC49-8000-0F02A5778801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AF872B4-286D-F240-B9C4-0D7235C12316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AEDAB56-55FA-D044-AD33-27CF2DAFA043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2D2B89-A6EE-B84D-B660-1545539EC19D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A739481-64C2-204B-9207-2174F4664F9F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1C7FCA0-2667-B444-A39F-44FE8F47FC03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FA99413-EEB4-284C-98B7-3BA5D8473E7B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63">
              <a:extLst>
                <a:ext uri="{FF2B5EF4-FFF2-40B4-BE49-F238E27FC236}">
                  <a16:creationId xmlns:a16="http://schemas.microsoft.com/office/drawing/2014/main" id="{16A2491A-3B3B-F742-B82A-870A91E37E3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Bob</a:t>
              </a:r>
            </a:p>
          </p:txBody>
        </p:sp>
        <p:sp>
          <p:nvSpPr>
            <p:cNvPr id="23" name="Rectangle 63">
              <a:extLst>
                <a:ext uri="{FF2B5EF4-FFF2-40B4-BE49-F238E27FC236}">
                  <a16:creationId xmlns:a16="http://schemas.microsoft.com/office/drawing/2014/main" id="{BA041946-3E1F-3043-AE7D-3260201ADA1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51146" y="422413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b="1" dirty="0" err="1">
                  <a:solidFill>
                    <a:srgbClr val="FF0000"/>
                  </a:solidFill>
                  <a:latin typeface="American Typewriter" charset="0"/>
                  <a:ea typeface="American Typewriter" charset="0"/>
                  <a:cs typeface="American Typewriter" charset="0"/>
                </a:rPr>
                <a:t>pk</a:t>
              </a:r>
              <a:endParaRPr lang="en-US" sz="20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FED4979D-8BC7-DA44-A973-C3AF53EF83E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43513" y="1412776"/>
                <a:ext cx="2781015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Dec(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sk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,c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FED4979D-8BC7-DA44-A973-C3AF53EF8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513" y="1412776"/>
                <a:ext cx="2781015" cy="792088"/>
              </a:xfrm>
              <a:prstGeom prst="rect">
                <a:avLst/>
              </a:prstGeom>
              <a:blipFill>
                <a:blip r:embed="rId6"/>
                <a:stretch>
                  <a:fillRect l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63">
            <a:extLst>
              <a:ext uri="{FF2B5EF4-FFF2-40B4-BE49-F238E27FC236}">
                <a16:creationId xmlns:a16="http://schemas.microsoft.com/office/drawing/2014/main" id="{F500216B-1978-9443-911C-B4F4EE7397FB}"/>
              </a:ext>
            </a:extLst>
          </p:cNvPr>
          <p:cNvSpPr txBox="1">
            <a:spLocks noChangeArrowheads="1"/>
          </p:cNvSpPr>
          <p:nvPr/>
        </p:nvSpPr>
        <p:spPr>
          <a:xfrm>
            <a:off x="2900357" y="3816063"/>
            <a:ext cx="3981087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latin typeface="American Typewriter" charset="0"/>
                <a:ea typeface="American Typewriter" charset="0"/>
                <a:cs typeface="American Typewriter" charset="0"/>
              </a:rPr>
              <a:t>Public-key directory</a:t>
            </a:r>
          </a:p>
        </p:txBody>
      </p:sp>
    </p:spTree>
    <p:extLst>
      <p:ext uri="{BB962C8B-B14F-4D97-AF65-F5344CB8AC3E}">
        <p14:creationId xmlns:p14="http://schemas.microsoft.com/office/powerpoint/2010/main" val="673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-108520" y="476672"/>
            <a:ext cx="925252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Active Attacks 1: Malleability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6" name="Picture 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D92983A4-2422-3D4E-A7BB-45D8BF903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29989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63DCC1-E734-3D4E-BD1A-2EEC05E9A1DB}"/>
              </a:ext>
            </a:extLst>
          </p:cNvPr>
          <p:cNvCxnSpPr/>
          <p:nvPr/>
        </p:nvCxnSpPr>
        <p:spPr>
          <a:xfrm>
            <a:off x="2411760" y="2807951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762D5D5-F0CB-C84E-97F4-769086662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12" y="224520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8F39D9D2-8B3A-AB4F-9F2E-A70B5EC32CC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059832" y="2059036"/>
                <a:ext cx="3429087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400" i="1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(pk,$100)</a:t>
                </a:r>
              </a:p>
            </p:txBody>
          </p:sp>
        </mc:Choice>
        <mc:Fallback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8F39D9D2-8B3A-AB4F-9F2E-A70B5EC32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059036"/>
                <a:ext cx="3429087" cy="792088"/>
              </a:xfrm>
              <a:prstGeom prst="rect">
                <a:avLst/>
              </a:prstGeom>
              <a:blipFill>
                <a:blip r:embed="rId5"/>
                <a:stretch>
                  <a:fillRect l="-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63">
            <a:extLst>
              <a:ext uri="{FF2B5EF4-FFF2-40B4-BE49-F238E27FC236}">
                <a16:creationId xmlns:a16="http://schemas.microsoft.com/office/drawing/2014/main" id="{A6A21B34-1E04-5244-A6D3-64E0AE2B0264}"/>
              </a:ext>
            </a:extLst>
          </p:cNvPr>
          <p:cNvSpPr txBox="1">
            <a:spLocks noChangeArrowheads="1"/>
          </p:cNvSpPr>
          <p:nvPr/>
        </p:nvSpPr>
        <p:spPr>
          <a:xfrm>
            <a:off x="7445424" y="2325893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i="1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i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6" name="Subtitle 1">
            <a:extLst>
              <a:ext uri="{FF2B5EF4-FFF2-40B4-BE49-F238E27FC236}">
                <a16:creationId xmlns:a16="http://schemas.microsoft.com/office/drawing/2014/main" id="{59692CB3-4A07-B54A-99D5-24A6E9DC3079}"/>
              </a:ext>
            </a:extLst>
          </p:cNvPr>
          <p:cNvSpPr txBox="1">
            <a:spLocks/>
          </p:cNvSpPr>
          <p:nvPr/>
        </p:nvSpPr>
        <p:spPr>
          <a:xfrm>
            <a:off x="395536" y="5373216"/>
            <a:ext cx="8553493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ATTACK: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Adversary could modify (“maul”) an encryption of m into an encryption of a related message m’.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36DCAB0-4E92-AB45-A803-0BA5D0980D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92" y="3838232"/>
            <a:ext cx="964342" cy="960149"/>
          </a:xfrm>
          <a:prstGeom prst="rect">
            <a:avLst/>
          </a:prstGeom>
        </p:spPr>
      </p:pic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9E11FBFB-CFC8-F049-8A81-AFBFD899D66B}"/>
              </a:ext>
            </a:extLst>
          </p:cNvPr>
          <p:cNvCxnSpPr>
            <a:cxnSpLocks/>
          </p:cNvCxnSpPr>
          <p:nvPr/>
        </p:nvCxnSpPr>
        <p:spPr>
          <a:xfrm>
            <a:off x="2843808" y="2807951"/>
            <a:ext cx="922333" cy="895901"/>
          </a:xfrm>
          <a:prstGeom prst="curvedConnector3">
            <a:avLst/>
          </a:prstGeom>
          <a:ln w="508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B383BC3-6396-3F4D-932F-37D78F10A724}"/>
              </a:ext>
            </a:extLst>
          </p:cNvPr>
          <p:cNvCxnSpPr>
            <a:cxnSpLocks/>
          </p:cNvCxnSpPr>
          <p:nvPr/>
        </p:nvCxnSpPr>
        <p:spPr>
          <a:xfrm flipV="1">
            <a:off x="4636560" y="3672047"/>
            <a:ext cx="1761459" cy="83707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BA5B019A-A2D0-DC4E-9910-BA9246213ED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 rot="20066060">
                <a:off x="3948182" y="3266031"/>
                <a:ext cx="3429087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c’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</m:oMath>
                </a14:m>
                <a:r>
                  <a:rPr lang="en-US" sz="2400" i="1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(pk,$101)</a:t>
                </a:r>
              </a:p>
            </p:txBody>
          </p:sp>
        </mc:Choice>
        <mc:Fallback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BA5B019A-A2D0-DC4E-9910-BA9246213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66060">
                <a:off x="3948182" y="3266031"/>
                <a:ext cx="3429087" cy="792088"/>
              </a:xfrm>
              <a:prstGeom prst="rect">
                <a:avLst/>
              </a:prstGeom>
              <a:blipFill>
                <a:blip r:embed="rId7"/>
                <a:stretch>
                  <a:fillRect l="-738" b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41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-108520" y="476672"/>
            <a:ext cx="925252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Active Attacks 2: Chosen-Ciphertext Attack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6" name="Picture 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D92983A4-2422-3D4E-A7BB-45D8BF903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2121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63DCC1-E734-3D4E-BD1A-2EEC05E9A1DB}"/>
              </a:ext>
            </a:extLst>
          </p:cNvPr>
          <p:cNvCxnSpPr/>
          <p:nvPr/>
        </p:nvCxnSpPr>
        <p:spPr>
          <a:xfrm>
            <a:off x="2339752" y="2599179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762D5D5-F0CB-C84E-97F4-769086662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104" y="2036435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8F39D9D2-8B3A-AB4F-9F2E-A70B5EC32CC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987824" y="1850264"/>
                <a:ext cx="3429087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c*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400" i="1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</a:t>
                </a:r>
                <a:r>
                  <a:rPr lang="en-US" sz="2400" i="1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pk,m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8F39D9D2-8B3A-AB4F-9F2E-A70B5EC32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850264"/>
                <a:ext cx="3429087" cy="792088"/>
              </a:xfrm>
              <a:prstGeom prst="rect">
                <a:avLst/>
              </a:prstGeom>
              <a:blipFill>
                <a:blip r:embed="rId5"/>
                <a:stretch>
                  <a:fillRect l="-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63">
            <a:extLst>
              <a:ext uri="{FF2B5EF4-FFF2-40B4-BE49-F238E27FC236}">
                <a16:creationId xmlns:a16="http://schemas.microsoft.com/office/drawing/2014/main" id="{A6A21B34-1E04-5244-A6D3-64E0AE2B0264}"/>
              </a:ext>
            </a:extLst>
          </p:cNvPr>
          <p:cNvSpPr txBox="1">
            <a:spLocks noChangeArrowheads="1"/>
          </p:cNvSpPr>
          <p:nvPr/>
        </p:nvSpPr>
        <p:spPr>
          <a:xfrm>
            <a:off x="7373416" y="2117121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i="1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i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6" name="Subtitle 1">
            <a:extLst>
              <a:ext uri="{FF2B5EF4-FFF2-40B4-BE49-F238E27FC236}">
                <a16:creationId xmlns:a16="http://schemas.microsoft.com/office/drawing/2014/main" id="{59692CB3-4A07-B54A-99D5-24A6E9DC3079}"/>
              </a:ext>
            </a:extLst>
          </p:cNvPr>
          <p:cNvSpPr txBox="1">
            <a:spLocks/>
          </p:cNvSpPr>
          <p:nvPr/>
        </p:nvSpPr>
        <p:spPr>
          <a:xfrm>
            <a:off x="395536" y="4797152"/>
            <a:ext cx="8553493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ATTACK: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Adversary may have access to a decryption “oracle” and can use it to break security of a ”target” ciphertext </a:t>
            </a:r>
            <a:r>
              <a:rPr lang="en-US" sz="2400" i="1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c*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 or even extract the secret key!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36DCAB0-4E92-AB45-A803-0BA5D0980D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171" y="3537379"/>
            <a:ext cx="964342" cy="96014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E98405-6904-BB45-967B-2FB617988ECC}"/>
              </a:ext>
            </a:extLst>
          </p:cNvPr>
          <p:cNvCxnSpPr>
            <a:cxnSpLocks/>
          </p:cNvCxnSpPr>
          <p:nvPr/>
        </p:nvCxnSpPr>
        <p:spPr>
          <a:xfrm flipV="1">
            <a:off x="5608696" y="2998934"/>
            <a:ext cx="872232" cy="77659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dash"/>
            <a:headEnd type="none"/>
            <a:tailEnd type="arrow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05AD4D-85B4-A14C-B324-E35C5491023F}"/>
              </a:ext>
            </a:extLst>
          </p:cNvPr>
          <p:cNvCxnSpPr>
            <a:cxnSpLocks/>
          </p:cNvCxnSpPr>
          <p:nvPr/>
        </p:nvCxnSpPr>
        <p:spPr>
          <a:xfrm flipH="1">
            <a:off x="5892189" y="3297506"/>
            <a:ext cx="710327" cy="69059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dash"/>
            <a:headEnd type="none"/>
            <a:tailEnd type="arrow"/>
          </a:ln>
          <a:effectLst/>
        </p:spPr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92AAFA4-ED5A-7946-B998-1C6E04B9EE00}"/>
              </a:ext>
            </a:extLst>
          </p:cNvPr>
          <p:cNvSpPr/>
          <p:nvPr/>
        </p:nvSpPr>
        <p:spPr>
          <a:xfrm>
            <a:off x="6560927" y="1700808"/>
            <a:ext cx="1539465" cy="1506973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1">
            <a:extLst>
              <a:ext uri="{FF2B5EF4-FFF2-40B4-BE49-F238E27FC236}">
                <a16:creationId xmlns:a16="http://schemas.microsoft.com/office/drawing/2014/main" id="{36DA2A3B-B4C3-A049-82B1-9C24146095EF}"/>
              </a:ext>
            </a:extLst>
          </p:cNvPr>
          <p:cNvSpPr txBox="1">
            <a:spLocks/>
          </p:cNvSpPr>
          <p:nvPr/>
        </p:nvSpPr>
        <p:spPr>
          <a:xfrm>
            <a:off x="425620" y="5033941"/>
            <a:ext cx="8553493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 fact,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  <a:hlinkClick r:id="rId7"/>
              </a:rPr>
              <a:t>Bleichenbacher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showed how to extract the entire secret key given only a “ciphertext verification” oracle.</a:t>
            </a:r>
          </a:p>
        </p:txBody>
      </p:sp>
    </p:spTree>
    <p:extLst>
      <p:ext uri="{BB962C8B-B14F-4D97-AF65-F5344CB8AC3E}">
        <p14:creationId xmlns:p14="http://schemas.microsoft.com/office/powerpoint/2010/main" val="23200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404664"/>
            <a:ext cx="8712968" cy="6768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IND-CCA Security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68071B-CAD2-294F-9E6D-65E8FEFF5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104" y="-27384"/>
            <a:ext cx="1524947" cy="1518316"/>
          </a:xfrm>
          <a:prstGeom prst="rect">
            <a:avLst/>
          </a:prstGeom>
        </p:spPr>
      </p:pic>
      <p:sp>
        <p:nvSpPr>
          <p:cNvPr id="5" name="Rectangle 63">
            <a:extLst>
              <a:ext uri="{FF2B5EF4-FFF2-40B4-BE49-F238E27FC236}">
                <a16:creationId xmlns:a16="http://schemas.microsoft.com/office/drawing/2014/main" id="{3E027AEC-C050-6649-BFAA-67304227AC56}"/>
              </a:ext>
            </a:extLst>
          </p:cNvPr>
          <p:cNvSpPr txBox="1">
            <a:spLocks noChangeArrowheads="1"/>
          </p:cNvSpPr>
          <p:nvPr/>
        </p:nvSpPr>
        <p:spPr>
          <a:xfrm>
            <a:off x="8127689" y="1211951"/>
            <a:ext cx="836799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960F9-46F9-E74D-810D-DF6FB69FB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" y="-1"/>
            <a:ext cx="1199431" cy="1420685"/>
          </a:xfrm>
          <a:prstGeom prst="rect">
            <a:avLst/>
          </a:prstGeom>
        </p:spPr>
      </p:pic>
      <p:sp>
        <p:nvSpPr>
          <p:cNvPr id="7" name="Rectangle 63">
            <a:extLst>
              <a:ext uri="{FF2B5EF4-FFF2-40B4-BE49-F238E27FC236}">
                <a16:creationId xmlns:a16="http://schemas.microsoft.com/office/drawing/2014/main" id="{CF59D266-FD5F-394B-A583-222A4ED4F723}"/>
              </a:ext>
            </a:extLst>
          </p:cNvPr>
          <p:cNvSpPr txBox="1">
            <a:spLocks noChangeArrowheads="1"/>
          </p:cNvSpPr>
          <p:nvPr/>
        </p:nvSpPr>
        <p:spPr>
          <a:xfrm>
            <a:off x="-55879" y="1211951"/>
            <a:ext cx="2035591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Challenger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1A1C94-C46D-6748-9094-E9766E80305D}"/>
              </a:ext>
            </a:extLst>
          </p:cNvPr>
          <p:cNvCxnSpPr>
            <a:cxnSpLocks/>
          </p:cNvCxnSpPr>
          <p:nvPr/>
        </p:nvCxnSpPr>
        <p:spPr>
          <a:xfrm>
            <a:off x="3491880" y="2044617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4E10B9-E05A-5740-9CD8-E7C960500664}"/>
                  </a:ext>
                </a:extLst>
              </p:cNvPr>
              <p:cNvSpPr/>
              <p:nvPr/>
            </p:nvSpPr>
            <p:spPr>
              <a:xfrm>
                <a:off x="780601" y="1856233"/>
                <a:ext cx="23982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𝑝𝑘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𝑠𝑘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4E10B9-E05A-5740-9CD8-E7C960500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01" y="1856233"/>
                <a:ext cx="2398221" cy="400110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2BA248-AB8A-9643-A42A-8E9FA5AB54ED}"/>
                  </a:ext>
                </a:extLst>
              </p:cNvPr>
              <p:cNvSpPr/>
              <p:nvPr/>
            </p:nvSpPr>
            <p:spPr>
              <a:xfrm>
                <a:off x="4244732" y="1556792"/>
                <a:ext cx="5336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2BA248-AB8A-9643-A42A-8E9FA5AB5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732" y="1556792"/>
                <a:ext cx="533608" cy="400110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B91B51B-89C3-E549-8AB1-56DBD22114F0}"/>
                  </a:ext>
                </a:extLst>
              </p:cNvPr>
              <p:cNvSpPr/>
              <p:nvPr/>
            </p:nvSpPr>
            <p:spPr>
              <a:xfrm>
                <a:off x="-36512" y="3874533"/>
                <a:ext cx="12800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𝑏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000" dirty="0"/>
                  <a:t>;</a:t>
                </a: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B91B51B-89C3-E549-8AB1-56DBD2211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874533"/>
                <a:ext cx="1280029" cy="400110"/>
              </a:xfrm>
              <a:prstGeom prst="rect">
                <a:avLst/>
              </a:prstGeom>
              <a:blipFill>
                <a:blip r:embed="rId7"/>
                <a:stretch>
                  <a:fillRect t="-6061" r="-396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082C2D-9ECA-C049-B5DB-9CBF1E3EBA37}"/>
                  </a:ext>
                </a:extLst>
              </p:cNvPr>
              <p:cNvSpPr/>
              <p:nvPr/>
            </p:nvSpPr>
            <p:spPr>
              <a:xfrm>
                <a:off x="1066408" y="3871093"/>
                <a:ext cx="22068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𝐸𝑛𝑐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082C2D-9ECA-C049-B5DB-9CBF1E3EB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408" y="3871093"/>
                <a:ext cx="2206886" cy="400110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85E845D-9FFD-C940-90BD-FBFE285FF11F}"/>
              </a:ext>
            </a:extLst>
          </p:cNvPr>
          <p:cNvGrpSpPr/>
          <p:nvPr/>
        </p:nvGrpSpPr>
        <p:grpSpPr>
          <a:xfrm>
            <a:off x="3620883" y="5589240"/>
            <a:ext cx="2118257" cy="400110"/>
            <a:chOff x="3429258" y="4687931"/>
            <a:chExt cx="2118257" cy="40011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316D79F-808E-254D-9A39-026D2CAEDA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9258" y="5088041"/>
              <a:ext cx="2118257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14A73C4-C30E-B741-962E-9C935D7F0B3C}"/>
                    </a:ext>
                  </a:extLst>
                </p:cNvPr>
                <p:cNvSpPr/>
                <p:nvPr/>
              </p:nvSpPr>
              <p:spPr>
                <a:xfrm>
                  <a:off x="4208413" y="4687931"/>
                  <a:ext cx="44595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′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14A73C4-C30E-B741-962E-9C935D7F0B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8413" y="4687931"/>
                  <a:ext cx="445956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84E58F93-D593-EC41-9149-9EC55FB7D98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67736" y="4653136"/>
                <a:ext cx="3237166" cy="241096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Eve wins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 </a:t>
                </a:r>
                <a:b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400" dirty="0">
                    <a:ea typeface="American Typewriter" charset="0"/>
                    <a:cs typeface="American Typewriter" charset="0"/>
                  </a:rPr>
                  <a:t>IND-CCA secure  if no PPT Eve can win with prob.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negl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84E58F93-D593-EC41-9149-9EC55FB7D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736" y="4653136"/>
                <a:ext cx="3237166" cy="2410960"/>
              </a:xfrm>
              <a:prstGeom prst="rect">
                <a:avLst/>
              </a:prstGeom>
              <a:blipFill>
                <a:blip r:embed="rId10"/>
                <a:stretch>
                  <a:fillRect l="-2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23968B59-D6F6-D748-B1FA-FAB9B82E207A}"/>
              </a:ext>
            </a:extLst>
          </p:cNvPr>
          <p:cNvGrpSpPr/>
          <p:nvPr/>
        </p:nvGrpSpPr>
        <p:grpSpPr>
          <a:xfrm>
            <a:off x="3563888" y="3458655"/>
            <a:ext cx="3676206" cy="884143"/>
            <a:chOff x="3372263" y="3267794"/>
            <a:chExt cx="3676206" cy="884143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DA76A80-16CD-814D-BA40-99C7BC680AC0}"/>
                </a:ext>
              </a:extLst>
            </p:cNvPr>
            <p:cNvCxnSpPr>
              <a:cxnSpLocks/>
            </p:cNvCxnSpPr>
            <p:nvPr/>
          </p:nvCxnSpPr>
          <p:spPr>
            <a:xfrm>
              <a:off x="3372263" y="4151937"/>
              <a:ext cx="2232248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CFB01B6-88EB-A84B-A901-E58C7320CAAF}"/>
                    </a:ext>
                  </a:extLst>
                </p:cNvPr>
                <p:cNvSpPr/>
                <p:nvPr/>
              </p:nvSpPr>
              <p:spPr>
                <a:xfrm>
                  <a:off x="4237352" y="3731763"/>
                  <a:ext cx="47262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CFB01B6-88EB-A84B-A901-E58C7320CA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7352" y="3731763"/>
                  <a:ext cx="472629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8540AEE1-65D6-C041-8C2B-A7F8E9952F85}"/>
                    </a:ext>
                  </a:extLst>
                </p:cNvPr>
                <p:cNvSpPr/>
                <p:nvPr/>
              </p:nvSpPr>
              <p:spPr>
                <a:xfrm>
                  <a:off x="5003871" y="3270077"/>
                  <a:ext cx="204459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=|</m:t>
                        </m:r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8540AEE1-65D6-C041-8C2B-A7F8E9952F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3871" y="3270077"/>
                  <a:ext cx="2044598" cy="400110"/>
                </a:xfrm>
                <a:prstGeom prst="rect">
                  <a:avLst/>
                </a:prstGeom>
                <a:blipFill>
                  <a:blip r:embed="rId12"/>
                  <a:stretch>
                    <a:fillRect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6AB0F46-B020-F949-A360-F9B482A4EE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2263" y="3692333"/>
              <a:ext cx="2118257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E938939-85B7-F049-9F1C-BB60135E178B}"/>
                    </a:ext>
                  </a:extLst>
                </p:cNvPr>
                <p:cNvSpPr/>
                <p:nvPr/>
              </p:nvSpPr>
              <p:spPr>
                <a:xfrm>
                  <a:off x="4020335" y="3267794"/>
                  <a:ext cx="100098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E938939-85B7-F049-9F1C-BB60135E17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0335" y="3267794"/>
                  <a:ext cx="1000980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CA7AAC-7699-3E40-A67C-6763E4F8C589}"/>
              </a:ext>
            </a:extLst>
          </p:cNvPr>
          <p:cNvGrpSpPr/>
          <p:nvPr/>
        </p:nvGrpSpPr>
        <p:grpSpPr>
          <a:xfrm>
            <a:off x="3495937" y="2184817"/>
            <a:ext cx="2232248" cy="884143"/>
            <a:chOff x="3372263" y="3033388"/>
            <a:chExt cx="2232248" cy="884143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9D64D99-87C4-BC4A-8C26-816AFEDF0D37}"/>
                </a:ext>
              </a:extLst>
            </p:cNvPr>
            <p:cNvCxnSpPr>
              <a:cxnSpLocks/>
            </p:cNvCxnSpPr>
            <p:nvPr/>
          </p:nvCxnSpPr>
          <p:spPr>
            <a:xfrm>
              <a:off x="3372263" y="3917531"/>
              <a:ext cx="2232248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headEnd type="none"/>
              <a:tailEnd type="arrow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B625DD11-4343-9046-BD56-CF8CB38760BB}"/>
                    </a:ext>
                  </a:extLst>
                </p:cNvPr>
                <p:cNvSpPr/>
                <p:nvPr/>
              </p:nvSpPr>
              <p:spPr>
                <a:xfrm>
                  <a:off x="3740323" y="3497357"/>
                  <a:ext cx="150765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𝑫𝒆𝒄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B625DD11-4343-9046-BD56-CF8CB38760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0323" y="3497357"/>
                  <a:ext cx="1507657" cy="400110"/>
                </a:xfrm>
                <a:prstGeom prst="rect">
                  <a:avLst/>
                </a:prstGeom>
                <a:blipFill>
                  <a:blip r:embed="rId14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D67BC48-FBFC-1B4E-8B2E-4D2F1B1C92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2263" y="3457927"/>
              <a:ext cx="2118257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headEnd type="none"/>
              <a:tailEnd type="arrow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698BA97A-B8D0-7D4E-85CA-A958A82AB862}"/>
                    </a:ext>
                  </a:extLst>
                </p:cNvPr>
                <p:cNvSpPr/>
                <p:nvPr/>
              </p:nvSpPr>
              <p:spPr>
                <a:xfrm>
                  <a:off x="4223203" y="3033388"/>
                  <a:ext cx="45179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698BA97A-B8D0-7D4E-85CA-A958A82AB8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3203" y="3033388"/>
                  <a:ext cx="451790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2B7C733-6EA5-004D-AA88-5111415E7013}"/>
              </a:ext>
            </a:extLst>
          </p:cNvPr>
          <p:cNvSpPr/>
          <p:nvPr/>
        </p:nvSpPr>
        <p:spPr>
          <a:xfrm>
            <a:off x="6300192" y="4724165"/>
            <a:ext cx="3401366" cy="2992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F5A227-3708-D64F-9475-E18582D17725}"/>
              </a:ext>
            </a:extLst>
          </p:cNvPr>
          <p:cNvGrpSpPr/>
          <p:nvPr/>
        </p:nvGrpSpPr>
        <p:grpSpPr>
          <a:xfrm>
            <a:off x="3516427" y="4424016"/>
            <a:ext cx="2232248" cy="884143"/>
            <a:chOff x="3372263" y="3033388"/>
            <a:chExt cx="2232248" cy="884143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A335EE9-3D29-D743-9E25-A2B14BBB9306}"/>
                </a:ext>
              </a:extLst>
            </p:cNvPr>
            <p:cNvCxnSpPr>
              <a:cxnSpLocks/>
            </p:cNvCxnSpPr>
            <p:nvPr/>
          </p:nvCxnSpPr>
          <p:spPr>
            <a:xfrm>
              <a:off x="3372263" y="3917531"/>
              <a:ext cx="2232248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headEnd type="none"/>
              <a:tailEnd type="arrow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D99F682-B04B-2A41-AED0-3B1D60DC8F94}"/>
                    </a:ext>
                  </a:extLst>
                </p:cNvPr>
                <p:cNvSpPr/>
                <p:nvPr/>
              </p:nvSpPr>
              <p:spPr>
                <a:xfrm>
                  <a:off x="3740323" y="3497357"/>
                  <a:ext cx="150765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𝑫𝒆𝒄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D99F682-B04B-2A41-AED0-3B1D60DC8F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0323" y="3497357"/>
                  <a:ext cx="1507657" cy="400110"/>
                </a:xfrm>
                <a:prstGeom prst="rect">
                  <a:avLst/>
                </a:prstGeom>
                <a:blipFill>
                  <a:blip r:embed="rId16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32AC798-E936-CA42-BA3B-3F3AF8BD91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2263" y="3457927"/>
              <a:ext cx="2118257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headEnd type="none"/>
              <a:tailEnd type="arrow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FE96D76-1F6E-4D4B-BABC-66E66AFE81F3}"/>
                    </a:ext>
                  </a:extLst>
                </p:cNvPr>
                <p:cNvSpPr/>
                <p:nvPr/>
              </p:nvSpPr>
              <p:spPr>
                <a:xfrm>
                  <a:off x="4223203" y="3033388"/>
                  <a:ext cx="45179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FE96D76-1F6E-4D4B-BABC-66E66AFE81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3203" y="3033388"/>
                  <a:ext cx="451790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CF4F592-9ED4-8D45-8824-55DC3B9DBC9D}"/>
              </a:ext>
            </a:extLst>
          </p:cNvPr>
          <p:cNvGrpSpPr/>
          <p:nvPr/>
        </p:nvGrpSpPr>
        <p:grpSpPr>
          <a:xfrm>
            <a:off x="3491880" y="4413984"/>
            <a:ext cx="2232248" cy="884143"/>
            <a:chOff x="3372263" y="3033388"/>
            <a:chExt cx="2232248" cy="884143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DB75F23-1050-684F-A3B9-BA89D45F2550}"/>
                </a:ext>
              </a:extLst>
            </p:cNvPr>
            <p:cNvCxnSpPr>
              <a:cxnSpLocks/>
            </p:cNvCxnSpPr>
            <p:nvPr/>
          </p:nvCxnSpPr>
          <p:spPr>
            <a:xfrm>
              <a:off x="3372263" y="3917531"/>
              <a:ext cx="2232248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headEnd type="none"/>
              <a:tailEnd type="arrow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0DFCC4E-AD39-804E-9CA3-D8DCE9E3B2E2}"/>
                    </a:ext>
                  </a:extLst>
                </p:cNvPr>
                <p:cNvSpPr/>
                <p:nvPr/>
              </p:nvSpPr>
              <p:spPr>
                <a:xfrm>
                  <a:off x="3740323" y="3497357"/>
                  <a:ext cx="150765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𝑫𝒆𝒄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0DFCC4E-AD39-804E-9CA3-D8DCE9E3B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0323" y="3497357"/>
                  <a:ext cx="1507657" cy="400110"/>
                </a:xfrm>
                <a:prstGeom prst="rect">
                  <a:avLst/>
                </a:prstGeom>
                <a:blipFill>
                  <a:blip r:embed="rId18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4785EED-E67C-F640-B5DB-721AB27105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2263" y="3457927"/>
              <a:ext cx="2118257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headEnd type="none"/>
              <a:tailEnd type="arrow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679DBD8-0E1A-DC4A-B7B2-F20120D7DA47}"/>
                    </a:ext>
                  </a:extLst>
                </p:cNvPr>
                <p:cNvSpPr/>
                <p:nvPr/>
              </p:nvSpPr>
              <p:spPr>
                <a:xfrm>
                  <a:off x="4223203" y="3033388"/>
                  <a:ext cx="101688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679DBD8-0E1A-DC4A-B7B2-F20120D7DA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3203" y="3033388"/>
                  <a:ext cx="1016881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Curved Right Arrow 45">
            <a:extLst>
              <a:ext uri="{FF2B5EF4-FFF2-40B4-BE49-F238E27FC236}">
                <a16:creationId xmlns:a16="http://schemas.microsoft.com/office/drawing/2014/main" id="{7AF64D4F-8CC6-4B41-A5B9-4A0DD2D4ECF6}"/>
              </a:ext>
            </a:extLst>
          </p:cNvPr>
          <p:cNvSpPr/>
          <p:nvPr/>
        </p:nvSpPr>
        <p:spPr>
          <a:xfrm flipV="1">
            <a:off x="2497579" y="2384872"/>
            <a:ext cx="731520" cy="854047"/>
          </a:xfrm>
          <a:prstGeom prst="curv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Curved Right Arrow 46">
            <a:extLst>
              <a:ext uri="{FF2B5EF4-FFF2-40B4-BE49-F238E27FC236}">
                <a16:creationId xmlns:a16="http://schemas.microsoft.com/office/drawing/2014/main" id="{C815CF91-6874-C946-B003-256DC369999C}"/>
              </a:ext>
            </a:extLst>
          </p:cNvPr>
          <p:cNvSpPr/>
          <p:nvPr/>
        </p:nvSpPr>
        <p:spPr>
          <a:xfrm flipV="1">
            <a:off x="2511449" y="4624071"/>
            <a:ext cx="731520" cy="854047"/>
          </a:xfrm>
          <a:prstGeom prst="curv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7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-108520" y="332656"/>
            <a:ext cx="925252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CCA-Secure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4D9AA9B7-3297-7549-8CE0-DE9310FF3A50}"/>
              </a:ext>
            </a:extLst>
          </p:cNvPr>
          <p:cNvSpPr txBox="1">
            <a:spLocks/>
          </p:cNvSpPr>
          <p:nvPr/>
        </p:nvSpPr>
        <p:spPr>
          <a:xfrm>
            <a:off x="755576" y="1844824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Proofs of Knowledge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should help!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F6BFABF0-52FE-7A46-B9E8-68E02E851DDC}"/>
              </a:ext>
            </a:extLst>
          </p:cNvPr>
          <p:cNvSpPr txBox="1">
            <a:spLocks/>
          </p:cNvSpPr>
          <p:nvPr/>
        </p:nvSpPr>
        <p:spPr>
          <a:xfrm>
            <a:off x="755576" y="2636912"/>
            <a:ext cx="792088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Idea: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encrypting party attaches an NIZK proof of knowledge of the underlying message to the ciphertext. 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Subtitle 1">
                <a:extLst>
                  <a:ext uri="{FF2B5EF4-FFF2-40B4-BE49-F238E27FC236}">
                    <a16:creationId xmlns:a16="http://schemas.microsoft.com/office/drawing/2014/main" id="{3BAD5F40-EBE6-C748-97A9-394CDFA0EB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552" y="4152529"/>
                <a:ext cx="8818039" cy="5726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: 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c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CPAEnc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proof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𝑡h𝑎𝑡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 “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𝐼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𝑘𝑛𝑜𝑤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𝑎𝑛𝑑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𝑟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”)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7" name="Subtitle 1">
                <a:extLst>
                  <a:ext uri="{FF2B5EF4-FFF2-40B4-BE49-F238E27FC236}">
                    <a16:creationId xmlns:a16="http://schemas.microsoft.com/office/drawing/2014/main" id="{3BAD5F40-EBE6-C748-97A9-394CDFA0E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152529"/>
                <a:ext cx="8818039" cy="572615"/>
              </a:xfrm>
              <a:prstGeom prst="rect">
                <a:avLst/>
              </a:prstGeom>
              <a:blipFill>
                <a:blip r:embed="rId3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ubtitle 1">
            <a:extLst>
              <a:ext uri="{FF2B5EF4-FFF2-40B4-BE49-F238E27FC236}">
                <a16:creationId xmlns:a16="http://schemas.microsoft.com/office/drawing/2014/main" id="{8311467B-0800-9140-8849-29ABD6AF3648}"/>
              </a:ext>
            </a:extLst>
          </p:cNvPr>
          <p:cNvSpPr txBox="1">
            <a:spLocks/>
          </p:cNvSpPr>
          <p:nvPr/>
        </p:nvSpPr>
        <p:spPr>
          <a:xfrm>
            <a:off x="755576" y="5085184"/>
            <a:ext cx="792088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This idea will turn out to be useful, but NIZK proofs themselves can be malleable!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3ECA1F6A-D231-7E48-A21F-1EAF9F4FC356}"/>
              </a:ext>
            </a:extLst>
          </p:cNvPr>
          <p:cNvSpPr txBox="1">
            <a:spLocks/>
          </p:cNvSpPr>
          <p:nvPr/>
        </p:nvSpPr>
        <p:spPr>
          <a:xfrm>
            <a:off x="-252536" y="980728"/>
            <a:ext cx="925252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(Intuition)</a:t>
            </a:r>
            <a:endParaRPr lang="en-US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20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-108520" y="332656"/>
            <a:ext cx="925252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CCA-Secure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1C0D148E-9BD7-1D43-8097-AD739D7C41E2}"/>
              </a:ext>
            </a:extLst>
          </p:cNvPr>
          <p:cNvSpPr txBox="1">
            <a:spLocks/>
          </p:cNvSpPr>
          <p:nvPr/>
        </p:nvSpPr>
        <p:spPr>
          <a:xfrm>
            <a:off x="611560" y="3212976"/>
            <a:ext cx="7920880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OUR GOAL: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Hard to modify an encryption of m into an encryption of a related message, say m+1. 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E6447EB-2B6A-BD44-AEF1-C47BDBF53F65}"/>
              </a:ext>
            </a:extLst>
          </p:cNvPr>
          <p:cNvSpPr txBox="1">
            <a:spLocks/>
          </p:cNvSpPr>
          <p:nvPr/>
        </p:nvSpPr>
        <p:spPr>
          <a:xfrm>
            <a:off x="611560" y="3212976"/>
            <a:ext cx="7920880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OUR GOAL: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Hard to modify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an encryption of m into an encryption of a related message, say m+1. 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4D9AA9B7-3297-7549-8CE0-DE9310FF3A50}"/>
              </a:ext>
            </a:extLst>
          </p:cNvPr>
          <p:cNvSpPr txBox="1">
            <a:spLocks/>
          </p:cNvSpPr>
          <p:nvPr/>
        </p:nvSpPr>
        <p:spPr>
          <a:xfrm>
            <a:off x="611560" y="2132856"/>
            <a:ext cx="7920880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Signatures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should help!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484ECD6E-A5C1-344F-BED6-B499D0602B8E}"/>
              </a:ext>
            </a:extLst>
          </p:cNvPr>
          <p:cNvSpPr txBox="1">
            <a:spLocks/>
          </p:cNvSpPr>
          <p:nvPr/>
        </p:nvSpPr>
        <p:spPr>
          <a:xfrm>
            <a:off x="-252536" y="980728"/>
            <a:ext cx="925252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(Intuition)</a:t>
            </a:r>
            <a:endParaRPr lang="en-US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504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-108520" y="332656"/>
            <a:ext cx="925252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CCA-Secure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Subtitle 1">
                <a:extLst>
                  <a:ext uri="{FF2B5EF4-FFF2-40B4-BE49-F238E27FC236}">
                    <a16:creationId xmlns:a16="http://schemas.microsoft.com/office/drawing/2014/main" id="{FC68F821-C307-7D47-96E9-9651524A8F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68560" y="2132856"/>
                <a:ext cx="8818039" cy="5726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: 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c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CPAEnc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𝑝𝑘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𝑆𝑖𝑔𝑛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𝑠𝑔𝑘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𝑣𝑘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6" name="Subtitle 1">
                <a:extLst>
                  <a:ext uri="{FF2B5EF4-FFF2-40B4-BE49-F238E27FC236}">
                    <a16:creationId xmlns:a16="http://schemas.microsoft.com/office/drawing/2014/main" id="{FC68F821-C307-7D47-96E9-9651524A8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560" y="2132856"/>
                <a:ext cx="8818039" cy="572615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ubtitle 1">
                <a:extLst>
                  <a:ext uri="{FF2B5EF4-FFF2-40B4-BE49-F238E27FC236}">
                    <a16:creationId xmlns:a16="http://schemas.microsoft.com/office/drawing/2014/main" id="{2E150F3B-3ADE-4146-B1BE-4323F669AB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005679" y="2139330"/>
                <a:ext cx="8818039" cy="5726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: 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c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CPAEnc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𝑝𝑘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𝑆𝑖𝑔𝑛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7" name="Subtitle 1">
                <a:extLst>
                  <a:ext uri="{FF2B5EF4-FFF2-40B4-BE49-F238E27FC236}">
                    <a16:creationId xmlns:a16="http://schemas.microsoft.com/office/drawing/2014/main" id="{2E150F3B-3ADE-4146-B1BE-4323F669A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5679" y="2139330"/>
                <a:ext cx="8818039" cy="572615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ubtitle 1">
            <a:extLst>
              <a:ext uri="{FF2B5EF4-FFF2-40B4-BE49-F238E27FC236}">
                <a16:creationId xmlns:a16="http://schemas.microsoft.com/office/drawing/2014/main" id="{3AA6E1E2-7982-2442-9325-BE1F8FE30F96}"/>
              </a:ext>
            </a:extLst>
          </p:cNvPr>
          <p:cNvSpPr txBox="1">
            <a:spLocks/>
          </p:cNvSpPr>
          <p:nvPr/>
        </p:nvSpPr>
        <p:spPr>
          <a:xfrm>
            <a:off x="683568" y="1340768"/>
            <a:ext cx="7920880" cy="639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Let’s start with 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Signatures.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Subtitle 1">
                <a:extLst>
                  <a:ext uri="{FF2B5EF4-FFF2-40B4-BE49-F238E27FC236}">
                    <a16:creationId xmlns:a16="http://schemas.microsoft.com/office/drawing/2014/main" id="{5D33BC29-83AF-6447-94B4-91C57355FA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9632" y="2785288"/>
                <a:ext cx="7884368" cy="12961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where the </a:t>
                </a:r>
                <a:r>
                  <a:rPr lang="en-US" sz="24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encryptor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produces a signing / verification key pair by running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𝑠𝑔𝑘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𝑣𝑘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𝑆𝑖𝑔𝑛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𝐺𝑒𝑛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9" name="Subtitle 1">
                <a:extLst>
                  <a:ext uri="{FF2B5EF4-FFF2-40B4-BE49-F238E27FC236}">
                    <a16:creationId xmlns:a16="http://schemas.microsoft.com/office/drawing/2014/main" id="{5D33BC29-83AF-6447-94B4-91C57355F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785288"/>
                <a:ext cx="7884368" cy="1296144"/>
              </a:xfrm>
              <a:prstGeom prst="rect">
                <a:avLst/>
              </a:prstGeom>
              <a:blipFill>
                <a:blip r:embed="rId5"/>
                <a:stretch>
                  <a:fillRect l="-1125" t="-2913" r="-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ubtitle 1">
            <a:extLst>
              <a:ext uri="{FF2B5EF4-FFF2-40B4-BE49-F238E27FC236}">
                <a16:creationId xmlns:a16="http://schemas.microsoft.com/office/drawing/2014/main" id="{9198898D-8E86-AF4A-8FAF-751B6D970D20}"/>
              </a:ext>
            </a:extLst>
          </p:cNvPr>
          <p:cNvSpPr txBox="1">
            <a:spLocks/>
          </p:cNvSpPr>
          <p:nvPr/>
        </p:nvSpPr>
        <p:spPr>
          <a:xfrm>
            <a:off x="683568" y="3861048"/>
            <a:ext cx="7920880" cy="639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Is this CCA-secure/non-malleable?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A84FE9-5322-1E4E-84A0-5252F14773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16" y="4014174"/>
            <a:ext cx="2438772" cy="24387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ubtitle 1">
                <a:extLst>
                  <a:ext uri="{FF2B5EF4-FFF2-40B4-BE49-F238E27FC236}">
                    <a16:creationId xmlns:a16="http://schemas.microsoft.com/office/drawing/2014/main" id="{066AEFC5-D1A4-FA4C-9C69-9634115149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485" y="4517335"/>
                <a:ext cx="4725889" cy="12088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If the adversary changes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, all bets are off! </a:t>
                </a:r>
                <a:endParaRPr lang="en-US" sz="28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13" name="Subtitle 1">
                <a:extLst>
                  <a:ext uri="{FF2B5EF4-FFF2-40B4-BE49-F238E27FC236}">
                    <a16:creationId xmlns:a16="http://schemas.microsoft.com/office/drawing/2014/main" id="{066AEFC5-D1A4-FA4C-9C69-963411514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85" y="4517335"/>
                <a:ext cx="4725889" cy="1208824"/>
              </a:xfrm>
              <a:prstGeom prst="rect">
                <a:avLst/>
              </a:prstGeom>
              <a:blipFill>
                <a:blip r:embed="rId7"/>
                <a:stretch>
                  <a:fillRect l="-2413" t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ubtitle 1">
                <a:extLst>
                  <a:ext uri="{FF2B5EF4-FFF2-40B4-BE49-F238E27FC236}">
                    <a16:creationId xmlns:a16="http://schemas.microsoft.com/office/drawing/2014/main" id="{7398E838-A305-134C-922A-DAD1999C7B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0207" y="5517232"/>
                <a:ext cx="5806009" cy="12088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Lesson: NEED to “tie” the ciphertext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c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in a “meaningful” way.</a:t>
                </a:r>
                <a:endParaRPr lang="en-US" sz="28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14" name="Subtitle 1">
                <a:extLst>
                  <a:ext uri="{FF2B5EF4-FFF2-40B4-BE49-F238E27FC236}">
                    <a16:creationId xmlns:a16="http://schemas.microsoft.com/office/drawing/2014/main" id="{7398E838-A305-134C-922A-DAD1999C7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07" y="5517232"/>
                <a:ext cx="5806009" cy="1208824"/>
              </a:xfrm>
              <a:prstGeom prst="rect">
                <a:avLst/>
              </a:prstGeom>
              <a:blipFill>
                <a:blip r:embed="rId8"/>
                <a:stretch>
                  <a:fillRect l="-1965" t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1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  <p:bldP spid="9" grpId="0"/>
      <p:bldP spid="10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Subtitle 1">
                <a:extLst>
                  <a:ext uri="{FF2B5EF4-FFF2-40B4-BE49-F238E27FC236}">
                    <a16:creationId xmlns:a16="http://schemas.microsoft.com/office/drawing/2014/main" id="{9EF7EAA0-3082-D649-87F0-DCAFB3F44A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08520" y="476672"/>
                <a:ext cx="9252520" cy="15121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Observation: </a:t>
                </a:r>
                <a:b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</a:b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IND-CPA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24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“Different-Key Non-malleability”</a:t>
                </a:r>
              </a:p>
            </p:txBody>
          </p:sp>
        </mc:Choice>
        <mc:Fallback>
          <p:sp>
            <p:nvSpPr>
              <p:cNvPr id="21" name="Subtitle 1">
                <a:extLst>
                  <a:ext uri="{FF2B5EF4-FFF2-40B4-BE49-F238E27FC236}">
                    <a16:creationId xmlns:a16="http://schemas.microsoft.com/office/drawing/2014/main" id="{9EF7EAA0-3082-D649-87F0-DCAFB3F44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476672"/>
                <a:ext cx="9252520" cy="1512168"/>
              </a:xfrm>
              <a:prstGeom prst="rect">
                <a:avLst/>
              </a:prstGeom>
              <a:blipFill>
                <a:blip r:embed="rId3"/>
                <a:stretch>
                  <a:fillRect l="-137" t="-6667" r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346F173A-DA32-C24C-A8E9-9B99430588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7300" y="2348880"/>
                <a:ext cx="8263172" cy="1368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Different-Key NM: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𝑝𝑘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𝑝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′</m:t>
                        </m:r>
                      </m:sup>
                    </m:sSup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CPAEnc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𝑝𝑘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;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can an adversary produce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CPAEnc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𝑝𝑘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′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+1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;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?</m:t>
                    </m:r>
                  </m:oMath>
                </a14:m>
                <a:endParaRPr lang="en-US" sz="28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346F173A-DA32-C24C-A8E9-9B9943058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00" y="2348880"/>
                <a:ext cx="8263172" cy="1368152"/>
              </a:xfrm>
              <a:prstGeom prst="rect">
                <a:avLst/>
              </a:prstGeom>
              <a:blipFill>
                <a:blip r:embed="rId4"/>
                <a:stretch>
                  <a:fillRect l="-1380" t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Subtitle 1">
                <a:extLst>
                  <a:ext uri="{FF2B5EF4-FFF2-40B4-BE49-F238E27FC236}">
                    <a16:creationId xmlns:a16="http://schemas.microsoft.com/office/drawing/2014/main" id="{AA2B52F3-A947-2146-A0B3-2724B1DB4C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7300" y="3721697"/>
                <a:ext cx="8263172" cy="1368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NO! Suppose she could. Then, I can come up with a reduction that breaks the IND-CPA security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CPAEnc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𝑝𝑘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;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.</a:t>
                </a:r>
              </a:p>
            </p:txBody>
          </p:sp>
        </mc:Choice>
        <mc:Fallback>
          <p:sp>
            <p:nvSpPr>
              <p:cNvPr id="4" name="Subtitle 1">
                <a:extLst>
                  <a:ext uri="{FF2B5EF4-FFF2-40B4-BE49-F238E27FC236}">
                    <a16:creationId xmlns:a16="http://schemas.microsoft.com/office/drawing/2014/main" id="{AA2B52F3-A947-2146-A0B3-2724B1DB4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00" y="3721697"/>
                <a:ext cx="8263172" cy="1368152"/>
              </a:xfrm>
              <a:prstGeom prst="rect">
                <a:avLst/>
              </a:prstGeom>
              <a:blipFill>
                <a:blip r:embed="rId5"/>
                <a:stretch>
                  <a:fillRect l="-1380" t="-3670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8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Subtitle 1">
                <a:extLst>
                  <a:ext uri="{FF2B5EF4-FFF2-40B4-BE49-F238E27FC236}">
                    <a16:creationId xmlns:a16="http://schemas.microsoft.com/office/drawing/2014/main" id="{9EF7EAA0-3082-D649-87F0-DCAFB3F44A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08520" y="476672"/>
                <a:ext cx="9252520" cy="15121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Observation: </a:t>
                </a:r>
                <a:b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</a:b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IND-CPA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24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“Different-Key Non-malleability”</a:t>
                </a:r>
              </a:p>
            </p:txBody>
          </p:sp>
        </mc:Choice>
        <mc:Fallback>
          <p:sp>
            <p:nvSpPr>
              <p:cNvPr id="21" name="Subtitle 1">
                <a:extLst>
                  <a:ext uri="{FF2B5EF4-FFF2-40B4-BE49-F238E27FC236}">
                    <a16:creationId xmlns:a16="http://schemas.microsoft.com/office/drawing/2014/main" id="{9EF7EAA0-3082-D649-87F0-DCAFB3F44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476672"/>
                <a:ext cx="9252520" cy="1512168"/>
              </a:xfrm>
              <a:prstGeom prst="rect">
                <a:avLst/>
              </a:prstGeom>
              <a:blipFill>
                <a:blip r:embed="rId3"/>
                <a:stretch>
                  <a:fillRect l="-137" t="-6667" r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346F173A-DA32-C24C-A8E9-9B99430588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7300" y="2060848"/>
                <a:ext cx="8263172" cy="1368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Different-Key NM: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𝑝𝑘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𝑝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′</m:t>
                        </m:r>
                      </m:sup>
                    </m:sSup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CPAEnc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𝑝𝑘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;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can an adversary produce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CPAEnc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𝑝𝑘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′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+1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;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?</m:t>
                    </m:r>
                  </m:oMath>
                </a14:m>
                <a:endParaRPr lang="en-US" sz="28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346F173A-DA32-C24C-A8E9-9B9943058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00" y="2060848"/>
                <a:ext cx="8263172" cy="1368152"/>
              </a:xfrm>
              <a:prstGeom prst="rect">
                <a:avLst/>
              </a:prstGeom>
              <a:blipFill>
                <a:blip r:embed="rId4"/>
                <a:stretch>
                  <a:fillRect l="-1380" t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DA75A9E-A5D1-DB45-A7B5-72C0F1440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63" y="4577595"/>
            <a:ext cx="1192785" cy="11875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684765-9219-B94F-87B7-95185C7810E1}"/>
              </a:ext>
            </a:extLst>
          </p:cNvPr>
          <p:cNvSpPr/>
          <p:nvPr/>
        </p:nvSpPr>
        <p:spPr>
          <a:xfrm>
            <a:off x="7020272" y="4051312"/>
            <a:ext cx="3401366" cy="2992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C9A4793-D144-7A41-B4F4-59B6285D01D2}"/>
              </a:ext>
            </a:extLst>
          </p:cNvPr>
          <p:cNvSpPr txBox="1">
            <a:spLocks/>
          </p:cNvSpPr>
          <p:nvPr/>
        </p:nvSpPr>
        <p:spPr>
          <a:xfrm>
            <a:off x="7164288" y="5953851"/>
            <a:ext cx="1827888" cy="793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Diff-Key NM</a:t>
            </a:r>
          </a:p>
          <a:p>
            <a:pPr algn="l"/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adversary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CA083F-C60C-E142-A88B-ADAA96E4657A}"/>
              </a:ext>
            </a:extLst>
          </p:cNvPr>
          <p:cNvCxnSpPr>
            <a:cxnSpLocks/>
          </p:cNvCxnSpPr>
          <p:nvPr/>
        </p:nvCxnSpPr>
        <p:spPr>
          <a:xfrm>
            <a:off x="4694767" y="4544412"/>
            <a:ext cx="2036545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2DD5DFC-2D27-8C44-8AB9-28E88E34C7C3}"/>
                  </a:ext>
                </a:extLst>
              </p:cNvPr>
              <p:cNvSpPr/>
              <p:nvPr/>
            </p:nvSpPr>
            <p:spPr>
              <a:xfrm>
                <a:off x="5197095" y="4035086"/>
                <a:ext cx="8870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′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2DD5DFC-2D27-8C44-8AB9-28E88E34C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095" y="4035086"/>
                <a:ext cx="887073" cy="400110"/>
              </a:xfrm>
              <a:prstGeom prst="rect">
                <a:avLst/>
              </a:prstGeom>
              <a:blipFill>
                <a:blip r:embed="rId6"/>
                <a:stretch>
                  <a:fillRect l="-1408" r="-5634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ED2AD7-5AB6-D84C-900E-F0FA7BDC2392}"/>
              </a:ext>
            </a:extLst>
          </p:cNvPr>
          <p:cNvCxnSpPr>
            <a:cxnSpLocks/>
          </p:cNvCxnSpPr>
          <p:nvPr/>
        </p:nvCxnSpPr>
        <p:spPr>
          <a:xfrm>
            <a:off x="4682078" y="5371793"/>
            <a:ext cx="2036545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8A88DA6-83D2-104D-9020-FE03161957A8}"/>
                  </a:ext>
                </a:extLst>
              </p:cNvPr>
              <p:cNvSpPr/>
              <p:nvPr/>
            </p:nvSpPr>
            <p:spPr>
              <a:xfrm>
                <a:off x="4716016" y="4854759"/>
                <a:ext cx="8870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𝐶𝑃𝐴𝐸𝑛𝑐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8A88DA6-83D2-104D-9020-FE0316195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854759"/>
                <a:ext cx="887073" cy="400110"/>
              </a:xfrm>
              <a:prstGeom prst="rect">
                <a:avLst/>
              </a:prstGeom>
              <a:blipFill>
                <a:blip r:embed="rId7"/>
                <a:stretch>
                  <a:fillRect r="-114085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00BBE2-9129-8E41-BD93-9E5415D6BF6C}"/>
              </a:ext>
            </a:extLst>
          </p:cNvPr>
          <p:cNvCxnSpPr>
            <a:cxnSpLocks/>
          </p:cNvCxnSpPr>
          <p:nvPr/>
        </p:nvCxnSpPr>
        <p:spPr>
          <a:xfrm>
            <a:off x="4682078" y="6237312"/>
            <a:ext cx="2036545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arrow"/>
            <a:tailEnd type="non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FBE9F7-A565-6446-B6A9-2CD7B2DABD39}"/>
                  </a:ext>
                </a:extLst>
              </p:cNvPr>
              <p:cNvSpPr/>
              <p:nvPr/>
            </p:nvSpPr>
            <p:spPr>
              <a:xfrm>
                <a:off x="4362528" y="5765194"/>
                <a:ext cx="280176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𝑪𝑷𝑨𝑬𝒏𝒄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FBE9F7-A565-6446-B6A9-2CD7B2DAB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528" y="5765194"/>
                <a:ext cx="2801760" cy="400110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C8F4B43E-78BA-C548-BD41-0B56EBB074C3}"/>
              </a:ext>
            </a:extLst>
          </p:cNvPr>
          <p:cNvSpPr/>
          <p:nvPr/>
        </p:nvSpPr>
        <p:spPr>
          <a:xfrm>
            <a:off x="2541301" y="3758669"/>
            <a:ext cx="7503305" cy="34867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btitle 1">
            <a:extLst>
              <a:ext uri="{FF2B5EF4-FFF2-40B4-BE49-F238E27FC236}">
                <a16:creationId xmlns:a16="http://schemas.microsoft.com/office/drawing/2014/main" id="{526938FB-5CE3-EE4E-804A-73AEC8236D3F}"/>
              </a:ext>
            </a:extLst>
          </p:cNvPr>
          <p:cNvSpPr txBox="1">
            <a:spLocks/>
          </p:cNvSpPr>
          <p:nvPr/>
        </p:nvSpPr>
        <p:spPr>
          <a:xfrm>
            <a:off x="2541301" y="3320126"/>
            <a:ext cx="5953447" cy="793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Reduction = CPA adversary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E132B2F-396B-A44B-903E-110CE49BC355}"/>
              </a:ext>
            </a:extLst>
          </p:cNvPr>
          <p:cNvCxnSpPr>
            <a:cxnSpLocks/>
          </p:cNvCxnSpPr>
          <p:nvPr/>
        </p:nvCxnSpPr>
        <p:spPr>
          <a:xfrm>
            <a:off x="218383" y="4514546"/>
            <a:ext cx="2036545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B158F4-7DAF-3D42-9F9C-B41B269B653D}"/>
                  </a:ext>
                </a:extLst>
              </p:cNvPr>
              <p:cNvSpPr/>
              <p:nvPr/>
            </p:nvSpPr>
            <p:spPr>
              <a:xfrm>
                <a:off x="720711" y="4005220"/>
                <a:ext cx="8870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B158F4-7DAF-3D42-9F9C-B41B269B6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11" y="4005220"/>
                <a:ext cx="887073" cy="400110"/>
              </a:xfrm>
              <a:prstGeom prst="rect">
                <a:avLst/>
              </a:prstGeom>
              <a:blipFill>
                <a:blip r:embed="rId9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2446BC-E4B7-8A4E-A3CA-F602150023D1}"/>
              </a:ext>
            </a:extLst>
          </p:cNvPr>
          <p:cNvCxnSpPr>
            <a:cxnSpLocks/>
          </p:cNvCxnSpPr>
          <p:nvPr/>
        </p:nvCxnSpPr>
        <p:spPr>
          <a:xfrm>
            <a:off x="240650" y="5316459"/>
            <a:ext cx="2036545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441F8FB-0BC7-8D4D-84E5-F616BCDE0F56}"/>
                  </a:ext>
                </a:extLst>
              </p:cNvPr>
              <p:cNvSpPr/>
              <p:nvPr/>
            </p:nvSpPr>
            <p:spPr>
              <a:xfrm>
                <a:off x="274588" y="4799425"/>
                <a:ext cx="8870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𝐶𝑃𝐴𝐸𝑛𝑐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441F8FB-0BC7-8D4D-84E5-F616BCDE0F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88" y="4799425"/>
                <a:ext cx="887073" cy="400110"/>
              </a:xfrm>
              <a:prstGeom prst="rect">
                <a:avLst/>
              </a:prstGeom>
              <a:blipFill>
                <a:blip r:embed="rId10"/>
                <a:stretch>
                  <a:fillRect r="-11571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Subtitle 1">
                <a:extLst>
                  <a:ext uri="{FF2B5EF4-FFF2-40B4-BE49-F238E27FC236}">
                    <a16:creationId xmlns:a16="http://schemas.microsoft.com/office/drawing/2014/main" id="{0AEDA8C5-C4B7-6941-BED2-EC550B6C6D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63907" y="3894767"/>
                <a:ext cx="5953447" cy="7938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 b="1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𝒑</m:t>
                    </m:r>
                    <m:sSup>
                      <m:sSup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𝒌</m:t>
                        </m:r>
                      </m:e>
                      <m:sup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𝒔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𝒌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</m:t>
                    </m:r>
                  </m:oMath>
                </a14:m>
                <a:endParaRPr lang="en-US" sz="2400" b="1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26" name="Subtitle 1">
                <a:extLst>
                  <a:ext uri="{FF2B5EF4-FFF2-40B4-BE49-F238E27FC236}">
                    <a16:creationId xmlns:a16="http://schemas.microsoft.com/office/drawing/2014/main" id="{0AEDA8C5-C4B7-6941-BED2-EC550B6C6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907" y="3894767"/>
                <a:ext cx="5953447" cy="793811"/>
              </a:xfrm>
              <a:prstGeom prst="rect">
                <a:avLst/>
              </a:prstGeom>
              <a:blipFill>
                <a:blip r:embed="rId11"/>
                <a:stretch>
                  <a:fillRect l="-1489" t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ubtitle 1">
            <a:extLst>
              <a:ext uri="{FF2B5EF4-FFF2-40B4-BE49-F238E27FC236}">
                <a16:creationId xmlns:a16="http://schemas.microsoft.com/office/drawing/2014/main" id="{9876DDE3-4EE3-D246-8BCB-28371FE3B881}"/>
              </a:ext>
            </a:extLst>
          </p:cNvPr>
          <p:cNvSpPr txBox="1">
            <a:spLocks/>
          </p:cNvSpPr>
          <p:nvPr/>
        </p:nvSpPr>
        <p:spPr>
          <a:xfrm>
            <a:off x="2663906" y="5965249"/>
            <a:ext cx="1880497" cy="793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Decrypt and </a:t>
            </a:r>
          </a:p>
          <a:p>
            <a:pPr algn="l"/>
            <a:r>
              <a:rPr lang="en-US" sz="2400" b="1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subtract 1.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640E887-46C8-814F-9A0E-33FF1902A329}"/>
              </a:ext>
            </a:extLst>
          </p:cNvPr>
          <p:cNvCxnSpPr>
            <a:cxnSpLocks/>
          </p:cNvCxnSpPr>
          <p:nvPr/>
        </p:nvCxnSpPr>
        <p:spPr>
          <a:xfrm flipH="1">
            <a:off x="274588" y="6224392"/>
            <a:ext cx="19803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5195D0A-9EB3-6345-82F6-918932F12BC9}"/>
                  </a:ext>
                </a:extLst>
              </p:cNvPr>
              <p:cNvSpPr/>
              <p:nvPr/>
            </p:nvSpPr>
            <p:spPr>
              <a:xfrm>
                <a:off x="777615" y="5805264"/>
                <a:ext cx="8870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5195D0A-9EB3-6345-82F6-918932F12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15" y="5805264"/>
                <a:ext cx="88707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86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3" grpId="0"/>
      <p:bldP spid="25" grpId="0"/>
      <p:bldP spid="26" grpId="0"/>
      <p:bldP spid="27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Subtitle 1">
                <a:extLst>
                  <a:ext uri="{FF2B5EF4-FFF2-40B4-BE49-F238E27FC236}">
                    <a16:creationId xmlns:a16="http://schemas.microsoft.com/office/drawing/2014/main" id="{CF94659A-FCD2-5740-AE75-03B9BAB77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628800"/>
                <a:ext cx="828092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0" u="sng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Boolean Variables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can be either </a:t>
                </a:r>
                <a:r>
                  <a:rPr lang="en-US" sz="2800" b="0" dirty="0">
                    <a:solidFill>
                      <a:srgbClr val="0000FF"/>
                    </a:solidFill>
                    <a:ea typeface="Cambria Math" pitchFamily="18" charset="0"/>
                    <a:cs typeface="Arial Unicode MS" pitchFamily="34" charset="-128"/>
                  </a:rPr>
                  <a:t>true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(1) or </a:t>
                </a:r>
                <a:r>
                  <a:rPr lang="en-US" sz="2800" b="0" dirty="0">
                    <a:solidFill>
                      <a:srgbClr val="FF0000"/>
                    </a:solidFill>
                    <a:ea typeface="Cambria Math" pitchFamily="18" charset="0"/>
                    <a:cs typeface="Arial Unicode MS" pitchFamily="34" charset="-128"/>
                  </a:rPr>
                  <a:t>false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(0) 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19" name="Subtitle 1">
                <a:extLst>
                  <a:ext uri="{FF2B5EF4-FFF2-40B4-BE49-F238E27FC236}">
                    <a16:creationId xmlns:a16="http://schemas.microsoft.com/office/drawing/2014/main" id="{CF94659A-FCD2-5740-AE75-03B9BAB77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8800"/>
                <a:ext cx="8280920" cy="504056"/>
              </a:xfrm>
              <a:prstGeom prst="rect">
                <a:avLst/>
              </a:prstGeom>
              <a:blipFill>
                <a:blip r:embed="rId3"/>
                <a:stretch>
                  <a:fillRect l="-1531" t="-12195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1">
                <a:extLst>
                  <a:ext uri="{FF2B5EF4-FFF2-40B4-BE49-F238E27FC236}">
                    <a16:creationId xmlns:a16="http://schemas.microsoft.com/office/drawing/2014/main" id="{1F2A4C6D-B25A-E944-96E2-FDB002644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2420888"/>
                <a:ext cx="828092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A </a:t>
                </a:r>
                <a:r>
                  <a:rPr lang="en-US" sz="2800" u="sng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Literal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is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4" name="Subtitle 1">
                <a:extLst>
                  <a:ext uri="{FF2B5EF4-FFF2-40B4-BE49-F238E27FC236}">
                    <a16:creationId xmlns:a16="http://schemas.microsoft.com/office/drawing/2014/main" id="{1F2A4C6D-B25A-E944-96E2-FDB002644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420888"/>
                <a:ext cx="8280920" cy="504056"/>
              </a:xfrm>
              <a:prstGeom prst="rect">
                <a:avLst/>
              </a:prstGeom>
              <a:blipFill>
                <a:blip r:embed="rId4"/>
                <a:stretch>
                  <a:fillRect l="-1531" t="-125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1">
            <a:extLst>
              <a:ext uri="{FF2B5EF4-FFF2-40B4-BE49-F238E27FC236}">
                <a16:creationId xmlns:a16="http://schemas.microsoft.com/office/drawing/2014/main" id="{1293A97B-9661-1B44-93B7-2452044D6241}"/>
              </a:ext>
            </a:extLst>
          </p:cNvPr>
          <p:cNvSpPr txBox="1">
            <a:spLocks/>
          </p:cNvSpPr>
          <p:nvPr/>
        </p:nvSpPr>
        <p:spPr>
          <a:xfrm>
            <a:off x="467544" y="3140968"/>
            <a:ext cx="82809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A </a:t>
            </a:r>
            <a:r>
              <a:rPr lang="en-US" sz="2800" u="sng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Clause</a:t>
            </a:r>
            <a:r>
              <a:rPr lang="en-US" sz="2800" b="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 is a </a:t>
            </a:r>
            <a:r>
              <a:rPr lang="en-US" sz="2800" b="0" i="1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disjunction</a:t>
            </a:r>
            <a:r>
              <a:rPr lang="en-US" sz="2800" b="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 of literals.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1">
                <a:extLst>
                  <a:ext uri="{FF2B5EF4-FFF2-40B4-BE49-F238E27FC236}">
                    <a16:creationId xmlns:a16="http://schemas.microsoft.com/office/drawing/2014/main" id="{7411B036-388C-1A45-AF95-B91746BE01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5696" y="3789040"/>
                <a:ext cx="2628292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5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" name="Subtitle 1">
                <a:extLst>
                  <a:ext uri="{FF2B5EF4-FFF2-40B4-BE49-F238E27FC236}">
                    <a16:creationId xmlns:a16="http://schemas.microsoft.com/office/drawing/2014/main" id="{7411B036-388C-1A45-AF95-B91746BE0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89040"/>
                <a:ext cx="2628292" cy="504056"/>
              </a:xfrm>
              <a:prstGeom prst="rect">
                <a:avLst/>
              </a:prstGeom>
              <a:blipFill>
                <a:blip r:embed="rId5"/>
                <a:stretch>
                  <a:fillRect l="-4831" t="-9756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ubtitle 1">
            <a:extLst>
              <a:ext uri="{FF2B5EF4-FFF2-40B4-BE49-F238E27FC236}">
                <a16:creationId xmlns:a16="http://schemas.microsoft.com/office/drawing/2014/main" id="{69FEA5AC-FE9C-A84E-9514-0FC88B72ADA7}"/>
              </a:ext>
            </a:extLst>
          </p:cNvPr>
          <p:cNvSpPr txBox="1">
            <a:spLocks/>
          </p:cNvSpPr>
          <p:nvPr/>
        </p:nvSpPr>
        <p:spPr>
          <a:xfrm>
            <a:off x="467544" y="4509120"/>
            <a:ext cx="82809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A </a:t>
            </a:r>
            <a:r>
              <a:rPr lang="en-US" sz="2800" u="sng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Clause</a:t>
            </a:r>
            <a:r>
              <a:rPr lang="en-US" sz="2800" b="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 is true if any one of the literals is true.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261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-108520" y="476672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Putting it together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220B6B18-CE92-9946-B34A-C462728A51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552" y="1628800"/>
                <a:ext cx="8335180" cy="1368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CCA Public Key: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𝒏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public keys of the CPA scheme 						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(where </a:t>
                </a:r>
                <a14:m>
                  <m:oMath xmlns:m="http://schemas.openxmlformats.org/officeDocument/2006/math"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𝑛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=|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|)</m:t>
                    </m:r>
                  </m:oMath>
                </a14:m>
                <a:endParaRPr lang="en-US" sz="28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220B6B18-CE92-9946-B34A-C462728A5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628800"/>
                <a:ext cx="8335180" cy="1368152"/>
              </a:xfrm>
              <a:prstGeom prst="rect">
                <a:avLst/>
              </a:prstGeom>
              <a:blipFill>
                <a:blip r:embed="rId3"/>
                <a:stretch>
                  <a:fillRect l="-1368" t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3E63377A-4560-CF4E-A32E-75E69F76E315}"/>
              </a:ext>
            </a:extLst>
          </p:cNvPr>
          <p:cNvGrpSpPr/>
          <p:nvPr/>
        </p:nvGrpSpPr>
        <p:grpSpPr>
          <a:xfrm>
            <a:off x="981572" y="2327764"/>
            <a:ext cx="4477206" cy="1101236"/>
            <a:chOff x="1678970" y="2725884"/>
            <a:chExt cx="4477206" cy="11012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298FA632-1024-A44A-AB60-DB782F8510DC}"/>
                    </a:ext>
                  </a:extLst>
                </p:cNvPr>
                <p:cNvSpPr/>
                <p:nvPr/>
              </p:nvSpPr>
              <p:spPr>
                <a:xfrm>
                  <a:off x="1763688" y="2725884"/>
                  <a:ext cx="1031244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1,0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298FA632-1024-A44A-AB60-DB782F8510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2725884"/>
                  <a:ext cx="1031244" cy="542136"/>
                </a:xfrm>
                <a:prstGeom prst="rect">
                  <a:avLst/>
                </a:prstGeom>
                <a:blipFill>
                  <a:blip r:embed="rId4"/>
                  <a:stretch>
                    <a:fillRect l="-3704" b="-15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2332AC7-72E7-8942-8C8F-3AD09EF89BD9}"/>
                    </a:ext>
                  </a:extLst>
                </p:cNvPr>
                <p:cNvSpPr/>
                <p:nvPr/>
              </p:nvSpPr>
              <p:spPr>
                <a:xfrm>
                  <a:off x="1763688" y="3284984"/>
                  <a:ext cx="1031244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2332AC7-72E7-8942-8C8F-3AD09EF89B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3284984"/>
                  <a:ext cx="1031244" cy="542136"/>
                </a:xfrm>
                <a:prstGeom prst="rect">
                  <a:avLst/>
                </a:prstGeom>
                <a:blipFill>
                  <a:blip r:embed="rId5"/>
                  <a:stretch>
                    <a:fillRect l="-3704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8808C8D-987E-DB4F-B45D-1F5093C121CB}"/>
                    </a:ext>
                  </a:extLst>
                </p:cNvPr>
                <p:cNvSpPr/>
                <p:nvPr/>
              </p:nvSpPr>
              <p:spPr>
                <a:xfrm>
                  <a:off x="2794932" y="2742848"/>
                  <a:ext cx="1039515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2,0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8808C8D-987E-DB4F-B45D-1F5093C121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932" y="2742848"/>
                  <a:ext cx="1039515" cy="542136"/>
                </a:xfrm>
                <a:prstGeom prst="rect">
                  <a:avLst/>
                </a:prstGeom>
                <a:blipFill>
                  <a:blip r:embed="rId6"/>
                  <a:stretch>
                    <a:fillRect l="-2410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C264717-465A-5744-AAF3-0FEECF7FA80D}"/>
                    </a:ext>
                  </a:extLst>
                </p:cNvPr>
                <p:cNvSpPr/>
                <p:nvPr/>
              </p:nvSpPr>
              <p:spPr>
                <a:xfrm>
                  <a:off x="2771800" y="3284984"/>
                  <a:ext cx="1039515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C264717-465A-5744-AAF3-0FEECF7FA8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3284984"/>
                  <a:ext cx="1039515" cy="542136"/>
                </a:xfrm>
                <a:prstGeom prst="rect">
                  <a:avLst/>
                </a:prstGeom>
                <a:blipFill>
                  <a:blip r:embed="rId7"/>
                  <a:stretch>
                    <a:fillRect l="-2410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427AAEF-4DDB-9647-B2AB-0B3DE1FF5881}"/>
                    </a:ext>
                  </a:extLst>
                </p:cNvPr>
                <p:cNvSpPr/>
                <p:nvPr/>
              </p:nvSpPr>
              <p:spPr>
                <a:xfrm>
                  <a:off x="5076056" y="2742848"/>
                  <a:ext cx="1061637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427AAEF-4DDB-9647-B2AB-0B3DE1FF58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2742848"/>
                  <a:ext cx="1061637" cy="542136"/>
                </a:xfrm>
                <a:prstGeom prst="rect">
                  <a:avLst/>
                </a:prstGeom>
                <a:blipFill>
                  <a:blip r:embed="rId8"/>
                  <a:stretch>
                    <a:fillRect l="-2381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6188E05-B500-0947-A1D3-6AC63B21B016}"/>
                    </a:ext>
                  </a:extLst>
                </p:cNvPr>
                <p:cNvSpPr/>
                <p:nvPr/>
              </p:nvSpPr>
              <p:spPr>
                <a:xfrm>
                  <a:off x="5076056" y="3212976"/>
                  <a:ext cx="1061637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6188E05-B500-0947-A1D3-6AC63B21B0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3212976"/>
                  <a:ext cx="1061637" cy="542136"/>
                </a:xfrm>
                <a:prstGeom prst="rect">
                  <a:avLst/>
                </a:prstGeom>
                <a:blipFill>
                  <a:blip r:embed="rId9"/>
                  <a:stretch>
                    <a:fillRect l="-2381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707BADD-B599-7A46-9B41-3EC48D2AC4A9}"/>
                    </a:ext>
                  </a:extLst>
                </p:cNvPr>
                <p:cNvSpPr/>
                <p:nvPr/>
              </p:nvSpPr>
              <p:spPr>
                <a:xfrm>
                  <a:off x="4059673" y="3029278"/>
                  <a:ext cx="53572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707BADD-B599-7A46-9B41-3EC48D2AC4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9673" y="3029278"/>
                  <a:ext cx="535723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Left Bracket 4">
              <a:extLst>
                <a:ext uri="{FF2B5EF4-FFF2-40B4-BE49-F238E27FC236}">
                  <a16:creationId xmlns:a16="http://schemas.microsoft.com/office/drawing/2014/main" id="{8E3089A5-C82A-7546-9DB2-6E6CE718287F}"/>
                </a:ext>
              </a:extLst>
            </p:cNvPr>
            <p:cNvSpPr/>
            <p:nvPr/>
          </p:nvSpPr>
          <p:spPr>
            <a:xfrm>
              <a:off x="1678970" y="2751976"/>
              <a:ext cx="61586" cy="107514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Bracket 12">
              <a:extLst>
                <a:ext uri="{FF2B5EF4-FFF2-40B4-BE49-F238E27FC236}">
                  <a16:creationId xmlns:a16="http://schemas.microsoft.com/office/drawing/2014/main" id="{52EA1BC1-BDEA-5149-B531-DD2A3A5511B7}"/>
                </a:ext>
              </a:extLst>
            </p:cNvPr>
            <p:cNvSpPr/>
            <p:nvPr/>
          </p:nvSpPr>
          <p:spPr>
            <a:xfrm flipH="1">
              <a:off x="6015088" y="2751976"/>
              <a:ext cx="141088" cy="107514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ubtitle 1">
            <a:extLst>
              <a:ext uri="{FF2B5EF4-FFF2-40B4-BE49-F238E27FC236}">
                <a16:creationId xmlns:a16="http://schemas.microsoft.com/office/drawing/2014/main" id="{934B1335-5479-214C-8945-C8B3606155FA}"/>
              </a:ext>
            </a:extLst>
          </p:cNvPr>
          <p:cNvSpPr txBox="1">
            <a:spLocks/>
          </p:cNvSpPr>
          <p:nvPr/>
        </p:nvSpPr>
        <p:spPr>
          <a:xfrm>
            <a:off x="562271" y="3645024"/>
            <a:ext cx="833518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CCA Encryption: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485A64-63C8-1C4B-835B-D0F67F9A6D70}"/>
              </a:ext>
            </a:extLst>
          </p:cNvPr>
          <p:cNvGrpSpPr/>
          <p:nvPr/>
        </p:nvGrpSpPr>
        <p:grpSpPr>
          <a:xfrm>
            <a:off x="2729935" y="4725144"/>
            <a:ext cx="4722385" cy="648072"/>
            <a:chOff x="1678970" y="4941168"/>
            <a:chExt cx="4722385" cy="64807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CE99DAC-C728-CE41-AB5A-2A7D25B9D2B0}"/>
                    </a:ext>
                  </a:extLst>
                </p:cNvPr>
                <p:cNvSpPr/>
                <p:nvPr/>
              </p:nvSpPr>
              <p:spPr>
                <a:xfrm>
                  <a:off x="1763688" y="4962284"/>
                  <a:ext cx="1225977" cy="560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CE99DAC-C728-CE41-AB5A-2A7D25B9D2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4962284"/>
                  <a:ext cx="1225977" cy="560218"/>
                </a:xfrm>
                <a:prstGeom prst="rect">
                  <a:avLst/>
                </a:prstGeom>
                <a:blipFill>
                  <a:blip r:embed="rId11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242F347-2041-3D4B-8B81-AFB4D654D997}"/>
                    </a:ext>
                  </a:extLst>
                </p:cNvPr>
                <p:cNvSpPr/>
                <p:nvPr/>
              </p:nvSpPr>
              <p:spPr>
                <a:xfrm>
                  <a:off x="2794932" y="4979248"/>
                  <a:ext cx="1234249" cy="560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2,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242F347-2041-3D4B-8B81-AFB4D654D9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932" y="4979248"/>
                  <a:ext cx="1234249" cy="560218"/>
                </a:xfrm>
                <a:prstGeom prst="rect">
                  <a:avLst/>
                </a:prstGeom>
                <a:blipFill>
                  <a:blip r:embed="rId12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C387BC7-C905-084D-8EF6-605091FA3C0C}"/>
                    </a:ext>
                  </a:extLst>
                </p:cNvPr>
                <p:cNvSpPr/>
                <p:nvPr/>
              </p:nvSpPr>
              <p:spPr>
                <a:xfrm>
                  <a:off x="5076056" y="4979248"/>
                  <a:ext cx="1325299" cy="5773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C387BC7-C905-084D-8EF6-605091FA3C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4979248"/>
                  <a:ext cx="1325299" cy="57733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E4DEB50-D008-EF45-BD73-75063FD570D6}"/>
                    </a:ext>
                  </a:extLst>
                </p:cNvPr>
                <p:cNvSpPr/>
                <p:nvPr/>
              </p:nvSpPr>
              <p:spPr>
                <a:xfrm>
                  <a:off x="4139952" y="4941168"/>
                  <a:ext cx="53572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E4DEB50-D008-EF45-BD73-75063FD570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4941168"/>
                  <a:ext cx="535723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eft Bracket 18">
              <a:extLst>
                <a:ext uri="{FF2B5EF4-FFF2-40B4-BE49-F238E27FC236}">
                  <a16:creationId xmlns:a16="http://schemas.microsoft.com/office/drawing/2014/main" id="{72C355C9-AEA2-4644-8151-840B65F3B443}"/>
                </a:ext>
              </a:extLst>
            </p:cNvPr>
            <p:cNvSpPr/>
            <p:nvPr/>
          </p:nvSpPr>
          <p:spPr>
            <a:xfrm>
              <a:off x="1678970" y="4988376"/>
              <a:ext cx="84718" cy="6008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Bracket 19">
              <a:extLst>
                <a:ext uri="{FF2B5EF4-FFF2-40B4-BE49-F238E27FC236}">
                  <a16:creationId xmlns:a16="http://schemas.microsoft.com/office/drawing/2014/main" id="{F59DA0B1-F04D-2F4C-AB0C-8506DF1D1908}"/>
                </a:ext>
              </a:extLst>
            </p:cNvPr>
            <p:cNvSpPr/>
            <p:nvPr/>
          </p:nvSpPr>
          <p:spPr>
            <a:xfrm flipH="1">
              <a:off x="6249595" y="4988376"/>
              <a:ext cx="122605" cy="6008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CA865F3-C161-C84C-87E5-503D896EE559}"/>
                  </a:ext>
                </a:extLst>
              </p:cNvPr>
              <p:cNvSpPr/>
              <p:nvPr/>
            </p:nvSpPr>
            <p:spPr>
              <a:xfrm>
                <a:off x="1625659" y="4149080"/>
                <a:ext cx="69007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First, pick a sign/ver key pair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𝑠𝑔𝑘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CA865F3-C161-C84C-87E5-503D896EE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59" y="4149080"/>
                <a:ext cx="6900793" cy="523220"/>
              </a:xfrm>
              <a:prstGeom prst="rect">
                <a:avLst/>
              </a:prstGeom>
              <a:blipFill>
                <a:blip r:embed="rId15"/>
                <a:stretch>
                  <a:fillRect l="-1654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446307-D2D5-FE42-AB36-1D57C1662284}"/>
                  </a:ext>
                </a:extLst>
              </p:cNvPr>
              <p:cNvSpPr/>
              <p:nvPr/>
            </p:nvSpPr>
            <p:spPr>
              <a:xfrm>
                <a:off x="1620295" y="4825526"/>
                <a:ext cx="10697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𝑇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446307-D2D5-FE42-AB36-1D57C16622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295" y="4825526"/>
                <a:ext cx="106978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88C8837-D1EB-6A45-B83D-7D4A88E13EEB}"/>
                  </a:ext>
                </a:extLst>
              </p:cNvPr>
              <p:cNvSpPr/>
              <p:nvPr/>
            </p:nvSpPr>
            <p:spPr>
              <a:xfrm>
                <a:off x="1619672" y="6165304"/>
                <a:ext cx="69007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𝐶𝑇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 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𝜎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𝑆𝑖𝑔𝑛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𝑠𝑔𝑘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𝐶𝑇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88C8837-D1EB-6A45-B83D-7D4A88E13E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6165304"/>
                <a:ext cx="6900793" cy="523220"/>
              </a:xfrm>
              <a:prstGeom prst="rect">
                <a:avLst/>
              </a:prstGeom>
              <a:blipFill>
                <a:blip r:embed="rId17"/>
                <a:stretch>
                  <a:fillRect l="-1838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5B6733-074B-4247-8693-96BDB2842FBC}"/>
                  </a:ext>
                </a:extLst>
              </p:cNvPr>
              <p:cNvSpPr/>
              <p:nvPr/>
            </p:nvSpPr>
            <p:spPr>
              <a:xfrm>
                <a:off x="2158034" y="5526969"/>
                <a:ext cx="6900793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𝑐𝑡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 </m:t>
                        </m:r>
                      </m:sub>
                    </m:sSub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←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𝐶𝑃𝐴𝐸𝑛𝑐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𝑝𝑘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𝑚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5B6733-074B-4247-8693-96BDB2842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034" y="5526969"/>
                <a:ext cx="6900793" cy="557910"/>
              </a:xfrm>
              <a:prstGeom prst="rect">
                <a:avLst/>
              </a:prstGeom>
              <a:blipFill>
                <a:blip r:embed="rId18"/>
                <a:stretch>
                  <a:fillRect l="-1838" t="-6667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76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3" grpId="0"/>
      <p:bldP spid="2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-108520" y="476672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Putting it together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934B1335-5479-214C-8945-C8B3606155FA}"/>
              </a:ext>
            </a:extLst>
          </p:cNvPr>
          <p:cNvSpPr txBox="1">
            <a:spLocks/>
          </p:cNvSpPr>
          <p:nvPr/>
        </p:nvSpPr>
        <p:spPr>
          <a:xfrm>
            <a:off x="562271" y="3645024"/>
            <a:ext cx="833518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CCA Encryption: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485A64-63C8-1C4B-835B-D0F67F9A6D70}"/>
              </a:ext>
            </a:extLst>
          </p:cNvPr>
          <p:cNvGrpSpPr/>
          <p:nvPr/>
        </p:nvGrpSpPr>
        <p:grpSpPr>
          <a:xfrm>
            <a:off x="2729935" y="4725144"/>
            <a:ext cx="4722385" cy="648072"/>
            <a:chOff x="1678970" y="4941168"/>
            <a:chExt cx="4722385" cy="64807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CE99DAC-C728-CE41-AB5A-2A7D25B9D2B0}"/>
                    </a:ext>
                  </a:extLst>
                </p:cNvPr>
                <p:cNvSpPr/>
                <p:nvPr/>
              </p:nvSpPr>
              <p:spPr>
                <a:xfrm>
                  <a:off x="1763688" y="4962284"/>
                  <a:ext cx="1225977" cy="560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CE99DAC-C728-CE41-AB5A-2A7D25B9D2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4962284"/>
                  <a:ext cx="1225977" cy="560218"/>
                </a:xfrm>
                <a:prstGeom prst="rect">
                  <a:avLst/>
                </a:prstGeom>
                <a:blipFill>
                  <a:blip r:embed="rId3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242F347-2041-3D4B-8B81-AFB4D654D997}"/>
                    </a:ext>
                  </a:extLst>
                </p:cNvPr>
                <p:cNvSpPr/>
                <p:nvPr/>
              </p:nvSpPr>
              <p:spPr>
                <a:xfrm>
                  <a:off x="2794932" y="4979248"/>
                  <a:ext cx="1234249" cy="560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2,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242F347-2041-3D4B-8B81-AFB4D654D9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932" y="4979248"/>
                  <a:ext cx="1234249" cy="560218"/>
                </a:xfrm>
                <a:prstGeom prst="rect">
                  <a:avLst/>
                </a:prstGeom>
                <a:blipFill>
                  <a:blip r:embed="rId4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C387BC7-C905-084D-8EF6-605091FA3C0C}"/>
                    </a:ext>
                  </a:extLst>
                </p:cNvPr>
                <p:cNvSpPr/>
                <p:nvPr/>
              </p:nvSpPr>
              <p:spPr>
                <a:xfrm>
                  <a:off x="5076056" y="4979248"/>
                  <a:ext cx="1325299" cy="5773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C387BC7-C905-084D-8EF6-605091FA3C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4979248"/>
                  <a:ext cx="1325299" cy="57733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E4DEB50-D008-EF45-BD73-75063FD570D6}"/>
                    </a:ext>
                  </a:extLst>
                </p:cNvPr>
                <p:cNvSpPr/>
                <p:nvPr/>
              </p:nvSpPr>
              <p:spPr>
                <a:xfrm>
                  <a:off x="4139952" y="4941168"/>
                  <a:ext cx="53572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E4DEB50-D008-EF45-BD73-75063FD570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4941168"/>
                  <a:ext cx="535723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eft Bracket 18">
              <a:extLst>
                <a:ext uri="{FF2B5EF4-FFF2-40B4-BE49-F238E27FC236}">
                  <a16:creationId xmlns:a16="http://schemas.microsoft.com/office/drawing/2014/main" id="{72C355C9-AEA2-4644-8151-840B65F3B443}"/>
                </a:ext>
              </a:extLst>
            </p:cNvPr>
            <p:cNvSpPr/>
            <p:nvPr/>
          </p:nvSpPr>
          <p:spPr>
            <a:xfrm>
              <a:off x="1678970" y="4988376"/>
              <a:ext cx="84718" cy="6008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Bracket 19">
              <a:extLst>
                <a:ext uri="{FF2B5EF4-FFF2-40B4-BE49-F238E27FC236}">
                  <a16:creationId xmlns:a16="http://schemas.microsoft.com/office/drawing/2014/main" id="{F59DA0B1-F04D-2F4C-AB0C-8506DF1D1908}"/>
                </a:ext>
              </a:extLst>
            </p:cNvPr>
            <p:cNvSpPr/>
            <p:nvPr/>
          </p:nvSpPr>
          <p:spPr>
            <a:xfrm flipH="1">
              <a:off x="6249595" y="4988376"/>
              <a:ext cx="122605" cy="6008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CA865F3-C161-C84C-87E5-503D896EE559}"/>
                  </a:ext>
                </a:extLst>
              </p:cNvPr>
              <p:cNvSpPr/>
              <p:nvPr/>
            </p:nvSpPr>
            <p:spPr>
              <a:xfrm>
                <a:off x="1625659" y="4149080"/>
                <a:ext cx="69007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First, pick a sign/ver key pair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𝑠𝑔𝑘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CA865F3-C161-C84C-87E5-503D896EE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59" y="4149080"/>
                <a:ext cx="6900793" cy="523220"/>
              </a:xfrm>
              <a:prstGeom prst="rect">
                <a:avLst/>
              </a:prstGeom>
              <a:blipFill>
                <a:blip r:embed="rId7"/>
                <a:stretch>
                  <a:fillRect l="-1654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446307-D2D5-FE42-AB36-1D57C1662284}"/>
                  </a:ext>
                </a:extLst>
              </p:cNvPr>
              <p:cNvSpPr/>
              <p:nvPr/>
            </p:nvSpPr>
            <p:spPr>
              <a:xfrm>
                <a:off x="1620295" y="4825526"/>
                <a:ext cx="10697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𝑇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446307-D2D5-FE42-AB36-1D57C16622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295" y="4825526"/>
                <a:ext cx="106978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88C8837-D1EB-6A45-B83D-7D4A88E13EEB}"/>
                  </a:ext>
                </a:extLst>
              </p:cNvPr>
              <p:cNvSpPr/>
              <p:nvPr/>
            </p:nvSpPr>
            <p:spPr>
              <a:xfrm>
                <a:off x="1619672" y="6165304"/>
                <a:ext cx="69007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𝐶𝑇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 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𝜎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𝑆𝑖𝑔𝑛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𝑠𝑔𝑘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𝐶𝑇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88C8837-D1EB-6A45-B83D-7D4A88E13E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6165304"/>
                <a:ext cx="6900793" cy="523220"/>
              </a:xfrm>
              <a:prstGeom prst="rect">
                <a:avLst/>
              </a:prstGeom>
              <a:blipFill>
                <a:blip r:embed="rId9"/>
                <a:stretch>
                  <a:fillRect l="-1838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5B6733-074B-4247-8693-96BDB2842FBC}"/>
                  </a:ext>
                </a:extLst>
              </p:cNvPr>
              <p:cNvSpPr/>
              <p:nvPr/>
            </p:nvSpPr>
            <p:spPr>
              <a:xfrm>
                <a:off x="2158034" y="5526969"/>
                <a:ext cx="6900793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𝑐𝑡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 </m:t>
                        </m:r>
                      </m:sub>
                    </m:sSub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←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𝐶𝑃𝐴𝐸𝑛𝑐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𝑝𝑘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𝑚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5B6733-074B-4247-8693-96BDB2842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034" y="5526969"/>
                <a:ext cx="6900793" cy="557910"/>
              </a:xfrm>
              <a:prstGeom prst="rect">
                <a:avLst/>
              </a:prstGeom>
              <a:blipFill>
                <a:blip r:embed="rId10"/>
                <a:stretch>
                  <a:fillRect l="-1838" t="-6667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Subtitle 1">
                <a:extLst>
                  <a:ext uri="{FF2B5EF4-FFF2-40B4-BE49-F238E27FC236}">
                    <a16:creationId xmlns:a16="http://schemas.microsoft.com/office/drawing/2014/main" id="{4510A863-6AD7-B746-A3ED-8255742B09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8673" y="860644"/>
                <a:ext cx="8028778" cy="23869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Non-malleability rationale: 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Either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Adversary keeps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 same (in which case she has to break the signature scheme); or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She changes the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in which case she breaks the diff-NM game, and therefore CPA security.</a:t>
                </a:r>
              </a:p>
            </p:txBody>
          </p:sp>
        </mc:Choice>
        <mc:Fallback>
          <p:sp>
            <p:nvSpPr>
              <p:cNvPr id="27" name="Subtitle 1">
                <a:extLst>
                  <a:ext uri="{FF2B5EF4-FFF2-40B4-BE49-F238E27FC236}">
                    <a16:creationId xmlns:a16="http://schemas.microsoft.com/office/drawing/2014/main" id="{4510A863-6AD7-B746-A3ED-8255742B0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73" y="860644"/>
                <a:ext cx="8028778" cy="2386914"/>
              </a:xfrm>
              <a:prstGeom prst="rect">
                <a:avLst/>
              </a:prstGeom>
              <a:blipFill>
                <a:blip r:embed="rId11"/>
                <a:stretch>
                  <a:fillRect l="-1417" t="-2632" b="-63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6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B1C146C2-1550-CF48-9C7F-078800EF4D60}"/>
              </a:ext>
            </a:extLst>
          </p:cNvPr>
          <p:cNvSpPr txBox="1">
            <a:spLocks/>
          </p:cNvSpPr>
          <p:nvPr/>
        </p:nvSpPr>
        <p:spPr>
          <a:xfrm>
            <a:off x="-108520" y="476672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Call it a day?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B168B354-AF44-AF4A-8552-CED0391229C8}"/>
              </a:ext>
            </a:extLst>
          </p:cNvPr>
          <p:cNvSpPr txBox="1">
            <a:spLocks/>
          </p:cNvSpPr>
          <p:nvPr/>
        </p:nvSpPr>
        <p:spPr>
          <a:xfrm>
            <a:off x="562271" y="3645024"/>
            <a:ext cx="833518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CCA Encryption: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A10F30-8994-C941-A18B-DF143E8555D1}"/>
              </a:ext>
            </a:extLst>
          </p:cNvPr>
          <p:cNvGrpSpPr/>
          <p:nvPr/>
        </p:nvGrpSpPr>
        <p:grpSpPr>
          <a:xfrm>
            <a:off x="2729935" y="4725144"/>
            <a:ext cx="4722385" cy="648072"/>
            <a:chOff x="1678970" y="4941168"/>
            <a:chExt cx="4722385" cy="64807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339CD56-5993-774B-B8FA-7B55D113DBCA}"/>
                    </a:ext>
                  </a:extLst>
                </p:cNvPr>
                <p:cNvSpPr/>
                <p:nvPr/>
              </p:nvSpPr>
              <p:spPr>
                <a:xfrm>
                  <a:off x="1763688" y="4962284"/>
                  <a:ext cx="1225977" cy="560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339CD56-5993-774B-B8FA-7B55D113DB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4962284"/>
                  <a:ext cx="1225977" cy="560218"/>
                </a:xfrm>
                <a:prstGeom prst="rect">
                  <a:avLst/>
                </a:prstGeom>
                <a:blipFill>
                  <a:blip r:embed="rId3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F299664-0229-1344-A644-CE40AAC14B89}"/>
                    </a:ext>
                  </a:extLst>
                </p:cNvPr>
                <p:cNvSpPr/>
                <p:nvPr/>
              </p:nvSpPr>
              <p:spPr>
                <a:xfrm>
                  <a:off x="2794932" y="4979248"/>
                  <a:ext cx="1234249" cy="560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2,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F299664-0229-1344-A644-CE40AAC14B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932" y="4979248"/>
                  <a:ext cx="1234249" cy="560218"/>
                </a:xfrm>
                <a:prstGeom prst="rect">
                  <a:avLst/>
                </a:prstGeom>
                <a:blipFill>
                  <a:blip r:embed="rId4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5F5F289-E34C-2540-9F73-633746EF1542}"/>
                    </a:ext>
                  </a:extLst>
                </p:cNvPr>
                <p:cNvSpPr/>
                <p:nvPr/>
              </p:nvSpPr>
              <p:spPr>
                <a:xfrm>
                  <a:off x="5076056" y="4979248"/>
                  <a:ext cx="1325299" cy="5773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5F5F289-E34C-2540-9F73-633746EF15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4979248"/>
                  <a:ext cx="1325299" cy="57733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C8C74E-9FA4-D44E-807D-A4995E770B3B}"/>
                    </a:ext>
                  </a:extLst>
                </p:cNvPr>
                <p:cNvSpPr/>
                <p:nvPr/>
              </p:nvSpPr>
              <p:spPr>
                <a:xfrm>
                  <a:off x="4139952" y="4941168"/>
                  <a:ext cx="53572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C8C74E-9FA4-D44E-807D-A4995E770B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4941168"/>
                  <a:ext cx="535723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ket 9">
              <a:extLst>
                <a:ext uri="{FF2B5EF4-FFF2-40B4-BE49-F238E27FC236}">
                  <a16:creationId xmlns:a16="http://schemas.microsoft.com/office/drawing/2014/main" id="{A4582A12-6B8D-7048-81AC-CD72B2B6A6CB}"/>
                </a:ext>
              </a:extLst>
            </p:cNvPr>
            <p:cNvSpPr/>
            <p:nvPr/>
          </p:nvSpPr>
          <p:spPr>
            <a:xfrm>
              <a:off x="1678970" y="4988376"/>
              <a:ext cx="84718" cy="6008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ket 10">
              <a:extLst>
                <a:ext uri="{FF2B5EF4-FFF2-40B4-BE49-F238E27FC236}">
                  <a16:creationId xmlns:a16="http://schemas.microsoft.com/office/drawing/2014/main" id="{C2A62DBF-26CA-8D4D-9181-9677CD733390}"/>
                </a:ext>
              </a:extLst>
            </p:cNvPr>
            <p:cNvSpPr/>
            <p:nvPr/>
          </p:nvSpPr>
          <p:spPr>
            <a:xfrm flipH="1">
              <a:off x="6249595" y="4988376"/>
              <a:ext cx="122605" cy="6008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0B40298-3ADD-8A4B-B915-EE96ECF96568}"/>
                  </a:ext>
                </a:extLst>
              </p:cNvPr>
              <p:cNvSpPr/>
              <p:nvPr/>
            </p:nvSpPr>
            <p:spPr>
              <a:xfrm>
                <a:off x="1625659" y="4149080"/>
                <a:ext cx="69007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First, pick a sign/ver key pair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𝑠𝑔𝑘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0B40298-3ADD-8A4B-B915-EE96ECF96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59" y="4149080"/>
                <a:ext cx="6900793" cy="523220"/>
              </a:xfrm>
              <a:prstGeom prst="rect">
                <a:avLst/>
              </a:prstGeom>
              <a:blipFill>
                <a:blip r:embed="rId7"/>
                <a:stretch>
                  <a:fillRect l="-1654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9DFE73-3B7A-B442-9B3B-DC252312DE47}"/>
                  </a:ext>
                </a:extLst>
              </p:cNvPr>
              <p:cNvSpPr/>
              <p:nvPr/>
            </p:nvSpPr>
            <p:spPr>
              <a:xfrm>
                <a:off x="1620295" y="4825526"/>
                <a:ext cx="10697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𝑇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9DFE73-3B7A-B442-9B3B-DC252312DE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295" y="4825526"/>
                <a:ext cx="106978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D7A0E78-3F8B-C547-B6BD-4AACD7160446}"/>
                  </a:ext>
                </a:extLst>
              </p:cNvPr>
              <p:cNvSpPr/>
              <p:nvPr/>
            </p:nvSpPr>
            <p:spPr>
              <a:xfrm>
                <a:off x="1619672" y="6165304"/>
                <a:ext cx="69007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𝐶𝑇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 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𝜎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𝑆𝑖𝑔𝑛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𝑠𝑔𝑘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𝐶𝑇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D7A0E78-3F8B-C547-B6BD-4AACD7160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6165304"/>
                <a:ext cx="6900793" cy="523220"/>
              </a:xfrm>
              <a:prstGeom prst="rect">
                <a:avLst/>
              </a:prstGeom>
              <a:blipFill>
                <a:blip r:embed="rId9"/>
                <a:stretch>
                  <a:fillRect l="-1838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EB4764D-4332-1E42-B67E-C5CFA749EA90}"/>
                  </a:ext>
                </a:extLst>
              </p:cNvPr>
              <p:cNvSpPr/>
              <p:nvPr/>
            </p:nvSpPr>
            <p:spPr>
              <a:xfrm>
                <a:off x="2158034" y="5526969"/>
                <a:ext cx="6900793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𝑐𝑡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 </m:t>
                        </m:r>
                      </m:sub>
                    </m:sSub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←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𝐶𝑃𝐴𝐸𝑛𝑐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𝑝𝑘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𝑚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EB4764D-4332-1E42-B67E-C5CFA749E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034" y="5526969"/>
                <a:ext cx="6900793" cy="557910"/>
              </a:xfrm>
              <a:prstGeom prst="rect">
                <a:avLst/>
              </a:prstGeom>
              <a:blipFill>
                <a:blip r:embed="rId10"/>
                <a:stretch>
                  <a:fillRect l="-1838" t="-6667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ubtitle 1">
                <a:extLst>
                  <a:ext uri="{FF2B5EF4-FFF2-40B4-BE49-F238E27FC236}">
                    <a16:creationId xmlns:a16="http://schemas.microsoft.com/office/drawing/2014/main" id="{EB9344AA-B6D2-3B47-A381-6EA700D437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387" y="1772816"/>
                <a:ext cx="8497101" cy="14661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We are not done!! 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Adversary could create ill-formed ciphertexts (e.g. the different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𝑐𝑡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 encrypt different messages) and uses it for a </a:t>
                </a:r>
                <a:r>
                  <a:rPr lang="en-US" sz="28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Bleichenbacher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-like attack.</a:t>
                </a:r>
              </a:p>
            </p:txBody>
          </p:sp>
        </mc:Choice>
        <mc:Fallback>
          <p:sp>
            <p:nvSpPr>
              <p:cNvPr id="16" name="Subtitle 1">
                <a:extLst>
                  <a:ext uri="{FF2B5EF4-FFF2-40B4-BE49-F238E27FC236}">
                    <a16:creationId xmlns:a16="http://schemas.microsoft.com/office/drawing/2014/main" id="{EB9344AA-B6D2-3B47-A381-6EA700D43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87" y="1772816"/>
                <a:ext cx="8497101" cy="1466148"/>
              </a:xfrm>
              <a:prstGeom prst="rect">
                <a:avLst/>
              </a:prstGeom>
              <a:blipFill>
                <a:blip r:embed="rId11"/>
                <a:stretch>
                  <a:fillRect l="-1490" t="-4274" b="-34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5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B1C146C2-1550-CF48-9C7F-078800EF4D60}"/>
              </a:ext>
            </a:extLst>
          </p:cNvPr>
          <p:cNvSpPr txBox="1">
            <a:spLocks/>
          </p:cNvSpPr>
          <p:nvPr/>
        </p:nvSpPr>
        <p:spPr>
          <a:xfrm>
            <a:off x="-108520" y="476672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Proofs to the Rescue…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B168B354-AF44-AF4A-8552-CED0391229C8}"/>
              </a:ext>
            </a:extLst>
          </p:cNvPr>
          <p:cNvSpPr txBox="1">
            <a:spLocks/>
          </p:cNvSpPr>
          <p:nvPr/>
        </p:nvSpPr>
        <p:spPr>
          <a:xfrm>
            <a:off x="562271" y="3140968"/>
            <a:ext cx="833518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CCA Encryption: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A10F30-8994-C941-A18B-DF143E8555D1}"/>
              </a:ext>
            </a:extLst>
          </p:cNvPr>
          <p:cNvGrpSpPr/>
          <p:nvPr/>
        </p:nvGrpSpPr>
        <p:grpSpPr>
          <a:xfrm>
            <a:off x="2729935" y="4221088"/>
            <a:ext cx="4722385" cy="648072"/>
            <a:chOff x="1678970" y="4941168"/>
            <a:chExt cx="4722385" cy="64807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339CD56-5993-774B-B8FA-7B55D113DBCA}"/>
                    </a:ext>
                  </a:extLst>
                </p:cNvPr>
                <p:cNvSpPr/>
                <p:nvPr/>
              </p:nvSpPr>
              <p:spPr>
                <a:xfrm>
                  <a:off x="1763688" y="4962284"/>
                  <a:ext cx="1225977" cy="560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339CD56-5993-774B-B8FA-7B55D113DB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4962284"/>
                  <a:ext cx="1225977" cy="560218"/>
                </a:xfrm>
                <a:prstGeom prst="rect">
                  <a:avLst/>
                </a:prstGeom>
                <a:blipFill>
                  <a:blip r:embed="rId3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F299664-0229-1344-A644-CE40AAC14B89}"/>
                    </a:ext>
                  </a:extLst>
                </p:cNvPr>
                <p:cNvSpPr/>
                <p:nvPr/>
              </p:nvSpPr>
              <p:spPr>
                <a:xfrm>
                  <a:off x="2794932" y="4979248"/>
                  <a:ext cx="1234249" cy="560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2,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F299664-0229-1344-A644-CE40AAC14B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932" y="4979248"/>
                  <a:ext cx="1234249" cy="560218"/>
                </a:xfrm>
                <a:prstGeom prst="rect">
                  <a:avLst/>
                </a:prstGeom>
                <a:blipFill>
                  <a:blip r:embed="rId4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5F5F289-E34C-2540-9F73-633746EF1542}"/>
                    </a:ext>
                  </a:extLst>
                </p:cNvPr>
                <p:cNvSpPr/>
                <p:nvPr/>
              </p:nvSpPr>
              <p:spPr>
                <a:xfrm>
                  <a:off x="5076056" y="4979248"/>
                  <a:ext cx="1325299" cy="5773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5F5F289-E34C-2540-9F73-633746EF15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4979248"/>
                  <a:ext cx="1325299" cy="57733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C8C74E-9FA4-D44E-807D-A4995E770B3B}"/>
                    </a:ext>
                  </a:extLst>
                </p:cNvPr>
                <p:cNvSpPr/>
                <p:nvPr/>
              </p:nvSpPr>
              <p:spPr>
                <a:xfrm>
                  <a:off x="4139952" y="4941168"/>
                  <a:ext cx="53572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C8C74E-9FA4-D44E-807D-A4995E770B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4941168"/>
                  <a:ext cx="535723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ket 9">
              <a:extLst>
                <a:ext uri="{FF2B5EF4-FFF2-40B4-BE49-F238E27FC236}">
                  <a16:creationId xmlns:a16="http://schemas.microsoft.com/office/drawing/2014/main" id="{A4582A12-6B8D-7048-81AC-CD72B2B6A6CB}"/>
                </a:ext>
              </a:extLst>
            </p:cNvPr>
            <p:cNvSpPr/>
            <p:nvPr/>
          </p:nvSpPr>
          <p:spPr>
            <a:xfrm>
              <a:off x="1678970" y="4988376"/>
              <a:ext cx="84718" cy="6008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ket 10">
              <a:extLst>
                <a:ext uri="{FF2B5EF4-FFF2-40B4-BE49-F238E27FC236}">
                  <a16:creationId xmlns:a16="http://schemas.microsoft.com/office/drawing/2014/main" id="{C2A62DBF-26CA-8D4D-9181-9677CD733390}"/>
                </a:ext>
              </a:extLst>
            </p:cNvPr>
            <p:cNvSpPr/>
            <p:nvPr/>
          </p:nvSpPr>
          <p:spPr>
            <a:xfrm flipH="1">
              <a:off x="6249595" y="4988376"/>
              <a:ext cx="122605" cy="6008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0B40298-3ADD-8A4B-B915-EE96ECF96568}"/>
                  </a:ext>
                </a:extLst>
              </p:cNvPr>
              <p:cNvSpPr/>
              <p:nvPr/>
            </p:nvSpPr>
            <p:spPr>
              <a:xfrm>
                <a:off x="1625659" y="3645024"/>
                <a:ext cx="69007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First, pick a sign/ver key pair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𝑠𝑔𝑘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0B40298-3ADD-8A4B-B915-EE96ECF96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59" y="3645024"/>
                <a:ext cx="6900793" cy="523220"/>
              </a:xfrm>
              <a:prstGeom prst="rect">
                <a:avLst/>
              </a:prstGeom>
              <a:blipFill>
                <a:blip r:embed="rId7"/>
                <a:stretch>
                  <a:fillRect l="-1654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9DFE73-3B7A-B442-9B3B-DC252312DE47}"/>
                  </a:ext>
                </a:extLst>
              </p:cNvPr>
              <p:cNvSpPr/>
              <p:nvPr/>
            </p:nvSpPr>
            <p:spPr>
              <a:xfrm>
                <a:off x="1620295" y="4321470"/>
                <a:ext cx="10697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𝑇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9DFE73-3B7A-B442-9B3B-DC252312DE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295" y="4321470"/>
                <a:ext cx="106978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EB4764D-4332-1E42-B67E-C5CFA749EA90}"/>
                  </a:ext>
                </a:extLst>
              </p:cNvPr>
              <p:cNvSpPr/>
              <p:nvPr/>
            </p:nvSpPr>
            <p:spPr>
              <a:xfrm>
                <a:off x="2155185" y="4947327"/>
                <a:ext cx="6900793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𝑐𝑡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 </m:t>
                        </m:r>
                      </m:sub>
                    </m:sSub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←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𝐶𝑃𝐴𝐸𝑛𝑐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𝑝𝑘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𝑚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;</m:t>
                    </m:r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EB4764D-4332-1E42-B67E-C5CFA749E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85" y="4947327"/>
                <a:ext cx="6900793" cy="557910"/>
              </a:xfrm>
              <a:prstGeom prst="rect">
                <a:avLst/>
              </a:prstGeom>
              <a:blipFill>
                <a:blip r:embed="rId9"/>
                <a:stretch>
                  <a:fillRect l="-1838" t="-909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69EFF99D-463D-8544-9A76-951A5076E9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552" y="1268760"/>
                <a:ext cx="8335180" cy="1368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CCA Public Key: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𝒏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public keys of the CPA scheme 						</a:t>
                </a:r>
                <a:endParaRPr lang="en-US" sz="28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69EFF99D-463D-8544-9A76-951A5076E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68760"/>
                <a:ext cx="8335180" cy="1368152"/>
              </a:xfrm>
              <a:prstGeom prst="rect">
                <a:avLst/>
              </a:prstGeom>
              <a:blipFill>
                <a:blip r:embed="rId10"/>
                <a:stretch>
                  <a:fillRect l="-1368" t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02BA435D-05B2-7741-A260-4534B90F8B80}"/>
              </a:ext>
            </a:extLst>
          </p:cNvPr>
          <p:cNvGrpSpPr/>
          <p:nvPr/>
        </p:nvGrpSpPr>
        <p:grpSpPr>
          <a:xfrm>
            <a:off x="981572" y="1844824"/>
            <a:ext cx="4477206" cy="1101236"/>
            <a:chOff x="1678970" y="2725884"/>
            <a:chExt cx="4477206" cy="11012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C5DC5E1-0613-1A41-B1AE-00F3F379E9BA}"/>
                    </a:ext>
                  </a:extLst>
                </p:cNvPr>
                <p:cNvSpPr/>
                <p:nvPr/>
              </p:nvSpPr>
              <p:spPr>
                <a:xfrm>
                  <a:off x="1763688" y="2725884"/>
                  <a:ext cx="1031244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1,0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C5DC5E1-0613-1A41-B1AE-00F3F379E9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2725884"/>
                  <a:ext cx="1031244" cy="542136"/>
                </a:xfrm>
                <a:prstGeom prst="rect">
                  <a:avLst/>
                </a:prstGeom>
                <a:blipFill>
                  <a:blip r:embed="rId11"/>
                  <a:stretch>
                    <a:fillRect l="-3704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E6A84DD-557B-CE4E-8EEA-1566DA258893}"/>
                    </a:ext>
                  </a:extLst>
                </p:cNvPr>
                <p:cNvSpPr/>
                <p:nvPr/>
              </p:nvSpPr>
              <p:spPr>
                <a:xfrm>
                  <a:off x="1763688" y="3284984"/>
                  <a:ext cx="1031244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E6A84DD-557B-CE4E-8EEA-1566DA2588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3284984"/>
                  <a:ext cx="1031244" cy="542136"/>
                </a:xfrm>
                <a:prstGeom prst="rect">
                  <a:avLst/>
                </a:prstGeom>
                <a:blipFill>
                  <a:blip r:embed="rId12"/>
                  <a:stretch>
                    <a:fillRect l="-3704" b="-15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D2BFB63-F254-E942-ACD3-C7483F189301}"/>
                    </a:ext>
                  </a:extLst>
                </p:cNvPr>
                <p:cNvSpPr/>
                <p:nvPr/>
              </p:nvSpPr>
              <p:spPr>
                <a:xfrm>
                  <a:off x="2794932" y="2742848"/>
                  <a:ext cx="1039515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2,0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D2BFB63-F254-E942-ACD3-C7483F1893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932" y="2742848"/>
                  <a:ext cx="1039515" cy="542136"/>
                </a:xfrm>
                <a:prstGeom prst="rect">
                  <a:avLst/>
                </a:prstGeom>
                <a:blipFill>
                  <a:blip r:embed="rId13"/>
                  <a:stretch>
                    <a:fillRect l="-2410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5E0297A-2D85-7D4C-B118-730B2B23D211}"/>
                    </a:ext>
                  </a:extLst>
                </p:cNvPr>
                <p:cNvSpPr/>
                <p:nvPr/>
              </p:nvSpPr>
              <p:spPr>
                <a:xfrm>
                  <a:off x="2771800" y="3284984"/>
                  <a:ext cx="1039515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5E0297A-2D85-7D4C-B118-730B2B23D2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3284984"/>
                  <a:ext cx="1039515" cy="542136"/>
                </a:xfrm>
                <a:prstGeom prst="rect">
                  <a:avLst/>
                </a:prstGeom>
                <a:blipFill>
                  <a:blip r:embed="rId14"/>
                  <a:stretch>
                    <a:fillRect l="-2410" b="-15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0F9A149-F7AF-CA40-B243-40557F871FE1}"/>
                    </a:ext>
                  </a:extLst>
                </p:cNvPr>
                <p:cNvSpPr/>
                <p:nvPr/>
              </p:nvSpPr>
              <p:spPr>
                <a:xfrm>
                  <a:off x="5076056" y="2742848"/>
                  <a:ext cx="1061637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0F9A149-F7AF-CA40-B243-40557F871F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2742848"/>
                  <a:ext cx="1061637" cy="542136"/>
                </a:xfrm>
                <a:prstGeom prst="rect">
                  <a:avLst/>
                </a:prstGeom>
                <a:blipFill>
                  <a:blip r:embed="rId15"/>
                  <a:stretch>
                    <a:fillRect l="-2381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F1661F4-7D9D-FB45-9F57-4478991E8F36}"/>
                    </a:ext>
                  </a:extLst>
                </p:cNvPr>
                <p:cNvSpPr/>
                <p:nvPr/>
              </p:nvSpPr>
              <p:spPr>
                <a:xfrm>
                  <a:off x="5076056" y="3212976"/>
                  <a:ext cx="1061637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F1661F4-7D9D-FB45-9F57-4478991E8F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3212976"/>
                  <a:ext cx="1061637" cy="542136"/>
                </a:xfrm>
                <a:prstGeom prst="rect">
                  <a:avLst/>
                </a:prstGeom>
                <a:blipFill>
                  <a:blip r:embed="rId16"/>
                  <a:stretch>
                    <a:fillRect l="-2381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CC8D8CC-B95F-0B49-9C01-9C16A194B553}"/>
                    </a:ext>
                  </a:extLst>
                </p:cNvPr>
                <p:cNvSpPr/>
                <p:nvPr/>
              </p:nvSpPr>
              <p:spPr>
                <a:xfrm>
                  <a:off x="4059673" y="3029278"/>
                  <a:ext cx="53572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CC8D8CC-B95F-0B49-9C01-9C16A194B5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9673" y="3029278"/>
                  <a:ext cx="535723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Left Bracket 25">
              <a:extLst>
                <a:ext uri="{FF2B5EF4-FFF2-40B4-BE49-F238E27FC236}">
                  <a16:creationId xmlns:a16="http://schemas.microsoft.com/office/drawing/2014/main" id="{AAB1E770-361B-C048-9F34-76C1A0CDB815}"/>
                </a:ext>
              </a:extLst>
            </p:cNvPr>
            <p:cNvSpPr/>
            <p:nvPr/>
          </p:nvSpPr>
          <p:spPr>
            <a:xfrm>
              <a:off x="1678970" y="2751976"/>
              <a:ext cx="61586" cy="107514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Left Bracket 26">
              <a:extLst>
                <a:ext uri="{FF2B5EF4-FFF2-40B4-BE49-F238E27FC236}">
                  <a16:creationId xmlns:a16="http://schemas.microsoft.com/office/drawing/2014/main" id="{F554F606-473F-4345-B575-65CFD5E2DC2C}"/>
                </a:ext>
              </a:extLst>
            </p:cNvPr>
            <p:cNvSpPr/>
            <p:nvPr/>
          </p:nvSpPr>
          <p:spPr>
            <a:xfrm flipH="1">
              <a:off x="6015088" y="2751976"/>
              <a:ext cx="141088" cy="107514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BDC2A99-A1E9-D843-8F94-FDCD8DB1DF47}"/>
              </a:ext>
            </a:extLst>
          </p:cNvPr>
          <p:cNvSpPr/>
          <p:nvPr/>
        </p:nvSpPr>
        <p:spPr>
          <a:xfrm>
            <a:off x="1619672" y="5570076"/>
            <a:ext cx="6900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π</a:t>
            </a:r>
            <a:r>
              <a:rPr 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= 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NIZK proof that “CT is well-formed” </a:t>
            </a:r>
            <a:endParaRPr lang="en-US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ular Callout 1">
                <a:extLst>
                  <a:ext uri="{FF2B5EF4-FFF2-40B4-BE49-F238E27FC236}">
                    <a16:creationId xmlns:a16="http://schemas.microsoft.com/office/drawing/2014/main" id="{CCB17CA6-A90E-0242-BCCA-BEEC1A6B95EA}"/>
                  </a:ext>
                </a:extLst>
              </p:cNvPr>
              <p:cNvSpPr/>
              <p:nvPr/>
            </p:nvSpPr>
            <p:spPr>
              <a:xfrm>
                <a:off x="233393" y="2938891"/>
                <a:ext cx="4448497" cy="1753107"/>
              </a:xfrm>
              <a:prstGeom prst="wedgeRectCallout">
                <a:avLst>
                  <a:gd name="adj1" fmla="val 57075"/>
                  <a:gd name="adj2" fmla="val 101947"/>
                </a:avLst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NP statement</a:t>
                </a:r>
                <a:r>
                  <a:rPr lang="en-US" sz="2800" dirty="0">
                    <a:solidFill>
                      <a:schemeClr val="tx1"/>
                    </a:solidFill>
                  </a:rPr>
                  <a:t>: “there exist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𝐶𝑃𝐴𝐸𝑛𝑐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𝑝𝑘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𝑚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;</m:t>
                    </m:r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”</a:t>
                </a:r>
              </a:p>
            </p:txBody>
          </p:sp>
        </mc:Choice>
        <mc:Fallback>
          <p:sp>
            <p:nvSpPr>
              <p:cNvPr id="2" name="Rectangular Callout 1">
                <a:extLst>
                  <a:ext uri="{FF2B5EF4-FFF2-40B4-BE49-F238E27FC236}">
                    <a16:creationId xmlns:a16="http://schemas.microsoft.com/office/drawing/2014/main" id="{CCB17CA6-A90E-0242-BCCA-BEEC1A6B9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93" y="2938891"/>
                <a:ext cx="4448497" cy="1753107"/>
              </a:xfrm>
              <a:prstGeom prst="wedgeRectCallout">
                <a:avLst>
                  <a:gd name="adj1" fmla="val 57075"/>
                  <a:gd name="adj2" fmla="val 101947"/>
                </a:avLst>
              </a:prstGeom>
              <a:blipFill>
                <a:blip r:embed="rId18"/>
                <a:stretch>
                  <a:fillRect l="-2111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9B19724-AEEA-664C-81AD-057B7C921892}"/>
                  </a:ext>
                </a:extLst>
              </p:cNvPr>
              <p:cNvSpPr/>
              <p:nvPr/>
            </p:nvSpPr>
            <p:spPr>
              <a:xfrm>
                <a:off x="5577112" y="2137035"/>
                <a:ext cx="10358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𝑪𝑹𝑺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9B19724-AEEA-664C-81AD-057B7C921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112" y="2137035"/>
                <a:ext cx="1035861" cy="523220"/>
              </a:xfrm>
              <a:prstGeom prst="rect">
                <a:avLst/>
              </a:prstGeom>
              <a:blipFill>
                <a:blip r:embed="rId19"/>
                <a:stretch>
                  <a:fillRect l="-10843" t="-12195" r="-1205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4DF7A5D-430C-D94C-8B42-DC98AAB97CA0}"/>
                  </a:ext>
                </a:extLst>
              </p:cNvPr>
              <p:cNvSpPr/>
              <p:nvPr/>
            </p:nvSpPr>
            <p:spPr>
              <a:xfrm>
                <a:off x="1619672" y="6165304"/>
                <a:ext cx="69007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𝐶𝑇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 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𝜎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𝑆𝑖𝑔𝑛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𝑠𝑔𝑘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𝐶𝑇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4DF7A5D-430C-D94C-8B42-DC98AAB97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6165304"/>
                <a:ext cx="6900793" cy="523220"/>
              </a:xfrm>
              <a:prstGeom prst="rect">
                <a:avLst/>
              </a:prstGeom>
              <a:blipFill>
                <a:blip r:embed="rId20"/>
                <a:stretch>
                  <a:fillRect l="-1838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D7A0E78-3F8B-C547-B6BD-4AACD7160446}"/>
                  </a:ext>
                </a:extLst>
              </p:cNvPr>
              <p:cNvSpPr/>
              <p:nvPr/>
            </p:nvSpPr>
            <p:spPr>
              <a:xfrm>
                <a:off x="1619672" y="6165304"/>
                <a:ext cx="69007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𝐶𝑇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m:rPr>
                        <m:nor/>
                      </m:rPr>
                      <a:rPr lang="el-GR" sz="2800" b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π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𝜎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𝑆𝑖𝑔𝑛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𝑠𝑔𝑘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𝑪𝑻</m:t>
                        </m:r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l-GR" sz="2800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π</m:t>
                        </m:r>
                      </m:e>
                    </m:d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D7A0E78-3F8B-C547-B6BD-4AACD7160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6165304"/>
                <a:ext cx="6900793" cy="523220"/>
              </a:xfrm>
              <a:prstGeom prst="rect">
                <a:avLst/>
              </a:prstGeom>
              <a:blipFill>
                <a:blip r:embed="rId21"/>
                <a:stretch>
                  <a:fillRect l="-1838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7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 animBg="1"/>
      <p:bldP spid="2" grpId="1" animBg="1"/>
      <p:bldP spid="36" grpId="0"/>
      <p:bldP spid="37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B1C146C2-1550-CF48-9C7F-078800EF4D60}"/>
              </a:ext>
            </a:extLst>
          </p:cNvPr>
          <p:cNvSpPr txBox="1">
            <a:spLocks/>
          </p:cNvSpPr>
          <p:nvPr/>
        </p:nvSpPr>
        <p:spPr>
          <a:xfrm>
            <a:off x="-108520" y="476672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Are there other attacks?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7A0E78-3F8B-C547-B6BD-4AACD7160446}"/>
              </a:ext>
            </a:extLst>
          </p:cNvPr>
          <p:cNvSpPr/>
          <p:nvPr/>
        </p:nvSpPr>
        <p:spPr>
          <a:xfrm>
            <a:off x="2321496" y="1177588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Did we miss anything else?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7F47A8-0F80-4440-ACFB-01B8F258D61B}"/>
              </a:ext>
            </a:extLst>
          </p:cNvPr>
          <p:cNvSpPr/>
          <p:nvPr/>
        </p:nvSpPr>
        <p:spPr>
          <a:xfrm>
            <a:off x="899592" y="321297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Turns out NO. We can prove that this is CCA-secure. 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559BD9-F047-E242-8EA4-6249DE96F044}"/>
              </a:ext>
            </a:extLst>
          </p:cNvPr>
          <p:cNvSpPr/>
          <p:nvPr/>
        </p:nvSpPr>
        <p:spPr>
          <a:xfrm>
            <a:off x="1817439" y="3808204"/>
            <a:ext cx="5400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For a proof sketch, see the next few slides  and for a proof, read </a:t>
            </a:r>
            <a:r>
              <a:rPr lang="en-US" sz="2800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  <a:hlinkClick r:id="rId3"/>
              </a:rPr>
              <a:t>DDN</a:t>
            </a:r>
            <a:r>
              <a:rPr lang="en-US" sz="2800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8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08520" y="1124744"/>
            <a:ext cx="9396536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We saw: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Non-Interactive Zero-Knowledge (NIZK) Proofs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5" name="Subtitle 1">
            <a:extLst>
              <a:ext uri="{FF2B5EF4-FFF2-40B4-BE49-F238E27FC236}">
                <a16:creationId xmlns:a16="http://schemas.microsoft.com/office/drawing/2014/main" id="{118C2B14-74C2-EB40-9CD7-1C5436E7D8F8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8712968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We saw: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Construct CCA-secure encryption using NIZK proofs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662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B1C146C2-1550-CF48-9C7F-078800EF4D60}"/>
              </a:ext>
            </a:extLst>
          </p:cNvPr>
          <p:cNvSpPr txBox="1">
            <a:spLocks/>
          </p:cNvSpPr>
          <p:nvPr/>
        </p:nvSpPr>
        <p:spPr>
          <a:xfrm>
            <a:off x="-108520" y="188640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Sketch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7F47A8-0F80-4440-ACFB-01B8F258D61B}"/>
              </a:ext>
            </a:extLst>
          </p:cNvPr>
          <p:cNvSpPr/>
          <p:nvPr/>
        </p:nvSpPr>
        <p:spPr>
          <a:xfrm>
            <a:off x="755576" y="105273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Let’s play the CCA game with the adversary.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A3D815-93CA-1048-AAC5-0E82608075D9}"/>
              </a:ext>
            </a:extLst>
          </p:cNvPr>
          <p:cNvSpPr/>
          <p:nvPr/>
        </p:nvSpPr>
        <p:spPr>
          <a:xfrm>
            <a:off x="755576" y="1607599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We will use her to break either the NIZK soundness/ZK, the signature scheme or the CPA-secure scheme.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5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B1C146C2-1550-CF48-9C7F-078800EF4D60}"/>
              </a:ext>
            </a:extLst>
          </p:cNvPr>
          <p:cNvSpPr txBox="1">
            <a:spLocks/>
          </p:cNvSpPr>
          <p:nvPr/>
        </p:nvSpPr>
        <p:spPr>
          <a:xfrm>
            <a:off x="-108520" y="188640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Sketch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7F47A8-0F80-4440-ACFB-01B8F258D61B}"/>
              </a:ext>
            </a:extLst>
          </p:cNvPr>
          <p:cNvSpPr/>
          <p:nvPr/>
        </p:nvSpPr>
        <p:spPr>
          <a:xfrm>
            <a:off x="755576" y="105273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Let’s play the CCA game with the adversary.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061DB3-6947-F84A-9D4F-02F6B3D78AA7}"/>
              </a:ext>
            </a:extLst>
          </p:cNvPr>
          <p:cNvSpPr/>
          <p:nvPr/>
        </p:nvSpPr>
        <p:spPr>
          <a:xfrm>
            <a:off x="755576" y="162880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Hybrid 0:  </a:t>
            </a:r>
            <a:r>
              <a:rPr lang="en-US" sz="2800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Play the CCA game as prescribed.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EF49C5C-F484-5B43-842D-212CE351C152}"/>
                  </a:ext>
                </a:extLst>
              </p:cNvPr>
              <p:cNvSpPr/>
              <p:nvPr/>
            </p:nvSpPr>
            <p:spPr>
              <a:xfrm>
                <a:off x="755576" y="2276872"/>
                <a:ext cx="813690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Hybrid 1:  </a:t>
                </a:r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𝒗𝒌</m:t>
                        </m:r>
                      </m:e>
                      <m:sub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𝒊</m:t>
                        </m:r>
                      </m:sub>
                    </m:sSub>
                    <m:r>
                      <a:rPr lang="el-GR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≠</m:t>
                    </m:r>
                    <m:sSup>
                      <m:sSupPr>
                        <m:ctrlPr>
                          <a:rPr lang="el-GR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𝒗𝒌</m:t>
                        </m:r>
                      </m:e>
                      <m:sup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. </a:t>
                </a:r>
                <a:b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</a:br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				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itchFamily="18" charset="0"/>
                    <a:cs typeface="Arial Unicode MS" pitchFamily="34" charset="-128"/>
                  </a:rPr>
                  <a:t>(Otherwise break signature)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EF49C5C-F484-5B43-842D-212CE351C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76872"/>
                <a:ext cx="8136904" cy="954107"/>
              </a:xfrm>
              <a:prstGeom prst="rect">
                <a:avLst/>
              </a:prstGeom>
              <a:blipFill>
                <a:blip r:embed="rId3"/>
                <a:stretch>
                  <a:fillRect l="-1402" t="-526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AAEA2DF-8D2D-E943-B83E-AF746CBD48F7}"/>
              </a:ext>
            </a:extLst>
          </p:cNvPr>
          <p:cNvSpPr/>
          <p:nvPr/>
        </p:nvSpPr>
        <p:spPr>
          <a:xfrm>
            <a:off x="755576" y="3212976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Observe that this means each query ciphertext-tuple involves a different public-key from the challenge ciphertext. Use the “different private-key” to decrypt. </a:t>
            </a:r>
            <a:br>
              <a:rPr lang="en-US" sz="2800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</a:br>
            <a:r>
              <a:rPr lang="en-US" sz="2800" b="1" dirty="0">
                <a:solidFill>
                  <a:srgbClr val="0000FF"/>
                </a:solidFill>
                <a:ea typeface="Cambria Math" pitchFamily="18" charset="0"/>
                <a:cs typeface="Arial Unicode MS" pitchFamily="34" charset="-128"/>
              </a:rPr>
              <a:t>(If the adv sees a difference, she broke NIZK soundness)</a:t>
            </a:r>
            <a:endParaRPr lang="en-US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56105F-CFC4-0844-90D7-C68DB2671F5F}"/>
                  </a:ext>
                </a:extLst>
              </p:cNvPr>
              <p:cNvSpPr/>
              <p:nvPr/>
            </p:nvSpPr>
            <p:spPr>
              <a:xfrm>
                <a:off x="755576" y="5085184"/>
                <a:ext cx="90010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Hybrid 2:  </a:t>
                </a:r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Now change the CRS/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π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into simulated 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CRS/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π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!</a:t>
                </a:r>
                <a:b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</a:br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						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itchFamily="18" charset="0"/>
                    <a:cs typeface="Arial Unicode MS" pitchFamily="34" charset="-128"/>
                  </a:rPr>
                  <a:t>(OK by ZK)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56105F-CFC4-0844-90D7-C68DB2671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085184"/>
                <a:ext cx="9001000" cy="954107"/>
              </a:xfrm>
              <a:prstGeom prst="rect">
                <a:avLst/>
              </a:prstGeom>
              <a:blipFill>
                <a:blip r:embed="rId4"/>
                <a:stretch>
                  <a:fillRect l="-1268" t="-5195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D4BC1798-5732-3040-B122-2428A5E88F1C}"/>
              </a:ext>
            </a:extLst>
          </p:cNvPr>
          <p:cNvSpPr/>
          <p:nvPr/>
        </p:nvSpPr>
        <p:spPr>
          <a:xfrm>
            <a:off x="755576" y="6074132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If the Adv wins in this hybrid, she breaks </a:t>
            </a:r>
            <a:r>
              <a:rPr lang="en-US" sz="2800" b="1" dirty="0">
                <a:solidFill>
                  <a:srgbClr val="0000FF"/>
                </a:solidFill>
                <a:ea typeface="Cambria Math" pitchFamily="18" charset="0"/>
                <a:cs typeface="Arial Unicode MS" pitchFamily="34" charset="-128"/>
              </a:rPr>
              <a:t>IND-CPA!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5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Subtitle 1">
                <a:extLst>
                  <a:ext uri="{FF2B5EF4-FFF2-40B4-BE49-F238E27FC236}">
                    <a16:creationId xmlns:a16="http://schemas.microsoft.com/office/drawing/2014/main" id="{CF94659A-FCD2-5740-AE75-03B9BAB77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628800"/>
                <a:ext cx="828092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0" u="sng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Boolean Variables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can be either </a:t>
                </a:r>
                <a:r>
                  <a:rPr lang="en-US" sz="2800" b="0" dirty="0">
                    <a:solidFill>
                      <a:srgbClr val="0000FF"/>
                    </a:solidFill>
                    <a:ea typeface="Cambria Math" pitchFamily="18" charset="0"/>
                    <a:cs typeface="Arial Unicode MS" pitchFamily="34" charset="-128"/>
                  </a:rPr>
                  <a:t>true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(1) or </a:t>
                </a:r>
                <a:r>
                  <a:rPr lang="en-US" sz="2800" b="0" dirty="0">
                    <a:solidFill>
                      <a:srgbClr val="FF0000"/>
                    </a:solidFill>
                    <a:ea typeface="Cambria Math" pitchFamily="18" charset="0"/>
                    <a:cs typeface="Arial Unicode MS" pitchFamily="34" charset="-128"/>
                  </a:rPr>
                  <a:t>false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(0) 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19" name="Subtitle 1">
                <a:extLst>
                  <a:ext uri="{FF2B5EF4-FFF2-40B4-BE49-F238E27FC236}">
                    <a16:creationId xmlns:a16="http://schemas.microsoft.com/office/drawing/2014/main" id="{CF94659A-FCD2-5740-AE75-03B9BAB77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8800"/>
                <a:ext cx="8280920" cy="504056"/>
              </a:xfrm>
              <a:prstGeom prst="rect">
                <a:avLst/>
              </a:prstGeom>
              <a:blipFill>
                <a:blip r:embed="rId3"/>
                <a:stretch>
                  <a:fillRect l="-1531" t="-12195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1">
                <a:extLst>
                  <a:ext uri="{FF2B5EF4-FFF2-40B4-BE49-F238E27FC236}">
                    <a16:creationId xmlns:a16="http://schemas.microsoft.com/office/drawing/2014/main" id="{1F2A4C6D-B25A-E944-96E2-FDB002644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2420888"/>
                <a:ext cx="828092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A </a:t>
                </a:r>
                <a:r>
                  <a:rPr lang="en-US" sz="2800" u="sng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Literal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is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4" name="Subtitle 1">
                <a:extLst>
                  <a:ext uri="{FF2B5EF4-FFF2-40B4-BE49-F238E27FC236}">
                    <a16:creationId xmlns:a16="http://schemas.microsoft.com/office/drawing/2014/main" id="{1F2A4C6D-B25A-E944-96E2-FDB002644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420888"/>
                <a:ext cx="8280920" cy="504056"/>
              </a:xfrm>
              <a:prstGeom prst="rect">
                <a:avLst/>
              </a:prstGeom>
              <a:blipFill>
                <a:blip r:embed="rId4"/>
                <a:stretch>
                  <a:fillRect l="-1531" t="-125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1">
            <a:extLst>
              <a:ext uri="{FF2B5EF4-FFF2-40B4-BE49-F238E27FC236}">
                <a16:creationId xmlns:a16="http://schemas.microsoft.com/office/drawing/2014/main" id="{1293A97B-9661-1B44-93B7-2452044D6241}"/>
              </a:ext>
            </a:extLst>
          </p:cNvPr>
          <p:cNvSpPr txBox="1">
            <a:spLocks/>
          </p:cNvSpPr>
          <p:nvPr/>
        </p:nvSpPr>
        <p:spPr>
          <a:xfrm>
            <a:off x="467544" y="3140968"/>
            <a:ext cx="82809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A </a:t>
            </a:r>
            <a:r>
              <a:rPr lang="en-US" sz="2800" u="sng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Clause</a:t>
            </a:r>
            <a:r>
              <a:rPr lang="en-US" sz="2800" b="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 is a </a:t>
            </a:r>
            <a:r>
              <a:rPr lang="en-US" sz="2800" b="0" i="1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disjunction</a:t>
            </a:r>
            <a:r>
              <a:rPr lang="en-US" sz="2800" b="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 of literals.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1">
                <a:extLst>
                  <a:ext uri="{FF2B5EF4-FFF2-40B4-BE49-F238E27FC236}">
                    <a16:creationId xmlns:a16="http://schemas.microsoft.com/office/drawing/2014/main" id="{7411B036-388C-1A45-AF95-B91746BE01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5696" y="3789040"/>
                <a:ext cx="2628292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5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" name="Subtitle 1">
                <a:extLst>
                  <a:ext uri="{FF2B5EF4-FFF2-40B4-BE49-F238E27FC236}">
                    <a16:creationId xmlns:a16="http://schemas.microsoft.com/office/drawing/2014/main" id="{7411B036-388C-1A45-AF95-B91746BE0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89040"/>
                <a:ext cx="2628292" cy="504056"/>
              </a:xfrm>
              <a:prstGeom prst="rect">
                <a:avLst/>
              </a:prstGeom>
              <a:blipFill>
                <a:blip r:embed="rId5"/>
                <a:stretch>
                  <a:fillRect l="-4831" t="-9756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ubtitle 1">
            <a:extLst>
              <a:ext uri="{FF2B5EF4-FFF2-40B4-BE49-F238E27FC236}">
                <a16:creationId xmlns:a16="http://schemas.microsoft.com/office/drawing/2014/main" id="{7601F6D3-2CF9-E949-B8B5-4B9BF9C7AB63}"/>
              </a:ext>
            </a:extLst>
          </p:cNvPr>
          <p:cNvSpPr txBox="1">
            <a:spLocks/>
          </p:cNvSpPr>
          <p:nvPr/>
        </p:nvSpPr>
        <p:spPr>
          <a:xfrm>
            <a:off x="4441702" y="3789040"/>
            <a:ext cx="3514673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is true as long as: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1">
                <a:extLst>
                  <a:ext uri="{FF2B5EF4-FFF2-40B4-BE49-F238E27FC236}">
                    <a16:creationId xmlns:a16="http://schemas.microsoft.com/office/drawing/2014/main" id="{107EF848-306A-9746-80D3-512C345BC6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38508" y="4409800"/>
                <a:ext cx="4309955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5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)≠(0,0,1)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9" name="Subtitle 1">
                <a:extLst>
                  <a:ext uri="{FF2B5EF4-FFF2-40B4-BE49-F238E27FC236}">
                    <a16:creationId xmlns:a16="http://schemas.microsoft.com/office/drawing/2014/main" id="{107EF848-306A-9746-80D3-512C345BC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508" y="4409800"/>
                <a:ext cx="4309955" cy="504056"/>
              </a:xfrm>
              <a:prstGeom prst="rect">
                <a:avLst/>
              </a:prstGeom>
              <a:blipFill>
                <a:blip r:embed="rId6"/>
                <a:stretch>
                  <a:fillRect l="-1466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80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Subtitle 1">
                <a:extLst>
                  <a:ext uri="{FF2B5EF4-FFF2-40B4-BE49-F238E27FC236}">
                    <a16:creationId xmlns:a16="http://schemas.microsoft.com/office/drawing/2014/main" id="{CF94659A-FCD2-5740-AE75-03B9BAB77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628800"/>
                <a:ext cx="828092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0" u="sng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Boolean Variables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can be either </a:t>
                </a:r>
                <a:r>
                  <a:rPr lang="en-US" sz="2800" b="0" dirty="0">
                    <a:solidFill>
                      <a:srgbClr val="0000FF"/>
                    </a:solidFill>
                    <a:ea typeface="Cambria Math" pitchFamily="18" charset="0"/>
                    <a:cs typeface="Arial Unicode MS" pitchFamily="34" charset="-128"/>
                  </a:rPr>
                  <a:t>true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(1) or </a:t>
                </a:r>
                <a:r>
                  <a:rPr lang="en-US" sz="2800" b="0" dirty="0">
                    <a:solidFill>
                      <a:srgbClr val="FF0000"/>
                    </a:solidFill>
                    <a:ea typeface="Cambria Math" pitchFamily="18" charset="0"/>
                    <a:cs typeface="Arial Unicode MS" pitchFamily="34" charset="-128"/>
                  </a:rPr>
                  <a:t>false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(0) 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19" name="Subtitle 1">
                <a:extLst>
                  <a:ext uri="{FF2B5EF4-FFF2-40B4-BE49-F238E27FC236}">
                    <a16:creationId xmlns:a16="http://schemas.microsoft.com/office/drawing/2014/main" id="{CF94659A-FCD2-5740-AE75-03B9BAB77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8800"/>
                <a:ext cx="8280920" cy="504056"/>
              </a:xfrm>
              <a:prstGeom prst="rect">
                <a:avLst/>
              </a:prstGeom>
              <a:blipFill>
                <a:blip r:embed="rId3"/>
                <a:stretch>
                  <a:fillRect l="-1531" t="-12195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1">
                <a:extLst>
                  <a:ext uri="{FF2B5EF4-FFF2-40B4-BE49-F238E27FC236}">
                    <a16:creationId xmlns:a16="http://schemas.microsoft.com/office/drawing/2014/main" id="{1F2A4C6D-B25A-E944-96E2-FDB002644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2420888"/>
                <a:ext cx="828092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A </a:t>
                </a:r>
                <a:r>
                  <a:rPr lang="en-US" sz="2800" u="sng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Literal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is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4" name="Subtitle 1">
                <a:extLst>
                  <a:ext uri="{FF2B5EF4-FFF2-40B4-BE49-F238E27FC236}">
                    <a16:creationId xmlns:a16="http://schemas.microsoft.com/office/drawing/2014/main" id="{1F2A4C6D-B25A-E944-96E2-FDB002644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420888"/>
                <a:ext cx="8280920" cy="504056"/>
              </a:xfrm>
              <a:prstGeom prst="rect">
                <a:avLst/>
              </a:prstGeom>
              <a:blipFill>
                <a:blip r:embed="rId4"/>
                <a:stretch>
                  <a:fillRect l="-1531" t="-125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1">
            <a:extLst>
              <a:ext uri="{FF2B5EF4-FFF2-40B4-BE49-F238E27FC236}">
                <a16:creationId xmlns:a16="http://schemas.microsoft.com/office/drawing/2014/main" id="{1293A97B-9661-1B44-93B7-2452044D6241}"/>
              </a:ext>
            </a:extLst>
          </p:cNvPr>
          <p:cNvSpPr txBox="1">
            <a:spLocks/>
          </p:cNvSpPr>
          <p:nvPr/>
        </p:nvSpPr>
        <p:spPr>
          <a:xfrm>
            <a:off x="467544" y="3140968"/>
            <a:ext cx="82809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A </a:t>
            </a:r>
            <a:r>
              <a:rPr lang="en-US" sz="2800" u="sng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3-Clause</a:t>
            </a:r>
            <a:r>
              <a:rPr lang="en-US" sz="2800" b="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 is a </a:t>
            </a:r>
            <a:r>
              <a:rPr lang="en-US" sz="2800" b="0" i="1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disjunction</a:t>
            </a:r>
            <a:r>
              <a:rPr lang="en-US" sz="2800" b="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 of 3-literals.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B09D449A-8BFB-1944-8CEB-96120436F9DC}"/>
              </a:ext>
            </a:extLst>
          </p:cNvPr>
          <p:cNvSpPr txBox="1">
            <a:spLocks/>
          </p:cNvSpPr>
          <p:nvPr/>
        </p:nvSpPr>
        <p:spPr>
          <a:xfrm>
            <a:off x="467544" y="3933056"/>
            <a:ext cx="82809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A </a:t>
            </a:r>
            <a:r>
              <a:rPr lang="en-US" sz="2800" u="sng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3-SAT formula</a:t>
            </a:r>
            <a:r>
              <a:rPr lang="en-US" sz="2800" b="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 is a </a:t>
            </a:r>
            <a:r>
              <a:rPr lang="en-US" sz="2800" i="1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con</a:t>
            </a:r>
            <a:r>
              <a:rPr lang="en-US" sz="2800" b="0" i="1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junction</a:t>
            </a:r>
            <a:r>
              <a:rPr lang="en-US" sz="2800" b="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 of many 3-clauses.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ubtitle 1">
                <a:extLst>
                  <a:ext uri="{FF2B5EF4-FFF2-40B4-BE49-F238E27FC236}">
                    <a16:creationId xmlns:a16="http://schemas.microsoft.com/office/drawing/2014/main" id="{D10E248A-A762-3846-A45D-7EEC30F7F2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9918" y="4714891"/>
                <a:ext cx="8248545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E.g.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5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∧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5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1" name="Subtitle 1">
                <a:extLst>
                  <a:ext uri="{FF2B5EF4-FFF2-40B4-BE49-F238E27FC236}">
                    <a16:creationId xmlns:a16="http://schemas.microsoft.com/office/drawing/2014/main" id="{D10E248A-A762-3846-A45D-7EEC30F7F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18" y="4714891"/>
                <a:ext cx="8248545" cy="504056"/>
              </a:xfrm>
              <a:prstGeom prst="rect">
                <a:avLst/>
              </a:prstGeom>
              <a:blipFill>
                <a:blip r:embed="rId5"/>
                <a:stretch>
                  <a:fillRect l="-1382" t="-9756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ubtitle 1">
                <a:extLst>
                  <a:ext uri="{FF2B5EF4-FFF2-40B4-BE49-F238E27FC236}">
                    <a16:creationId xmlns:a16="http://schemas.microsoft.com/office/drawing/2014/main" id="{E8F510BE-19A7-F941-8A4D-644B814B69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5517232"/>
                <a:ext cx="8676456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A </a:t>
                </a:r>
                <a:r>
                  <a:rPr lang="en-US" sz="2800" u="sng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3-SAT formula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𝚿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is 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satisfiable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if there is an assignment of values to the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that makes all its clauses true. 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" name="Subtitle 1">
                <a:extLst>
                  <a:ext uri="{FF2B5EF4-FFF2-40B4-BE49-F238E27FC236}">
                    <a16:creationId xmlns:a16="http://schemas.microsoft.com/office/drawing/2014/main" id="{E8F510BE-19A7-F941-8A4D-644B814B6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517232"/>
                <a:ext cx="8676456" cy="1224136"/>
              </a:xfrm>
              <a:prstGeom prst="rect">
                <a:avLst/>
              </a:prstGeom>
              <a:blipFill>
                <a:blip r:embed="rId6"/>
                <a:stretch>
                  <a:fillRect l="-1462" t="-4082" r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36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B09D449A-8BFB-1944-8CEB-96120436F9DC}"/>
              </a:ext>
            </a:extLst>
          </p:cNvPr>
          <p:cNvSpPr txBox="1">
            <a:spLocks/>
          </p:cNvSpPr>
          <p:nvPr/>
        </p:nvSpPr>
        <p:spPr>
          <a:xfrm>
            <a:off x="467544" y="3933056"/>
            <a:ext cx="82809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A </a:t>
            </a:r>
            <a:r>
              <a:rPr lang="en-US" sz="2800" u="sng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3-SAT formula</a:t>
            </a:r>
            <a:r>
              <a:rPr lang="en-US" sz="2800" b="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 is a </a:t>
            </a:r>
            <a:r>
              <a:rPr lang="en-US" sz="2800" i="1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con</a:t>
            </a:r>
            <a:r>
              <a:rPr lang="en-US" sz="2800" b="0" i="1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junction</a:t>
            </a:r>
            <a:r>
              <a:rPr lang="en-US" sz="2800" b="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 of many 3-clauses.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ubtitle 1">
                <a:extLst>
                  <a:ext uri="{FF2B5EF4-FFF2-40B4-BE49-F238E27FC236}">
                    <a16:creationId xmlns:a16="http://schemas.microsoft.com/office/drawing/2014/main" id="{D10E248A-A762-3846-A45D-7EEC30F7F2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9918" y="4714891"/>
                <a:ext cx="8248545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E.g.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5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∧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5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1" name="Subtitle 1">
                <a:extLst>
                  <a:ext uri="{FF2B5EF4-FFF2-40B4-BE49-F238E27FC236}">
                    <a16:creationId xmlns:a16="http://schemas.microsoft.com/office/drawing/2014/main" id="{D10E248A-A762-3846-A45D-7EEC30F7F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18" y="4714891"/>
                <a:ext cx="8248545" cy="504056"/>
              </a:xfrm>
              <a:prstGeom prst="rect">
                <a:avLst/>
              </a:prstGeom>
              <a:blipFill>
                <a:blip r:embed="rId5"/>
                <a:stretch>
                  <a:fillRect l="-1382" t="-9756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ubtitle 1">
                <a:extLst>
                  <a:ext uri="{FF2B5EF4-FFF2-40B4-BE49-F238E27FC236}">
                    <a16:creationId xmlns:a16="http://schemas.microsoft.com/office/drawing/2014/main" id="{E8F510BE-19A7-F941-8A4D-644B814B69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5517232"/>
                <a:ext cx="8676456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A </a:t>
                </a:r>
                <a:r>
                  <a:rPr lang="en-US" sz="2800" u="sng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3-SAT formula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𝚿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is 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satisfiable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if there is an assignment of values to the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that makes all its clauses true. 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" name="Subtitle 1">
                <a:extLst>
                  <a:ext uri="{FF2B5EF4-FFF2-40B4-BE49-F238E27FC236}">
                    <a16:creationId xmlns:a16="http://schemas.microsoft.com/office/drawing/2014/main" id="{E8F510BE-19A7-F941-8A4D-644B814B6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517232"/>
                <a:ext cx="8676456" cy="1224136"/>
              </a:xfrm>
              <a:prstGeom prst="rect">
                <a:avLst/>
              </a:prstGeom>
              <a:blipFill>
                <a:blip r:embed="rId6"/>
                <a:stretch>
                  <a:fillRect l="-1462" t="-4082" r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Subtitle 1">
                <a:extLst>
                  <a:ext uri="{FF2B5EF4-FFF2-40B4-BE49-F238E27FC236}">
                    <a16:creationId xmlns:a16="http://schemas.microsoft.com/office/drawing/2014/main" id="{1E7C5FC2-CA19-E14A-B56C-BBBCACEFFA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552" y="1916832"/>
                <a:ext cx="8280920" cy="1224136"/>
              </a:xfrm>
              <a:prstGeom prst="rect">
                <a:avLst/>
              </a:prstGeom>
              <a:ln w="50800"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Cook-Levin Theorem: It is NP-complete to decide whether a </a:t>
                </a:r>
                <a:r>
                  <a:rPr lang="en-US" sz="2800" u="sng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3-SAT formula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𝚿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is 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satisfiable.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9" name="Subtitle 1">
                <a:extLst>
                  <a:ext uri="{FF2B5EF4-FFF2-40B4-BE49-F238E27FC236}">
                    <a16:creationId xmlns:a16="http://schemas.microsoft.com/office/drawing/2014/main" id="{1E7C5FC2-CA19-E14A-B56C-BBBCACEFF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16832"/>
                <a:ext cx="8280920" cy="1224136"/>
              </a:xfrm>
              <a:prstGeom prst="rect">
                <a:avLst/>
              </a:prstGeom>
              <a:blipFill>
                <a:blip r:embed="rId7"/>
                <a:stretch>
                  <a:fillRect l="-1064" t="-2970"/>
                </a:stretch>
              </a:blipFill>
              <a:ln w="508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90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3SAT: Recall…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056950-6DEE-0C43-B149-6C1203AE81E8}"/>
              </a:ext>
            </a:extLst>
          </p:cNvPr>
          <p:cNvGrpSpPr/>
          <p:nvPr/>
        </p:nvGrpSpPr>
        <p:grpSpPr>
          <a:xfrm>
            <a:off x="1431082" y="4077072"/>
            <a:ext cx="6137819" cy="2141280"/>
            <a:chOff x="1170485" y="4390563"/>
            <a:chExt cx="6137819" cy="214128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6C42E2-F064-1947-AC21-28B50903C29C}"/>
                </a:ext>
              </a:extLst>
            </p:cNvPr>
            <p:cNvSpPr/>
            <p:nvPr/>
          </p:nvSpPr>
          <p:spPr>
            <a:xfrm>
              <a:off x="1619672" y="4509120"/>
              <a:ext cx="5400600" cy="20227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CEC18ED-D272-2244-960A-F09DF4777362}"/>
                </a:ext>
              </a:extLst>
            </p:cNvPr>
            <p:cNvCxnSpPr>
              <a:cxnSpLocks/>
              <a:stCxn id="17" idx="0"/>
              <a:endCxn id="17" idx="4"/>
            </p:cNvCxnSpPr>
            <p:nvPr/>
          </p:nvCxnSpPr>
          <p:spPr>
            <a:xfrm>
              <a:off x="4319972" y="4509120"/>
              <a:ext cx="0" cy="2022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367C736-7B9F-CB4C-ADED-0048F3FCBD7A}"/>
                    </a:ext>
                  </a:extLst>
                </p:cNvPr>
                <p:cNvSpPr/>
                <p:nvPr/>
              </p:nvSpPr>
              <p:spPr>
                <a:xfrm>
                  <a:off x="1581944" y="5258871"/>
                  <a:ext cx="158417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𝐽𝑎𝑐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353D5100-600F-204A-BB04-C7D75B77CA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944" y="5258871"/>
                  <a:ext cx="1584176" cy="523220"/>
                </a:xfrm>
                <a:prstGeom prst="rect">
                  <a:avLst/>
                </a:prstGeom>
                <a:blipFill>
                  <a:blip r:embed="rId4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BC23BC7-3F62-F245-A460-17247D4B23A0}"/>
                    </a:ext>
                  </a:extLst>
                </p:cNvPr>
                <p:cNvSpPr/>
                <p:nvPr/>
              </p:nvSpPr>
              <p:spPr>
                <a:xfrm>
                  <a:off x="5724128" y="5210036"/>
                  <a:ext cx="158417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𝐽𝑎𝑐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96E166C7-CD20-1345-A271-CC9DAE87E3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128" y="5210036"/>
                  <a:ext cx="1584176" cy="523220"/>
                </a:xfrm>
                <a:prstGeom prst="rect">
                  <a:avLst/>
                </a:prstGeom>
                <a:blipFill>
                  <a:blip r:embed="rId5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4EB2DE42-5757-6346-8AB2-565546B4168C}"/>
                    </a:ext>
                  </a:extLst>
                </p:cNvPr>
                <p:cNvSpPr/>
                <p:nvPr/>
              </p:nvSpPr>
              <p:spPr>
                <a:xfrm>
                  <a:off x="1170485" y="4390563"/>
                  <a:ext cx="158417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61FBFAEF-25C8-EF41-8834-7C1D0B68E6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0485" y="4390563"/>
                  <a:ext cx="1584176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47A9C5C-C122-5E45-8278-28FFDC2F62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5923" y="5477074"/>
              <a:ext cx="2706620" cy="11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2CFC981-2B9C-8A41-A80E-9B4BCA896756}"/>
                    </a:ext>
                  </a:extLst>
                </p:cNvPr>
                <p:cNvSpPr/>
                <p:nvPr/>
              </p:nvSpPr>
              <p:spPr>
                <a:xfrm>
                  <a:off x="4243462" y="4784866"/>
                  <a:ext cx="158417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𝑄𝑅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13E1812F-C7B7-634F-8533-5773491E8A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3462" y="4784866"/>
                  <a:ext cx="1584176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C0F15FD-0A24-2646-B83E-15FE5CE1C37C}"/>
                    </a:ext>
                  </a:extLst>
                </p:cNvPr>
                <p:cNvSpPr/>
                <p:nvPr/>
              </p:nvSpPr>
              <p:spPr>
                <a:xfrm>
                  <a:off x="4243462" y="5663192"/>
                  <a:ext cx="158417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𝑄𝑁𝑅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82A18D2E-B257-8C43-AF6A-EFB4E864EB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3462" y="5663192"/>
                  <a:ext cx="1584176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Subtitle 1">
                <a:extLst>
                  <a:ext uri="{FF2B5EF4-FFF2-40B4-BE49-F238E27FC236}">
                    <a16:creationId xmlns:a16="http://schemas.microsoft.com/office/drawing/2014/main" id="{4711FE60-1E15-0042-87E3-3DB94CB452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508" y="1531351"/>
                <a:ext cx="9000492" cy="22576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We saw a way to show that a pair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𝑵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𝒚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is GOOD. That is: 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 following is the picture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and 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𝑟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𝐽𝑎𝑐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, either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𝑟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𝑟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a quadratic residue.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26" name="Subtitle 1">
                <a:extLst>
                  <a:ext uri="{FF2B5EF4-FFF2-40B4-BE49-F238E27FC236}">
                    <a16:creationId xmlns:a16="http://schemas.microsoft.com/office/drawing/2014/main" id="{4711FE60-1E15-0042-87E3-3DB94CB45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1531351"/>
                <a:ext cx="9000492" cy="2257689"/>
              </a:xfrm>
              <a:prstGeom prst="rect">
                <a:avLst/>
              </a:prstGeom>
              <a:blipFill>
                <a:blip r:embed="rId9"/>
                <a:stretch>
                  <a:fillRect l="-1268" t="-2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18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8C1CF19-9ADE-2441-8AA3-7F21224FB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1312" y="2721621"/>
            <a:ext cx="833388" cy="83099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8A21D8B-B1DE-704F-B293-F225A2916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28" y="2797011"/>
            <a:ext cx="751335" cy="760244"/>
          </a:xfrm>
          <a:prstGeom prst="rect">
            <a:avLst/>
          </a:prstGeom>
        </p:spPr>
      </p:pic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847995C-78C4-964C-8788-6EEC88B11E03}"/>
              </a:ext>
            </a:extLst>
          </p:cNvPr>
          <p:cNvCxnSpPr/>
          <p:nvPr/>
        </p:nvCxnSpPr>
        <p:spPr>
          <a:xfrm>
            <a:off x="3131840" y="3168399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Subtitle 1">
                <a:extLst>
                  <a:ext uri="{FF2B5EF4-FFF2-40B4-BE49-F238E27FC236}">
                    <a16:creationId xmlns:a16="http://schemas.microsoft.com/office/drawing/2014/main" id="{4EA18793-A926-6A4F-A24C-F69DA45DEF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7403" y="5805264"/>
                <a:ext cx="8716597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5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∧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5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5" name="Subtitle 1">
                <a:extLst>
                  <a:ext uri="{FF2B5EF4-FFF2-40B4-BE49-F238E27FC236}">
                    <a16:creationId xmlns:a16="http://schemas.microsoft.com/office/drawing/2014/main" id="{4EA18793-A926-6A4F-A24C-F69DA45DE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03" y="5805264"/>
                <a:ext cx="8716597" cy="504056"/>
              </a:xfrm>
              <a:prstGeom prst="rect">
                <a:avLst/>
              </a:prstGeom>
              <a:blipFill>
                <a:blip r:embed="rId6"/>
                <a:stretch>
                  <a:fillRect l="-1456" t="-9756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Satisfying assignment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n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  <a:blipFill>
                <a:blip r:embed="rId7"/>
                <a:stretch>
                  <a:fillRect l="-149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Subtitle 1">
                <a:extLst>
                  <a:ext uri="{FF2B5EF4-FFF2-40B4-BE49-F238E27FC236}">
                    <a16:creationId xmlns:a16="http://schemas.microsoft.com/office/drawing/2014/main" id="{5EC21CF0-0EC2-5C48-A685-AA485BFB82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2601" y="4284512"/>
                <a:ext cx="828092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1. Prover picks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and proves that it is GOOD.  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7" name="Subtitle 1">
                <a:extLst>
                  <a:ext uri="{FF2B5EF4-FFF2-40B4-BE49-F238E27FC236}">
                    <a16:creationId xmlns:a16="http://schemas.microsoft.com/office/drawing/2014/main" id="{5EC21CF0-0EC2-5C48-A685-AA485BFB8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01" y="4284512"/>
                <a:ext cx="8280920" cy="504056"/>
              </a:xfrm>
              <a:prstGeom prst="rect">
                <a:avLst/>
              </a:prstGeom>
              <a:blipFill>
                <a:blip r:embed="rId8"/>
                <a:stretch>
                  <a:fillRect l="-1531" t="-9756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/>
              <p:nvPr/>
            </p:nvSpPr>
            <p:spPr>
              <a:xfrm>
                <a:off x="3779912" y="2591476"/>
                <a:ext cx="15308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𝜋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591476"/>
                <a:ext cx="1530804" cy="523220"/>
              </a:xfrm>
              <a:prstGeom prst="rect">
                <a:avLst/>
              </a:prstGeom>
              <a:blipFill>
                <a:blip r:embed="rId9"/>
                <a:stretch>
                  <a:fillRect l="-4959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ctangle 127">
            <a:extLst>
              <a:ext uri="{FF2B5EF4-FFF2-40B4-BE49-F238E27FC236}">
                <a16:creationId xmlns:a16="http://schemas.microsoft.com/office/drawing/2014/main" id="{F25E25E9-6649-B34C-90BF-4370028804DB}"/>
              </a:ext>
            </a:extLst>
          </p:cNvPr>
          <p:cNvSpPr/>
          <p:nvPr/>
        </p:nvSpPr>
        <p:spPr>
          <a:xfrm>
            <a:off x="427403" y="1297898"/>
            <a:ext cx="839611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  <a:blipFill>
                <a:blip r:embed="rId10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Subtitle 1">
            <a:extLst>
              <a:ext uri="{FF2B5EF4-FFF2-40B4-BE49-F238E27FC236}">
                <a16:creationId xmlns:a16="http://schemas.microsoft.com/office/drawing/2014/main" id="{BCAA7ED7-8804-884B-AF4A-2A94BD16AD99}"/>
              </a:ext>
            </a:extLst>
          </p:cNvPr>
          <p:cNvSpPr txBox="1">
            <a:spLocks/>
          </p:cNvSpPr>
          <p:nvPr/>
        </p:nvSpPr>
        <p:spPr>
          <a:xfrm>
            <a:off x="2334943" y="6338458"/>
            <a:ext cx="82809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i="1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n variables, m clauses.</a:t>
            </a:r>
            <a:endParaRPr lang="en-US" sz="24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252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30" grpId="0"/>
      <p:bldP spid="128" grpId="0" animBg="1"/>
      <p:bldP spid="1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8C1CF19-9ADE-2441-8AA3-7F21224FB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1312" y="2721621"/>
            <a:ext cx="833388" cy="83099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8A21D8B-B1DE-704F-B293-F225A2916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28" y="2797011"/>
            <a:ext cx="751335" cy="760244"/>
          </a:xfrm>
          <a:prstGeom prst="rect">
            <a:avLst/>
          </a:prstGeom>
        </p:spPr>
      </p:pic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847995C-78C4-964C-8788-6EEC88B11E03}"/>
              </a:ext>
            </a:extLst>
          </p:cNvPr>
          <p:cNvCxnSpPr/>
          <p:nvPr/>
        </p:nvCxnSpPr>
        <p:spPr>
          <a:xfrm>
            <a:off x="3131840" y="3168399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Satisfying assignment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n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  <a:blipFill>
                <a:blip r:embed="rId6"/>
                <a:stretch>
                  <a:fillRect l="-149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Subtitle 1">
            <a:extLst>
              <a:ext uri="{FF2B5EF4-FFF2-40B4-BE49-F238E27FC236}">
                <a16:creationId xmlns:a16="http://schemas.microsoft.com/office/drawing/2014/main" id="{5EC21CF0-0EC2-5C48-A685-AA485BFB8248}"/>
              </a:ext>
            </a:extLst>
          </p:cNvPr>
          <p:cNvSpPr txBox="1">
            <a:spLocks/>
          </p:cNvSpPr>
          <p:nvPr/>
        </p:nvSpPr>
        <p:spPr>
          <a:xfrm>
            <a:off x="542601" y="4284512"/>
            <a:ext cx="82809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2. Prover encodes the satisfying assignment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/>
              <p:nvPr/>
            </p:nvSpPr>
            <p:spPr>
              <a:xfrm>
                <a:off x="3779912" y="2591476"/>
                <a:ext cx="15308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𝜋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591476"/>
                <a:ext cx="1530804" cy="523220"/>
              </a:xfrm>
              <a:prstGeom prst="rect">
                <a:avLst/>
              </a:prstGeom>
              <a:blipFill>
                <a:blip r:embed="rId7"/>
                <a:stretch>
                  <a:fillRect l="-4959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ctangle 127">
            <a:extLst>
              <a:ext uri="{FF2B5EF4-FFF2-40B4-BE49-F238E27FC236}">
                <a16:creationId xmlns:a16="http://schemas.microsoft.com/office/drawing/2014/main" id="{F25E25E9-6649-B34C-90BF-4370028804DB}"/>
              </a:ext>
            </a:extLst>
          </p:cNvPr>
          <p:cNvSpPr/>
          <p:nvPr/>
        </p:nvSpPr>
        <p:spPr>
          <a:xfrm>
            <a:off x="427403" y="1297898"/>
            <a:ext cx="839611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ubtitle 1">
                <a:extLst>
                  <a:ext uri="{FF2B5EF4-FFF2-40B4-BE49-F238E27FC236}">
                    <a16:creationId xmlns:a16="http://schemas.microsoft.com/office/drawing/2014/main" id="{61F016F5-9314-9E46-ACEB-82B7710917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01116" y="4788568"/>
                <a:ext cx="4521788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←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𝑄𝑅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is false</a:t>
                </a:r>
              </a:p>
            </p:txBody>
          </p:sp>
        </mc:Choice>
        <mc:Fallback xmlns="">
          <p:sp>
            <p:nvSpPr>
              <p:cNvPr id="14" name="Subtitle 1">
                <a:extLst>
                  <a:ext uri="{FF2B5EF4-FFF2-40B4-BE49-F238E27FC236}">
                    <a16:creationId xmlns:a16="http://schemas.microsoft.com/office/drawing/2014/main" id="{61F016F5-9314-9E46-ACEB-82B771091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116" y="4788568"/>
                <a:ext cx="4521788" cy="504056"/>
              </a:xfrm>
              <a:prstGeom prst="rect">
                <a:avLst/>
              </a:prstGeom>
              <a:blipFill>
                <a:blip r:embed="rId9"/>
                <a:stretch>
                  <a:fillRect l="-560" t="-9756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ubtitle 1">
                <a:extLst>
                  <a:ext uri="{FF2B5EF4-FFF2-40B4-BE49-F238E27FC236}">
                    <a16:creationId xmlns:a16="http://schemas.microsoft.com/office/drawing/2014/main" id="{C49AA29E-B509-9848-9ED3-4352CDEB37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1929" y="5301208"/>
                <a:ext cx="4521788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←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𝑄𝑁𝑅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is true</a:t>
                </a:r>
              </a:p>
            </p:txBody>
          </p:sp>
        </mc:Choice>
        <mc:Fallback xmlns="">
          <p:sp>
            <p:nvSpPr>
              <p:cNvPr id="15" name="Subtitle 1">
                <a:extLst>
                  <a:ext uri="{FF2B5EF4-FFF2-40B4-BE49-F238E27FC236}">
                    <a16:creationId xmlns:a16="http://schemas.microsoft.com/office/drawing/2014/main" id="{C49AA29E-B509-9848-9ED3-4352CDEB3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929" y="5301208"/>
                <a:ext cx="4521788" cy="504056"/>
              </a:xfrm>
              <a:prstGeom prst="rect">
                <a:avLst/>
              </a:prstGeom>
              <a:blipFill>
                <a:blip r:embed="rId10"/>
                <a:stretch>
                  <a:fillRect l="-560" t="-9756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52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53311</TotalTime>
  <Words>2889</Words>
  <Application>Microsoft Macintosh PowerPoint</Application>
  <PresentationFormat>On-screen Show (4:3)</PresentationFormat>
  <Paragraphs>365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 Unicode MS</vt:lpstr>
      <vt:lpstr>American Typewriter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Microsoft Office User</cp:lastModifiedBy>
  <cp:revision>1192</cp:revision>
  <dcterms:created xsi:type="dcterms:W3CDTF">2014-03-14T23:52:55Z</dcterms:created>
  <dcterms:modified xsi:type="dcterms:W3CDTF">2020-10-29T15:53:00Z</dcterms:modified>
</cp:coreProperties>
</file>