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529" r:id="rId2"/>
    <p:sldId id="569" r:id="rId3"/>
    <p:sldId id="477" r:id="rId4"/>
    <p:sldId id="530" r:id="rId5"/>
    <p:sldId id="531" r:id="rId6"/>
    <p:sldId id="551" r:id="rId7"/>
    <p:sldId id="552" r:id="rId8"/>
    <p:sldId id="532" r:id="rId9"/>
    <p:sldId id="556" r:id="rId10"/>
    <p:sldId id="553" r:id="rId11"/>
    <p:sldId id="536" r:id="rId12"/>
    <p:sldId id="554" r:id="rId13"/>
    <p:sldId id="555" r:id="rId14"/>
    <p:sldId id="535" r:id="rId15"/>
    <p:sldId id="537" r:id="rId16"/>
    <p:sldId id="538" r:id="rId17"/>
    <p:sldId id="557" r:id="rId18"/>
    <p:sldId id="558" r:id="rId19"/>
    <p:sldId id="559" r:id="rId20"/>
    <p:sldId id="560" r:id="rId21"/>
    <p:sldId id="561" r:id="rId22"/>
    <p:sldId id="562" r:id="rId23"/>
    <p:sldId id="539" r:id="rId24"/>
    <p:sldId id="548" r:id="rId25"/>
    <p:sldId id="549" r:id="rId26"/>
    <p:sldId id="550" r:id="rId27"/>
    <p:sldId id="563" r:id="rId28"/>
    <p:sldId id="564" r:id="rId29"/>
    <p:sldId id="543" r:id="rId30"/>
    <p:sldId id="546" r:id="rId31"/>
    <p:sldId id="545" r:id="rId32"/>
    <p:sldId id="547" r:id="rId33"/>
    <p:sldId id="565" r:id="rId34"/>
    <p:sldId id="570" r:id="rId35"/>
    <p:sldId id="56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62416"/>
    <a:srgbClr val="EA968D"/>
    <a:srgbClr val="1E177C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76250" autoAdjust="0"/>
  </p:normalViewPr>
  <p:slideViewPr>
    <p:cSldViewPr>
      <p:cViewPr varScale="1">
        <p:scale>
          <a:sx n="71" d="100"/>
          <a:sy n="71" d="100"/>
        </p:scale>
        <p:origin x="201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2020-09-03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928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354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00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582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556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903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618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358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454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73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224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779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2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855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485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961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323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536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318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250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08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572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2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3988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36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368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894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195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80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703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1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905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460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87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2020-09-03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2020-09-03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.wmf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110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wmf"/><Relationship Id="rId4" Type="http://schemas.openxmlformats.org/officeDocument/2006/relationships/image" Target="../media/image15.pn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 &amp; Berkeley CS276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2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F2B46CD-B75E-A641-BFAC-929378EEE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898078" cy="882183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970A40AC-7FD5-B04B-BE86-5EEC0F4DDD12}"/>
              </a:ext>
            </a:extLst>
          </p:cNvPr>
          <p:cNvSpPr txBox="1">
            <a:spLocks noChangeArrowheads="1"/>
          </p:cNvSpPr>
          <p:nvPr/>
        </p:nvSpPr>
        <p:spPr>
          <a:xfrm>
            <a:off x="1690429" y="208120"/>
            <a:ext cx="8712968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Still subject to Shannon’s impossibility!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A7E5AE8-1DFD-1045-A383-4CC2D227C198}"/>
              </a:ext>
            </a:extLst>
          </p:cNvPr>
          <p:cNvSpPr/>
          <p:nvPr/>
        </p:nvSpPr>
        <p:spPr>
          <a:xfrm>
            <a:off x="3025079" y="1795264"/>
            <a:ext cx="1440160" cy="2304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8EF948-C3B2-D74D-90BD-E7FF3179168C}"/>
              </a:ext>
            </a:extLst>
          </p:cNvPr>
          <p:cNvSpPr/>
          <p:nvPr/>
        </p:nvSpPr>
        <p:spPr>
          <a:xfrm>
            <a:off x="6444208" y="1795264"/>
            <a:ext cx="1440160" cy="2304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0530FD8-4326-1647-B55E-7DD9467681F2}"/>
              </a:ext>
            </a:extLst>
          </p:cNvPr>
          <p:cNvSpPr/>
          <p:nvPr/>
        </p:nvSpPr>
        <p:spPr>
          <a:xfrm>
            <a:off x="7028656" y="2145603"/>
            <a:ext cx="172887" cy="153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9D05804B-0D9A-A24C-816C-1B765259A1DA}"/>
              </a:ext>
            </a:extLst>
          </p:cNvPr>
          <p:cNvSpPr txBox="1">
            <a:spLocks noChangeArrowheads="1"/>
          </p:cNvSpPr>
          <p:nvPr/>
        </p:nvSpPr>
        <p:spPr>
          <a:xfrm>
            <a:off x="7201543" y="2067259"/>
            <a:ext cx="249795" cy="3411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c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925035F-1DEA-B04D-9995-C54B67DB78D8}"/>
              </a:ext>
            </a:extLst>
          </p:cNvPr>
          <p:cNvGrpSpPr/>
          <p:nvPr/>
        </p:nvGrpSpPr>
        <p:grpSpPr>
          <a:xfrm>
            <a:off x="812342" y="2143284"/>
            <a:ext cx="6317194" cy="1287760"/>
            <a:chOff x="812342" y="3488988"/>
            <a:chExt cx="6317194" cy="128776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BCE4C84-5D90-F847-A0A6-F4CE59C9B0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5159" y="3504308"/>
              <a:ext cx="338437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1F447E1-F32A-F841-8CC1-12282A0C72CD}"/>
                </a:ext>
              </a:extLst>
            </p:cNvPr>
            <p:cNvCxnSpPr>
              <a:cxnSpLocks/>
              <a:endCxn id="25" idx="4"/>
            </p:cNvCxnSpPr>
            <p:nvPr/>
          </p:nvCxnSpPr>
          <p:spPr>
            <a:xfrm flipH="1">
              <a:off x="3696722" y="3645024"/>
              <a:ext cx="3432814" cy="113172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85345F-4958-9C4D-9A2B-D2C14388642D}"/>
                </a:ext>
              </a:extLst>
            </p:cNvPr>
            <p:cNvSpPr/>
            <p:nvPr/>
          </p:nvSpPr>
          <p:spPr>
            <a:xfrm>
              <a:off x="3304870" y="3488988"/>
              <a:ext cx="783704" cy="128776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3">
              <a:extLst>
                <a:ext uri="{FF2B5EF4-FFF2-40B4-BE49-F238E27FC236}">
                  <a16:creationId xmlns:a16="http://schemas.microsoft.com/office/drawing/2014/main" id="{1D050A69-9042-CB46-B14A-2218DF08D20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12342" y="3645024"/>
              <a:ext cx="2180871" cy="113172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>
                  <a:latin typeface="American Typewriter" charset="0"/>
                  <a:ea typeface="American Typewriter" charset="0"/>
                  <a:cs typeface="American Typewriter" charset="0"/>
                </a:rPr>
                <a:t>Set of messages consistent with c</a:t>
              </a:r>
            </a:p>
            <a:p>
              <a:pPr algn="l"/>
              <a:r>
                <a:rPr lang="en-US" sz="1800" dirty="0">
                  <a:latin typeface="American Typewriter" charset="0"/>
                  <a:ea typeface="American Typewriter" charset="0"/>
                  <a:cs typeface="American Typewriter" charset="0"/>
                </a:rPr>
                <a:t>= {D(</a:t>
              </a:r>
              <a:r>
                <a:rPr lang="en-US" sz="1800" dirty="0" err="1">
                  <a:latin typeface="American Typewriter" charset="0"/>
                  <a:ea typeface="American Typewriter" charset="0"/>
                  <a:cs typeface="American Typewriter" charset="0"/>
                </a:rPr>
                <a:t>k,c</a:t>
              </a:r>
              <a:r>
                <a:rPr lang="en-US" sz="1800" dirty="0">
                  <a:latin typeface="American Typewriter" charset="0"/>
                  <a:ea typeface="American Typewriter" charset="0"/>
                  <a:cs typeface="American Typewriter" charset="0"/>
                </a:rPr>
                <a:t>): all k} </a:t>
              </a:r>
              <a:endParaRPr lang="en-US" altLang="en-US" sz="18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</p:grpSp>
      <p:sp>
        <p:nvSpPr>
          <p:cNvPr id="29" name="Rectangle 63">
            <a:extLst>
              <a:ext uri="{FF2B5EF4-FFF2-40B4-BE49-F238E27FC236}">
                <a16:creationId xmlns:a16="http://schemas.microsoft.com/office/drawing/2014/main" id="{03C62AEA-D732-944F-9225-3D3387FE1955}"/>
              </a:ext>
            </a:extLst>
          </p:cNvPr>
          <p:cNvSpPr txBox="1">
            <a:spLocks noChangeArrowheads="1"/>
          </p:cNvSpPr>
          <p:nvPr/>
        </p:nvSpPr>
        <p:spPr>
          <a:xfrm>
            <a:off x="3203222" y="1458549"/>
            <a:ext cx="2809563" cy="2936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Messages n+1 bits </a:t>
            </a:r>
            <a:endParaRPr lang="en-US" altLang="en-US" sz="18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664077-189F-ED4A-A2BE-A4CA0B35B24E}"/>
              </a:ext>
            </a:extLst>
          </p:cNvPr>
          <p:cNvGrpSpPr/>
          <p:nvPr/>
        </p:nvGrpSpPr>
        <p:grpSpPr>
          <a:xfrm>
            <a:off x="3419872" y="2460909"/>
            <a:ext cx="422682" cy="1475743"/>
            <a:chOff x="3419872" y="3806613"/>
            <a:chExt cx="422682" cy="147574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73CC67-EC77-054A-A1BB-469736BBD97E}"/>
                </a:ext>
              </a:extLst>
            </p:cNvPr>
            <p:cNvSpPr/>
            <p:nvPr/>
          </p:nvSpPr>
          <p:spPr>
            <a:xfrm>
              <a:off x="3419872" y="3884957"/>
              <a:ext cx="172887" cy="15371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63">
                  <a:extLst>
                    <a:ext uri="{FF2B5EF4-FFF2-40B4-BE49-F238E27FC236}">
                      <a16:creationId xmlns:a16="http://schemas.microsoft.com/office/drawing/2014/main" id="{E5C3BD49-89F6-FF46-82AB-419BC66508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592759" y="3806613"/>
                  <a:ext cx="249795" cy="34118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31" name="Rectangle 63">
                  <a:extLst>
                    <a:ext uri="{FF2B5EF4-FFF2-40B4-BE49-F238E27FC236}">
                      <a16:creationId xmlns:a16="http://schemas.microsoft.com/office/drawing/2014/main" id="{E5C3BD49-89F6-FF46-82AB-419BC66508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759" y="3806613"/>
                  <a:ext cx="249795" cy="341188"/>
                </a:xfrm>
                <a:prstGeom prst="rect">
                  <a:avLst/>
                </a:prstGeom>
                <a:blipFill>
                  <a:blip r:embed="rId4"/>
                  <a:stretch>
                    <a:fillRect r="-104762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2D01EAC-EC69-3C44-99A6-EF6F3FCC7CAD}"/>
                </a:ext>
              </a:extLst>
            </p:cNvPr>
            <p:cNvSpPr/>
            <p:nvPr/>
          </p:nvSpPr>
          <p:spPr>
            <a:xfrm>
              <a:off x="3419872" y="5019512"/>
              <a:ext cx="172887" cy="15371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63">
                  <a:extLst>
                    <a:ext uri="{FF2B5EF4-FFF2-40B4-BE49-F238E27FC236}">
                      <a16:creationId xmlns:a16="http://schemas.microsoft.com/office/drawing/2014/main" id="{469BD501-FA5E-C649-8857-C94B1F723D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592759" y="4941168"/>
                  <a:ext cx="249795" cy="34118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33" name="Rectangle 63">
                  <a:extLst>
                    <a:ext uri="{FF2B5EF4-FFF2-40B4-BE49-F238E27FC236}">
                      <a16:creationId xmlns:a16="http://schemas.microsoft.com/office/drawing/2014/main" id="{469BD501-FA5E-C649-8857-C94B1F723D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759" y="4941168"/>
                  <a:ext cx="249795" cy="341188"/>
                </a:xfrm>
                <a:prstGeom prst="rect">
                  <a:avLst/>
                </a:prstGeom>
                <a:blipFill>
                  <a:blip r:embed="rId5"/>
                  <a:stretch>
                    <a:fillRect r="-104762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ectangle 63">
            <a:extLst>
              <a:ext uri="{FF2B5EF4-FFF2-40B4-BE49-F238E27FC236}">
                <a16:creationId xmlns:a16="http://schemas.microsoft.com/office/drawing/2014/main" id="{AA07ADD4-C543-1440-8B4E-011DE17D4A15}"/>
              </a:ext>
            </a:extLst>
          </p:cNvPr>
          <p:cNvSpPr txBox="1">
            <a:spLocks noChangeArrowheads="1"/>
          </p:cNvSpPr>
          <p:nvPr/>
        </p:nvSpPr>
        <p:spPr>
          <a:xfrm>
            <a:off x="6496443" y="1393533"/>
            <a:ext cx="2809563" cy="2936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American Typewriter" charset="0"/>
                <a:ea typeface="American Typewriter" charset="0"/>
                <a:cs typeface="American Typewriter" charset="0"/>
              </a:rPr>
              <a:t>ciphertexts </a:t>
            </a:r>
            <a:endParaRPr lang="en-US" altLang="en-US" sz="18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83BB46C3-D29C-CF49-A50C-5A7E660A55C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6194" y="4204385"/>
                <a:ext cx="8712968" cy="19442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Consider Eve that picks a random key k and </a:t>
                </a:r>
                <a:b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	outputs 0 if D(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k,c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latin typeface="American Typewriter" charset="0"/>
                </a:endParaRPr>
              </a:p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	outputs 1 if 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D(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k,c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	and a random bit if neither holds.</a:t>
                </a:r>
              </a:p>
            </p:txBody>
          </p:sp>
        </mc:Choice>
        <mc:Fallback xmlns="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83BB46C3-D29C-CF49-A50C-5A7E660A5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94" y="4204385"/>
                <a:ext cx="8712968" cy="1944216"/>
              </a:xfrm>
              <a:prstGeom prst="rect">
                <a:avLst/>
              </a:prstGeom>
              <a:blipFill>
                <a:blip r:embed="rId6"/>
                <a:stretch>
                  <a:fillRect l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63">
                <a:extLst>
                  <a:ext uri="{FF2B5EF4-FFF2-40B4-BE49-F238E27FC236}">
                    <a16:creationId xmlns:a16="http://schemas.microsoft.com/office/drawing/2014/main" id="{9799B97C-9B81-1441-82AB-A86B79625F6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40522" y="4675852"/>
                <a:ext cx="2210815" cy="5646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b="1" dirty="0" err="1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w.p</a:t>
                </a:r>
                <a:r>
                  <a:rPr lang="en-US" sz="2400" b="1" dirty="0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≥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altLang="en-US" sz="2400" b="1" dirty="0">
                  <a:solidFill>
                    <a:srgbClr val="0000FF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1" name="Rectangle 63">
                <a:extLst>
                  <a:ext uri="{FF2B5EF4-FFF2-40B4-BE49-F238E27FC236}">
                    <a16:creationId xmlns:a16="http://schemas.microsoft.com/office/drawing/2014/main" id="{9799B97C-9B81-1441-82AB-A86B79625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522" y="4675852"/>
                <a:ext cx="2210815" cy="564656"/>
              </a:xfrm>
              <a:prstGeom prst="rect">
                <a:avLst/>
              </a:prstGeom>
              <a:blipFill>
                <a:blip r:embed="rId7"/>
                <a:stretch>
                  <a:fillRect l="-4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63">
            <a:extLst>
              <a:ext uri="{FF2B5EF4-FFF2-40B4-BE49-F238E27FC236}">
                <a16:creationId xmlns:a16="http://schemas.microsoft.com/office/drawing/2014/main" id="{1D4D5E63-8C3F-214E-ACCE-959A1304496C}"/>
              </a:ext>
            </a:extLst>
          </p:cNvPr>
          <p:cNvSpPr txBox="1">
            <a:spLocks noChangeArrowheads="1"/>
          </p:cNvSpPr>
          <p:nvPr/>
        </p:nvSpPr>
        <p:spPr>
          <a:xfrm>
            <a:off x="5259724" y="5096592"/>
            <a:ext cx="1544524" cy="5646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w.p</a:t>
            </a:r>
            <a:r>
              <a:rPr lang="en-US" sz="24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= 0</a:t>
            </a:r>
            <a:endParaRPr lang="en-US" altLang="en-US" sz="24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AF8E7F9B-F7F5-104F-9109-3338FCCD2EA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6209201"/>
                <a:ext cx="8712968" cy="46015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Bottomline: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Pr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[EVE succeeds]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>
                    <a:latin typeface="American Typewriter" panose="02090604020004020304" pitchFamily="18" charset="77"/>
                    <a:ea typeface="American Typewriter" charset="0"/>
                    <a:cs typeface="American Typewriter" charset="0"/>
                  </a:rPr>
                  <a:t>1/2 +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1/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American Typewriter" panose="02090604020004020304" pitchFamily="18" charset="77"/>
                    <a:ea typeface="American Typewriter" charset="0"/>
                    <a:cs typeface="American Typewriter" charset="0"/>
                  </a:rPr>
                  <a:t> </a:t>
                </a:r>
                <a:endParaRPr lang="en-US" sz="2400" dirty="0">
                  <a:latin typeface="American Typewriter" panose="02090604020004020304" pitchFamily="18" charset="77"/>
                </a:endParaRPr>
              </a:p>
            </p:txBody>
          </p:sp>
        </mc:Choice>
        <mc:Fallback xmlns="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AF8E7F9B-F7F5-104F-9109-3338FCCD2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209201"/>
                <a:ext cx="8712968" cy="460159"/>
              </a:xfrm>
              <a:prstGeom prst="rect">
                <a:avLst/>
              </a:prstGeom>
              <a:blipFill>
                <a:blip r:embed="rId8"/>
                <a:stretch>
                  <a:fillRect l="-116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70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New Notion: Negligible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35E6B2F9-84B3-8D48-947F-78B29B37A288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24744"/>
            <a:ext cx="921702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Functions that grow slower than 1/p(n) for any polynomial p.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Definition: A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ℝ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is 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negligible</a:t>
                </a: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if 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	for every polynomial function p,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	for all sufficiently large n:</a:t>
                </a:r>
              </a:p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	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	</a:t>
                </a:r>
              </a:p>
              <a:p>
                <a:pPr algn="l"/>
                <a:r>
                  <a:rPr lang="en-US" sz="2400" b="1" dirty="0">
                    <a:solidFill>
                      <a:srgbClr val="0000FF"/>
                    </a:solidFill>
                    <a:latin typeface="American Typewriter" charset="0"/>
                    <a:ea typeface="Cambria Math" panose="02040503050406030204" pitchFamily="18" charset="0"/>
                    <a:cs typeface="American Typewriter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(n) &lt; 1/p(n)</a:t>
                </a:r>
                <a:endParaRPr lang="en-US" altLang="en-US" sz="2400" b="1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blipFill>
                <a:blip r:embed="rId3"/>
                <a:stretch>
                  <a:fillRect l="-1282" r="-183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there exists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s.t.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blipFill>
                <a:blip r:embed="rId4"/>
                <a:stretch>
                  <a:fillRect l="-2236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63">
            <a:extLst>
              <a:ext uri="{FF2B5EF4-FFF2-40B4-BE49-F238E27FC236}">
                <a16:creationId xmlns:a16="http://schemas.microsoft.com/office/drawing/2014/main" id="{26E4D5B7-3F6C-734C-98D6-5E2E30F3A4D8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5338772"/>
            <a:ext cx="8892480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American Typewriter" charset="0"/>
                <a:ea typeface="American Typewriter" charset="0"/>
                <a:cs typeface="American Typewriter" charset="0"/>
              </a:rPr>
              <a:t>Key property: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Events that occur with negligible probability look </a:t>
            </a:r>
            <a:r>
              <a:rPr lang="en-US" sz="2400" b="1" i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to poly-time algorithms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like they </a:t>
            </a:r>
            <a:r>
              <a:rPr lang="en-US" sz="2400" b="1" i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never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occur.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New Notion: Negligible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35E6B2F9-84B3-8D48-947F-78B29B37A288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24744"/>
            <a:ext cx="921702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Functions that grow slower than 1/p(n) for any polynomial p.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Definition: A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ℝ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is 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negligible</a:t>
                </a: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if 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	for every polynomial function p,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	for all sufficiently large n:</a:t>
                </a:r>
              </a:p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	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	</a:t>
                </a:r>
              </a:p>
              <a:p>
                <a:pPr algn="l"/>
                <a:r>
                  <a:rPr lang="en-US" sz="2400" b="1" dirty="0">
                    <a:solidFill>
                      <a:srgbClr val="0000FF"/>
                    </a:solidFill>
                    <a:latin typeface="American Typewriter" charset="0"/>
                    <a:ea typeface="Cambria Math" panose="02040503050406030204" pitchFamily="18" charset="0"/>
                    <a:cs typeface="American Typewriter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(n) &lt; 1/p(n)</a:t>
                </a:r>
                <a:endParaRPr lang="en-US" altLang="en-US" sz="2400" b="1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blipFill>
                <a:blip r:embed="rId3"/>
                <a:stretch>
                  <a:fillRect l="-1282" r="-183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there exists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s.t.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blipFill>
                <a:blip r:embed="rId4"/>
                <a:stretch>
                  <a:fillRect l="-2236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6E4D5B7-3F6C-734C-98D6-5E2E30F3A4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1764" y="5157192"/>
                <a:ext cx="8892480" cy="12241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1" dirty="0">
                    <a:solidFill>
                      <a:srgbClr val="C0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Question:  Let</a:t>
                </a:r>
                <a:r>
                  <a:rPr lang="en-US" sz="2400" b="1" dirty="0">
                    <a:solidFill>
                      <a:srgbClr val="C00000"/>
                    </a:solidFill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. Is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negligible?  </a:t>
                </a:r>
                <a:r>
                  <a:rPr lang="en-US" altLang="en-US" sz="2400" b="1" u="sng" dirty="0">
                    <a:solidFill>
                      <a:srgbClr val="C0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altLang="en-US" sz="2400" b="1" dirty="0">
                  <a:solidFill>
                    <a:srgbClr val="C00000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6E4D5B7-3F6C-734C-98D6-5E2E30F3A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4" y="5157192"/>
                <a:ext cx="8892480" cy="1224136"/>
              </a:xfrm>
              <a:prstGeom prst="rect">
                <a:avLst/>
              </a:prstGeom>
              <a:blipFill>
                <a:blip r:embed="rId5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8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New Notion: Negligible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35E6B2F9-84B3-8D48-947F-78B29B37A288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24744"/>
            <a:ext cx="921702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Functions that grow slower than 1/p(n) for any polynomial p.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Definition: A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ℝ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is 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negligible</a:t>
                </a: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if 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	for every polynomial function p,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	for all sufficiently large n:</a:t>
                </a:r>
              </a:p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	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	</a:t>
                </a:r>
              </a:p>
              <a:p>
                <a:pPr algn="l"/>
                <a:r>
                  <a:rPr lang="en-US" sz="2400" b="1" dirty="0">
                    <a:solidFill>
                      <a:srgbClr val="0000FF"/>
                    </a:solidFill>
                    <a:latin typeface="American Typewriter" charset="0"/>
                    <a:ea typeface="Cambria Math" panose="02040503050406030204" pitchFamily="18" charset="0"/>
                    <a:cs typeface="American Typewriter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(n) &lt; 1/p(n)</a:t>
                </a:r>
                <a:endParaRPr lang="en-US" altLang="en-US" sz="2400" b="1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blipFill>
                <a:blip r:embed="rId3"/>
                <a:stretch>
                  <a:fillRect l="-1282" r="-183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there exists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s.t.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blipFill>
                <a:blip r:embed="rId4"/>
                <a:stretch>
                  <a:fillRect l="-2236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6E4D5B7-3F6C-734C-98D6-5E2E30F3A4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1764" y="5157192"/>
                <a:ext cx="8892480" cy="12241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1" dirty="0">
                    <a:solidFill>
                      <a:srgbClr val="C0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Question:  Let</a:t>
                </a:r>
                <a:r>
                  <a:rPr lang="en-US" sz="2400" b="1" dirty="0">
                    <a:solidFill>
                      <a:srgbClr val="C00000"/>
                    </a:solidFill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sup>
                    </m:sSup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if n is prime and </a:t>
                </a:r>
                <a:br>
                  <a:rPr lang="en-US" altLang="en-US" sz="2400" b="1" dirty="0">
                    <a:solidFill>
                      <a:srgbClr val="C0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b="1" dirty="0">
                    <a:solidFill>
                      <a:srgbClr val="C0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𝒏</m:t>
                        </m:r>
                      </m:e>
                    </m:d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otherwise. Is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negligible?  </a:t>
                </a:r>
                <a:r>
                  <a:rPr lang="en-US" altLang="en-US" sz="2400" b="1" u="sng" dirty="0">
                    <a:solidFill>
                      <a:srgbClr val="C0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altLang="en-US" sz="2400" b="1" dirty="0">
                  <a:solidFill>
                    <a:srgbClr val="C00000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6E4D5B7-3F6C-734C-98D6-5E2E30F3A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4" y="5157192"/>
                <a:ext cx="8892480" cy="1224136"/>
              </a:xfrm>
              <a:prstGeom prst="rect">
                <a:avLst/>
              </a:prstGeom>
              <a:blipFill>
                <a:blip r:embed="rId5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0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Computational Indistinguishability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EED955-1665-6C42-9FD7-BB96FD87747D}"/>
              </a:ext>
            </a:extLst>
          </p:cNvPr>
          <p:cNvSpPr/>
          <p:nvPr/>
        </p:nvSpPr>
        <p:spPr>
          <a:xfrm>
            <a:off x="179512" y="4085741"/>
            <a:ext cx="8640960" cy="1973308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C3C3D8-8EA0-1045-8754-D18F805BA8A5}"/>
              </a:ext>
            </a:extLst>
          </p:cNvPr>
          <p:cNvSpPr/>
          <p:nvPr/>
        </p:nvSpPr>
        <p:spPr>
          <a:xfrm>
            <a:off x="1331640" y="155679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9658365-35CA-3543-8B31-F3F79B518B35}"/>
              </a:ext>
            </a:extLst>
          </p:cNvPr>
          <p:cNvSpPr/>
          <p:nvPr/>
        </p:nvSpPr>
        <p:spPr>
          <a:xfrm>
            <a:off x="5220072" y="155679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28544BB4-2152-9147-BB84-2F034E6A86FD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163315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BC444D1B-E4B5-C543-83FD-A5AE24E577C8}"/>
              </a:ext>
            </a:extLst>
          </p:cNvPr>
          <p:cNvSpPr txBox="1">
            <a:spLocks noChangeArrowheads="1"/>
          </p:cNvSpPr>
          <p:nvPr/>
        </p:nvSpPr>
        <p:spPr>
          <a:xfrm>
            <a:off x="5508104" y="163958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123A1A6-A94B-374D-A61F-21F576B0221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29662" y="2711128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123A1A6-A94B-374D-A61F-21F576B0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62" y="2711128"/>
                <a:ext cx="2196244" cy="386925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600566D-2B2A-4344-9484-A892B31EDC0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0092" y="2670285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600566D-2B2A-4344-9484-A892B31ED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2670285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9" descr="MCj04359310000[1]">
            <a:extLst>
              <a:ext uri="{FF2B5EF4-FFF2-40B4-BE49-F238E27FC236}">
                <a16:creationId xmlns:a16="http://schemas.microsoft.com/office/drawing/2014/main" id="{BB4FB8EB-214B-E745-99ED-38EFDE63A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2069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83514858-4142-1348-AA92-F4FBF390483D}"/>
              </a:ext>
            </a:extLst>
          </p:cNvPr>
          <p:cNvSpPr txBox="1">
            <a:spLocks noChangeArrowheads="1"/>
          </p:cNvSpPr>
          <p:nvPr/>
        </p:nvSpPr>
        <p:spPr>
          <a:xfrm>
            <a:off x="1253752" y="3242069"/>
            <a:ext cx="7566720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American Typewriter" charset="0"/>
              </a:rPr>
              <a:t>is a distinguisher.</a:t>
            </a:r>
            <a:endParaRPr lang="en-US" altLang="en-US" sz="2400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B336881-367F-4C44-BFD2-87D68EC436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4231828"/>
                <a:ext cx="8776048" cy="1827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For all </a:t>
                </a:r>
                <a:r>
                  <a:rPr lang="en-US" altLang="en-US" sz="4000" b="1" dirty="0" err="1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p.p.t</a:t>
                </a:r>
                <a:r>
                  <a:rPr lang="en-US" altLang="en-US" sz="4000" b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.</a:t>
                </a:r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 EVE, </a:t>
                </a:r>
                <a:r>
                  <a:rPr lang="en-US" altLang="en-US" sz="3200" b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there is a negligible function </a:t>
                </a:r>
                <a14:m>
                  <m:oMath xmlns:m="http://schemas.openxmlformats.org/officeDocument/2006/math">
                    <m:r>
                      <a:rPr lang="en-US" alt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3200" b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altLang="en-US" sz="3200" b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s</a:t>
                </a:r>
                <a:r>
                  <a:rPr lang="en-US" altLang="en-US" sz="2400" b="0" dirty="0" err="1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.t.</a:t>
                </a:r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merican Typewriter" charset="0"/>
                                  <a:ea typeface="American Typewriter" charset="0"/>
                                  <a:cs typeface="American Typewriter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pple Chancery" panose="03020702040506060504" pitchFamily="66" charset="-79"/>
                                  <a:ea typeface="Brush Script MT" panose="03060802040406070304" pitchFamily="66" charset="-122"/>
                                  <a:cs typeface="Apple Chancery" panose="03020702040506060504" pitchFamily="66" charset="-79"/>
                                </a:rPr>
                                <m:t>K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;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𝑐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𝑘</m:t>
                                  </m:r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alt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≤</m:t>
                      </m:r>
                      <m:f>
                        <m:f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+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𝜇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𝑛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			</a:t>
                </a:r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B336881-367F-4C44-BFD2-87D68EC43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31828"/>
                <a:ext cx="8776048" cy="1827221"/>
              </a:xfrm>
              <a:prstGeom prst="rect">
                <a:avLst/>
              </a:prstGeom>
              <a:blipFill>
                <a:blip r:embed="rId6"/>
                <a:stretch>
                  <a:fillRect l="-1012" t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777E20EE-64C7-1048-A6B5-9377B5088DA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91680" y="2207072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777E20EE-64C7-1048-A6B5-9377B5088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207072"/>
                <a:ext cx="2196244" cy="386925"/>
              </a:xfrm>
              <a:prstGeom prst="rect">
                <a:avLst/>
              </a:prstGeom>
              <a:blipFill>
                <a:blip r:embed="rId7"/>
                <a:stretch>
                  <a:fillRect l="-4023" t="-22581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AF220F62-40E1-E248-B70E-BAF42E73FE4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44108" y="2166229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/>
                  <a:t>k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←</m:t>
                    </m:r>
                    <m:r>
                      <m:rPr>
                        <m:nor/>
                      </m:rPr>
                      <a:rPr lang="en-US" altLang="en-US" sz="2400" dirty="0"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lang="en-US" altLang="en-US" sz="2400" dirty="0"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AF220F62-40E1-E248-B70E-BAF42E73F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2166229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046" t="-25806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FEC7E816-5796-7E43-865B-25B6B8E0D6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17" y="3112247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51520" y="2420888"/>
            <a:ext cx="871296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Our First Crypto Tool: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Generators (PRG)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8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PRG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ECB8D415-6FC2-7F42-B7C8-0B833C767F8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1412777"/>
                <a:ext cx="8776048" cy="1296144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sSup>
                      <m:sSup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is a pseudorandom generator if for no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p.p.t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. EVE can distinguish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ECB8D415-6FC2-7F42-B7C8-0B833C767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2777"/>
                <a:ext cx="8776048" cy="1296144"/>
              </a:xfrm>
              <a:prstGeom prst="rect">
                <a:avLst/>
              </a:prstGeom>
              <a:blipFill>
                <a:blip r:embed="rId3"/>
                <a:stretch>
                  <a:fillRect l="-1010" r="-289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BACBE00-F84B-214C-9072-83B7A0B34D12}"/>
                  </a:ext>
                </a:extLst>
              </p:cNvPr>
              <p:cNvSpPr/>
              <p:nvPr/>
            </p:nvSpPr>
            <p:spPr>
              <a:xfrm>
                <a:off x="827584" y="2996954"/>
                <a:ext cx="45038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= uniform distribution on n bits.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BACBE00-F84B-214C-9072-83B7A0B34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96954"/>
                <a:ext cx="4503862" cy="461665"/>
              </a:xfrm>
              <a:prstGeom prst="rect">
                <a:avLst/>
              </a:prstGeom>
              <a:blipFill>
                <a:blip r:embed="rId4"/>
                <a:stretch>
                  <a:fillRect t="-5405" r="-843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E787B6-8BA0-B846-93BA-2ECCF718604F}"/>
                  </a:ext>
                </a:extLst>
              </p:cNvPr>
              <p:cNvSpPr/>
              <p:nvPr/>
            </p:nvSpPr>
            <p:spPr>
              <a:xfrm>
                <a:off x="827584" y="3515819"/>
                <a:ext cx="51065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/>
                  <a:t>= uniform distribution on n+1 bits.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E787B6-8BA0-B846-93BA-2ECCF7186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515819"/>
                <a:ext cx="5106591" cy="461665"/>
              </a:xfrm>
              <a:prstGeom prst="rect">
                <a:avLst/>
              </a:prstGeom>
              <a:blipFill>
                <a:blip r:embed="rId5"/>
                <a:stretch>
                  <a:fillRect t="-5405" r="-74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6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PRG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ECB8D415-6FC2-7F42-B7C8-0B833C767F8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96" y="1412776"/>
                <a:ext cx="9073008" cy="252027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sSup>
                      <m:sSup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is a </a:t>
                </a:r>
                <a:r>
                  <a:rPr lang="en-US" altLang="en-US" sz="2400" b="1" dirty="0">
                    <a:solidFill>
                      <a:srgbClr val="FF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pseudorandom generator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if for for all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p.p.t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. EVE, there is a negligible function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s.t.</a:t>
                </a:r>
                <a:b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|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𝑦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merican Typewriter" charset="0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𝐸𝑉𝐸</m:t>
                            </m:r>
                            <m:d>
                              <m:d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br>
                  <a:rPr lang="en-US" altLang="en-US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en-US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EVE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=0]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|   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≤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n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ECB8D415-6FC2-7F42-B7C8-0B833C767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412776"/>
                <a:ext cx="9073008" cy="2520279"/>
              </a:xfrm>
              <a:prstGeom prst="rect">
                <a:avLst/>
              </a:prstGeom>
              <a:blipFill>
                <a:blip r:embed="rId3"/>
                <a:stretch>
                  <a:fillRect l="-838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BB8D34-7472-244A-89F9-1255ECBFF748}"/>
                  </a:ext>
                </a:extLst>
              </p:cNvPr>
              <p:cNvSpPr/>
              <p:nvPr/>
            </p:nvSpPr>
            <p:spPr>
              <a:xfrm>
                <a:off x="285346" y="4869160"/>
                <a:ext cx="83911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Question</m:t>
                      </m:r>
                      <m: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What</m:t>
                      </m:r>
                      <m: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happens</m:t>
                      </m:r>
                      <m: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this</m:t>
                      </m:r>
                      <m: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definition</m:t>
                      </m:r>
                      <m: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EVE</m:t>
                      </m:r>
                      <m: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unbounded</m:t>
                      </m:r>
                      <m:r>
                        <a:rPr lang="en-US" alt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BB8D34-7472-244A-89F9-1255ECBFF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46" y="4869160"/>
                <a:ext cx="8391110" cy="461665"/>
              </a:xfrm>
              <a:prstGeom prst="rect">
                <a:avLst/>
              </a:prstGeom>
              <a:blipFill>
                <a:blip r:embed="rId4"/>
                <a:stretch>
                  <a:fillRect l="-302" r="-1511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0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Overcoming Shannon’s Conundrum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1747" t="-12069" r="-17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/>
              <p:nvPr/>
            </p:nvSpPr>
            <p:spPr>
              <a:xfrm>
                <a:off x="827584" y="1988840"/>
                <a:ext cx="54026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Generate a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-bit key k.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88840"/>
                <a:ext cx="5402697" cy="461665"/>
              </a:xfrm>
              <a:prstGeom prst="rect">
                <a:avLst/>
              </a:prstGeom>
              <a:blipFill>
                <a:blip r:embed="rId4"/>
                <a:stretch>
                  <a:fillRect t="-8108" r="-46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92D04F-8485-844E-AEBC-E1E79A411E50}"/>
                  </a:ext>
                </a:extLst>
              </p:cNvPr>
              <p:cNvSpPr/>
              <p:nvPr/>
            </p:nvSpPr>
            <p:spPr>
              <a:xfrm>
                <a:off x="827584" y="2751311"/>
                <a:ext cx="61176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is an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</a:rPr>
                  <a:t>-bit </a:t>
                </a:r>
                <a:r>
                  <a:rPr lang="en-US" sz="2400" dirty="0"/>
                  <a:t>message: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92D04F-8485-844E-AEBC-E1E79A411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51311"/>
                <a:ext cx="6117637" cy="461665"/>
              </a:xfrm>
              <a:prstGeom prst="rect">
                <a:avLst/>
              </a:prstGeom>
              <a:blipFill>
                <a:blip r:embed="rId5"/>
                <a:stretch>
                  <a:fillRect t="-8108" r="-124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174C9D-1904-6A4C-9AFF-4B629352A801}"/>
                  </a:ext>
                </a:extLst>
              </p:cNvPr>
              <p:cNvSpPr/>
              <p:nvPr/>
            </p:nvSpPr>
            <p:spPr>
              <a:xfrm>
                <a:off x="1331640" y="3337518"/>
                <a:ext cx="74124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Expand k into a (n+1)-bit pseudorandom string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174C9D-1904-6A4C-9AFF-4B629352A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337518"/>
                <a:ext cx="7412414" cy="461665"/>
              </a:xfrm>
              <a:prstGeom prst="rect">
                <a:avLst/>
              </a:prstGeom>
              <a:blipFill>
                <a:blip r:embed="rId6"/>
                <a:stretch>
                  <a:fillRect l="-119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1B69F0-56CA-FB44-95E6-D74454C6F98E}"/>
                  </a:ext>
                </a:extLst>
              </p:cNvPr>
              <p:cNvSpPr/>
              <p:nvPr/>
            </p:nvSpPr>
            <p:spPr>
              <a:xfrm>
                <a:off x="1331640" y="3903439"/>
                <a:ext cx="56081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One-time pad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:  ciphertext is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1B69F0-56CA-FB44-95E6-D74454C6F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903439"/>
                <a:ext cx="5608138" cy="461665"/>
              </a:xfrm>
              <a:prstGeom prst="rect">
                <a:avLst/>
              </a:prstGeom>
              <a:blipFill>
                <a:blip r:embed="rId7"/>
                <a:stretch>
                  <a:fillRect l="-1584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9604-A0C9-234C-ADAC-316757770E0A}"/>
                  </a:ext>
                </a:extLst>
              </p:cNvPr>
              <p:cNvSpPr/>
              <p:nvPr/>
            </p:nvSpPr>
            <p:spPr>
              <a:xfrm>
                <a:off x="796589" y="4625876"/>
                <a:ext cx="36213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/>
                  <a:t>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9604-A0C9-234C-ADAC-316757770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89" y="4625876"/>
                <a:ext cx="3621312" cy="461665"/>
              </a:xfrm>
              <a:prstGeom prst="rect">
                <a:avLst/>
              </a:prstGeom>
              <a:blipFill>
                <a:blip r:embed="rId8"/>
                <a:stretch>
                  <a:fillRect l="-350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B91FE0C-EC0D-DF42-AE86-3D6DD8CC6C30}"/>
              </a:ext>
            </a:extLst>
          </p:cNvPr>
          <p:cNvSpPr/>
          <p:nvPr/>
        </p:nvSpPr>
        <p:spPr>
          <a:xfrm>
            <a:off x="1414899" y="1044315"/>
            <a:ext cx="6006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(or, How to Encrypt n+1 bits using an n-bit key)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09B5587-9630-8647-B8FA-73E71BD21184}"/>
                  </a:ext>
                </a:extLst>
              </p:cNvPr>
              <p:cNvSpPr/>
              <p:nvPr/>
            </p:nvSpPr>
            <p:spPr>
              <a:xfrm>
                <a:off x="755576" y="5487615"/>
                <a:ext cx="21403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𝐂𝐨𝐫𝐫𝐞𝐜𝐭𝐧𝐞𝐬𝐬</m:t>
                      </m:r>
                      <m:r>
                        <a:rPr lang="en-US" altLang="en-US" sz="2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09B5587-9630-8647-B8FA-73E71BD21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487615"/>
                <a:ext cx="2140330" cy="461665"/>
              </a:xfrm>
              <a:prstGeom prst="rect">
                <a:avLst/>
              </a:prstGeom>
              <a:blipFill>
                <a:blip r:embed="rId9"/>
                <a:stretch>
                  <a:fillRect r="-58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1E1FBD-E4BC-1548-9C6E-4DC9D8543827}"/>
                  </a:ext>
                </a:extLst>
              </p:cNvPr>
              <p:cNvSpPr/>
              <p:nvPr/>
            </p:nvSpPr>
            <p:spPr>
              <a:xfrm>
                <a:off x="1059072" y="5956122"/>
                <a:ext cx="67176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/>
                  <a:t>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⨁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1E1FBD-E4BC-1548-9C6E-4DC9D8543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72" y="5956122"/>
                <a:ext cx="6717656" cy="461665"/>
              </a:xfrm>
              <a:prstGeom prst="rect">
                <a:avLst/>
              </a:prstGeom>
              <a:blipFill>
                <a:blip r:embed="rId10"/>
                <a:stretch>
                  <a:fillRect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Overcoming Shannon’s Conundrum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1747" t="-12069" r="-17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2132856"/>
                <a:ext cx="8776048" cy="1800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Suppose for contradiction that there </a:t>
                </a:r>
                <a:r>
                  <a:rPr lang="en-US" altLang="en-US" sz="24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is a </a:t>
                </a:r>
                <a:r>
                  <a:rPr lang="en-US" altLang="en-US" sz="2400" dirty="0" err="1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p.p.t</a:t>
                </a:r>
                <a:r>
                  <a:rPr lang="en-US" altLang="en-US" sz="24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. EVE, a polynomial function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and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sSub>
                      <m:sSubPr>
                        <m:ctrlPr>
                          <a:rPr lang="en-US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merican Typewriter" charset="0"/>
                                  <a:ea typeface="American Typewriter" charset="0"/>
                                  <a:cs typeface="American Typewriter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pple Chancery" panose="03020702040506060504" pitchFamily="66" charset="-79"/>
                                  <a:ea typeface="Brush Script MT" panose="03060802040406070304" pitchFamily="66" charset="-122"/>
                                  <a:cs typeface="Apple Chancery" panose="03020702040506060504" pitchFamily="66" charset="-79"/>
                                </a:rPr>
                                <m:t>K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;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𝑐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𝑘</m:t>
                                  </m:r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≥</m:t>
                      </m:r>
                      <m:f>
                        <m:f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+1/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𝑛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			</a:t>
                </a:r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132856"/>
                <a:ext cx="8776048" cy="1800200"/>
              </a:xfrm>
              <a:prstGeom prst="rect">
                <a:avLst/>
              </a:prstGeom>
              <a:blipFill>
                <a:blip r:embed="rId4"/>
                <a:stretch>
                  <a:fillRect l="-1012" t="-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14D93531-CFD0-484E-B633-EA28620EEE19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412776"/>
            <a:ext cx="453650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chemeClr val="tx1"/>
                </a:solidFill>
                <a:ea typeface="American Typewriter" charset="0"/>
                <a:cs typeface="American Typewriter" charset="0"/>
              </a:rPr>
              <a:t>Security: by contradiction.</a:t>
            </a:r>
            <a:endParaRPr lang="en-US" altLang="en-US" sz="28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Administrivia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E5735224-712A-794C-BAB9-C380B4CC83AC}"/>
              </a:ext>
            </a:extLst>
          </p:cNvPr>
          <p:cNvSpPr txBox="1">
            <a:spLocks noChangeArrowheads="1"/>
          </p:cNvSpPr>
          <p:nvPr/>
        </p:nvSpPr>
        <p:spPr>
          <a:xfrm>
            <a:off x="1101197" y="2780928"/>
            <a:ext cx="703033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Piazza Time-zone Survey &amp; Office hours</a:t>
            </a: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7F0B9C19-B984-8142-9548-7DE4171FB04A}"/>
              </a:ext>
            </a:extLst>
          </p:cNvPr>
          <p:cNvSpPr txBox="1">
            <a:spLocks noChangeArrowheads="1"/>
          </p:cNvSpPr>
          <p:nvPr/>
        </p:nvSpPr>
        <p:spPr>
          <a:xfrm>
            <a:off x="1101197" y="3226690"/>
            <a:ext cx="8038448" cy="17281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PS1 Released, due Sept 15</a:t>
            </a:r>
            <a:endParaRPr lang="en-US" altLang="en-US" sz="2400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Overcoming Shannon’s Conundrum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1747" t="-12069" r="-17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2492896"/>
                <a:ext cx="8712968" cy="1800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Suppose for contradiction that there </a:t>
                </a:r>
                <a:r>
                  <a:rPr lang="en-US" altLang="en-US" sz="24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is a </a:t>
                </a:r>
                <a:r>
                  <a:rPr lang="en-US" altLang="en-US" sz="2400" dirty="0" err="1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p.p.t</a:t>
                </a:r>
                <a:r>
                  <a:rPr lang="en-US" altLang="en-US" sz="24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. EVE, a polynomial function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and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sSub>
                      <m:sSubPr>
                        <m:ctrlPr>
                          <a:rPr lang="en-US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:endParaRPr lang="en-US" alt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ρ</m:t>
                          </m:r>
                          <m: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sSup>
                                <m:sSupPr>
                                  <m:ctrlPr>
                                    <a:rPr lang="en-US" altLang="en-US" sz="24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{0,1}</m:t>
                                  </m:r>
                                </m:e>
                                <m:sup>
                                  <m:r>
                                    <a:rPr lang="en-US" alt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merican Typewriter" charset="0"/>
                                  <a:ea typeface="American Typewriter" charset="0"/>
                                  <a:cs typeface="American Typewriter" charset="0"/>
                                </a:rPr>
                                <m:t>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;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𝑐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𝐺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(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)⨁</m:t>
                              </m:r>
                              <m:sSub>
                                <m:sSubPr>
                                  <m:ctrlPr>
                                    <a:rPr lang="en-US" alt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≥</m:t>
                      </m:r>
                      <m:f>
                        <m:f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+1/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𝑛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			</a:t>
                </a:r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92896"/>
                <a:ext cx="8712968" cy="1800200"/>
              </a:xfrm>
              <a:prstGeom prst="rect">
                <a:avLst/>
              </a:prstGeom>
              <a:blipFill>
                <a:blip r:embed="rId4"/>
                <a:stretch>
                  <a:fillRect l="-1019" t="-24476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14D93531-CFD0-484E-B633-EA28620EEE19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412776"/>
            <a:ext cx="453650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chemeClr val="tx1"/>
                </a:solidFill>
                <a:ea typeface="American Typewriter" charset="0"/>
                <a:cs typeface="American Typewriter" charset="0"/>
              </a:rPr>
              <a:t>Security: by contradiction.</a:t>
            </a:r>
            <a:endParaRPr lang="en-US" altLang="en-US" sz="28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385071E-9E4E-1C4B-BAC7-B2A82BF94DB6}"/>
                  </a:ext>
                </a:extLst>
              </p:cNvPr>
              <p:cNvSpPr/>
              <p:nvPr/>
            </p:nvSpPr>
            <p:spPr>
              <a:xfrm>
                <a:off x="539552" y="4434202"/>
                <a:ext cx="9217024" cy="10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ρ</m:t>
                        </m:r>
                      </m:e>
                      <m:sup>
                        <m: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 </m:t>
                    </m:r>
                    <m:func>
                      <m:func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′ ←</m:t>
                            </m:r>
                            <m:sSup>
                              <m:sSupPr>
                                <m:ctrlP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en-US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en-US" sz="2400" dirty="0">
                                <a:solidFill>
                                  <a:prstClr val="black"/>
                                </a:solidFill>
                                <a:latin typeface="American Typewriter" charset="0"/>
                                <a:ea typeface="American Typewriter" charset="0"/>
                                <a:cs typeface="American Typewriter" charset="0"/>
                              </a:rPr>
                              <m:t> 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;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𝑏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←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 </m:t>
                            </m:r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𝑐</m:t>
                            </m:r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′⨁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𝐸𝑉𝐸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endParaRPr lang="en-US" altLang="en-US" sz="2400" dirty="0">
                  <a:solidFill>
                    <a:prstClr val="black"/>
                  </a:solidFill>
                  <a:ea typeface="American Typewriter" charset="0"/>
                  <a:cs typeface="American Typewriter" charset="0"/>
                </a:endParaRPr>
              </a:p>
              <a:p>
                <a:pPr lvl="0"/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f>
                      <m:f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385071E-9E4E-1C4B-BAC7-B2A82BF94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34202"/>
                <a:ext cx="9217024" cy="1013932"/>
              </a:xfrm>
              <a:prstGeom prst="rect">
                <a:avLst/>
              </a:prstGeom>
              <a:blipFill>
                <a:blip r:embed="rId5"/>
                <a:stretch>
                  <a:fillRect l="-825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3">
            <a:extLst>
              <a:ext uri="{FF2B5EF4-FFF2-40B4-BE49-F238E27FC236}">
                <a16:creationId xmlns:a16="http://schemas.microsoft.com/office/drawing/2014/main" id="{3D232B93-C4B8-DE4C-B0B7-3726B004EE56}"/>
              </a:ext>
            </a:extLst>
          </p:cNvPr>
          <p:cNvSpPr txBox="1">
            <a:spLocks noChangeArrowheads="1"/>
          </p:cNvSpPr>
          <p:nvPr/>
        </p:nvSpPr>
        <p:spPr>
          <a:xfrm>
            <a:off x="253262" y="5589240"/>
            <a:ext cx="8712968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0" dirty="0">
                <a:solidFill>
                  <a:schemeClr val="tx1"/>
                </a:solidFill>
                <a:ea typeface="American Typewriter" charset="0"/>
                <a:cs typeface="American Typewriter" charset="0"/>
              </a:rPr>
              <a:t>This will give us a distinguisher EVE’ for G, contradicting the assumption that G is a pseudorandom generator. QED.</a:t>
            </a:r>
            <a:endParaRPr lang="en-US" altLang="en-US" sz="2400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Overcoming Shannon’s Conundrum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1747" t="-12069" r="-17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1916832"/>
                <a:ext cx="9145016" cy="104858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Get as input a string y, run EVE(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y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⨁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) for a random b, and let EVE’s output </a:t>
                </a:r>
                <a:r>
                  <a:rPr lang="en-US" altLang="en-US" sz="2400" dirty="0">
                    <a:ea typeface="American Typewriter" charset="0"/>
                    <a:cs typeface="American Typewriter" charset="0"/>
                  </a:rPr>
                  <a:t>be b’.  O</a:t>
                </a:r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utput “PRG” if b=b’ and “RANDOM” otherwise.</a:t>
                </a:r>
                <a:endParaRPr lang="en-US" alt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6832"/>
                <a:ext cx="9145016" cy="1048585"/>
              </a:xfrm>
              <a:prstGeom prst="rect">
                <a:avLst/>
              </a:prstGeom>
              <a:blipFill>
                <a:blip r:embed="rId4"/>
                <a:stretch>
                  <a:fillRect l="-971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14D93531-CFD0-484E-B633-EA28620EEE19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412776"/>
            <a:ext cx="453650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chemeClr val="tx1"/>
                </a:solidFill>
                <a:ea typeface="American Typewriter" charset="0"/>
                <a:cs typeface="American Typewriter" charset="0"/>
              </a:rPr>
              <a:t>Distinguisher EVE’ for G.</a:t>
            </a:r>
            <a:endParaRPr lang="en-US" altLang="en-US" sz="28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A90AEC7-DFBA-2A45-8C01-A60196E2F7FB}"/>
                  </a:ext>
                </a:extLst>
              </p:cNvPr>
              <p:cNvSpPr/>
              <p:nvPr/>
            </p:nvSpPr>
            <p:spPr>
              <a:xfrm>
                <a:off x="539552" y="3037425"/>
                <a:ext cx="7344816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</m:t>
                              </m:r>
                              <m:sSup>
                                <m:sSupPr>
                                  <m:ctrlP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𝑜𝑢𝑡𝑝𝑢𝑡𝑠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 “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𝑃𝑅𝐺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” </m:t>
                              </m:r>
                            </m:e>
                          </m:d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𝑦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𝑖𝑠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𝑝𝑠𝑒𝑢𝑑𝑜𝑟𝑎𝑛𝑑𝑜𝑚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b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ρ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≥</m:t>
                    </m:r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2</m:t>
                        </m:r>
                      </m:den>
                    </m:f>
                    <m:r>
                      <a:rPr lang="en-US" alt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+1/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𝑛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A90AEC7-DFBA-2A45-8C01-A60196E2F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37425"/>
                <a:ext cx="7344816" cy="983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70DF64-D79A-0541-85B0-35514DC95CDD}"/>
                  </a:ext>
                </a:extLst>
              </p:cNvPr>
              <p:cNvSpPr/>
              <p:nvPr/>
            </p:nvSpPr>
            <p:spPr>
              <a:xfrm>
                <a:off x="683568" y="4077072"/>
                <a:ext cx="734481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</m:t>
                              </m:r>
                              <m:sSup>
                                <m:sSupPr>
                                  <m:ctrlP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𝑜𝑢𝑡𝑝𝑢𝑡𝑠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 “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𝑃𝑅𝐺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” </m:t>
                              </m:r>
                            </m:e>
                          </m:d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𝑦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𝑖𝑠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𝑟𝑎𝑛𝑑𝑜𝑚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]</m:t>
                          </m:r>
                        </m:e>
                      </m:func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 </m:t>
                      </m:r>
                      <m:sSup>
                        <m:s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ρ</m:t>
                          </m:r>
                        </m:e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Pr>
                        <m:num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70DF64-D79A-0541-85B0-35514DC95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77072"/>
                <a:ext cx="7344816" cy="783804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0F8FE8-C9B1-1B43-AF1C-13ACC67166B9}"/>
                  </a:ext>
                </a:extLst>
              </p:cNvPr>
              <p:cNvSpPr/>
              <p:nvPr/>
            </p:nvSpPr>
            <p:spPr>
              <a:xfrm>
                <a:off x="251520" y="5125529"/>
                <a:ext cx="90010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Therefore,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𝐸𝑉</m:t>
                            </m:r>
                            <m:sSup>
                              <m:sSupPr>
                                <m:ctrlPr>
                                  <a:rPr lang="en-US" alt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𝑜𝑢𝑡𝑝𝑢𝑡𝑠</m:t>
                            </m:r>
                            <m: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 “</m:t>
                            </m:r>
                            <m: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𝑃𝑅𝐺</m:t>
                            </m:r>
                            <m: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” </m:t>
                            </m:r>
                          </m:e>
                        </m:d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𝑦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𝑖𝑠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𝑝𝑠𝑒𝑢𝑑𝑜𝑟𝑎𝑛𝑑𝑜𝑚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] − </m:t>
                        </m:r>
                      </m:e>
                    </m:func>
                  </m:oMath>
                </a14:m>
                <a:b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𝐸𝑉</m:t>
                            </m:r>
                            <m:sSup>
                              <m:sSupPr>
                                <m:ctrlP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𝑜𝑢𝑡𝑝𝑢𝑡𝑠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 “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𝑃𝑅𝐺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” </m:t>
                            </m:r>
                          </m:e>
                        </m:d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𝑦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𝑖𝑠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𝑟𝑎𝑛𝑑𝑜𝑚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]</m:t>
                        </m:r>
                      </m:e>
                    </m:func>
                  </m:oMath>
                </a14:m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  <a:ea typeface="American Typewriter" charset="0"/>
                  <a:cs typeface="American Typewriter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≥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/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𝑛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0F8FE8-C9B1-1B43-AF1C-13ACC6716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25529"/>
                <a:ext cx="9001000" cy="1200329"/>
              </a:xfrm>
              <a:prstGeom prst="rect">
                <a:avLst/>
              </a:prstGeom>
              <a:blipFill>
                <a:blip r:embed="rId7"/>
                <a:stretch>
                  <a:fillRect l="-986" t="-4211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3966D95-FC37-394E-AC6D-5308B425B3EB}"/>
              </a:ext>
            </a:extLst>
          </p:cNvPr>
          <p:cNvSpPr/>
          <p:nvPr/>
        </p:nvSpPr>
        <p:spPr>
          <a:xfrm>
            <a:off x="8244408" y="6054315"/>
            <a:ext cx="432048" cy="4485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7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Overcoming Shannon’s Conundrum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1747" t="-12069" r="-17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/>
              <p:nvPr/>
            </p:nvSpPr>
            <p:spPr>
              <a:xfrm>
                <a:off x="287016" y="1974904"/>
                <a:ext cx="11256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16" y="1974904"/>
                <a:ext cx="1125628" cy="646331"/>
              </a:xfrm>
              <a:prstGeom prst="rect">
                <a:avLst/>
              </a:prstGeom>
              <a:blipFill>
                <a:blip r:embed="rId4"/>
                <a:stretch>
                  <a:fillRect l="-4494" r="-6742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592D04F-8485-844E-AEBC-E1E79A411E50}"/>
              </a:ext>
            </a:extLst>
          </p:cNvPr>
          <p:cNvSpPr/>
          <p:nvPr/>
        </p:nvSpPr>
        <p:spPr>
          <a:xfrm>
            <a:off x="1331640" y="2080011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Do PRGs exist?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91FE0C-EC0D-DF42-AE86-3D6DD8CC6C30}"/>
              </a:ext>
            </a:extLst>
          </p:cNvPr>
          <p:cNvSpPr/>
          <p:nvPr/>
        </p:nvSpPr>
        <p:spPr>
          <a:xfrm>
            <a:off x="1414899" y="1044315"/>
            <a:ext cx="6006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(or, How to Encrypt n+1 bits using an n-bit key)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570ADD-3C4F-BE47-8EC6-0BAF8569FAB3}"/>
                  </a:ext>
                </a:extLst>
              </p:cNvPr>
              <p:cNvSpPr/>
              <p:nvPr/>
            </p:nvSpPr>
            <p:spPr>
              <a:xfrm>
                <a:off x="334760" y="4063136"/>
                <a:ext cx="11256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570ADD-3C4F-BE47-8EC6-0BAF8569F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0" y="4063136"/>
                <a:ext cx="1125628" cy="646331"/>
              </a:xfrm>
              <a:prstGeom prst="rect">
                <a:avLst/>
              </a:prstGeom>
              <a:blipFill>
                <a:blip r:embed="rId5"/>
                <a:stretch>
                  <a:fillRect l="-3333" r="-6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F53178DD-DA27-3349-8C9F-56D809FAA99D}"/>
              </a:ext>
            </a:extLst>
          </p:cNvPr>
          <p:cNvSpPr/>
          <p:nvPr/>
        </p:nvSpPr>
        <p:spPr>
          <a:xfrm>
            <a:off x="1331640" y="2842482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(Exercise: If P=NP, PRGs do not exist.)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62BA6A-C694-8747-BC66-2116500DDB11}"/>
                  </a:ext>
                </a:extLst>
              </p:cNvPr>
              <p:cNvSpPr/>
              <p:nvPr/>
            </p:nvSpPr>
            <p:spPr>
              <a:xfrm>
                <a:off x="1331640" y="4116559"/>
                <a:ext cx="72728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How do we encrypt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sz="2400" dirty="0"/>
                  <a:t> message bits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key bits?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62BA6A-C694-8747-BC66-2116500DD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116559"/>
                <a:ext cx="7272808" cy="461665"/>
              </a:xfrm>
              <a:prstGeom prst="rect">
                <a:avLst/>
              </a:prstGeom>
              <a:blipFill>
                <a:blip r:embed="rId6"/>
                <a:stretch>
                  <a:fillRect l="-1220" t="-83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AC31A9B-C2B8-5144-A25B-89B71D68DA82}"/>
              </a:ext>
            </a:extLst>
          </p:cNvPr>
          <p:cNvSpPr/>
          <p:nvPr/>
        </p:nvSpPr>
        <p:spPr>
          <a:xfrm>
            <a:off x="1366337" y="4974267"/>
            <a:ext cx="795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(Length extension: If there is a PRG  that stretches by one bit, there is one that stretches by </a:t>
            </a:r>
            <a:r>
              <a:rPr lang="en-US" sz="2400" dirty="0" err="1"/>
              <a:t>polynomially</a:t>
            </a:r>
            <a:r>
              <a:rPr lang="en-US" sz="2400" dirty="0"/>
              <a:t> many bits) </a:t>
            </a:r>
          </a:p>
        </p:txBody>
      </p:sp>
    </p:spTree>
    <p:extLst>
      <p:ext uri="{BB962C8B-B14F-4D97-AF65-F5344CB8AC3E}">
        <p14:creationId xmlns:p14="http://schemas.microsoft.com/office/powerpoint/2010/main" val="32943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PRGs: Two Methodologies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99AE327B-68E2-A644-A059-969B35F7FC74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124744"/>
            <a:ext cx="8208912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American Typewriter" charset="0"/>
                <a:ea typeface="American Typewriter" charset="0"/>
                <a:cs typeface="American Typewriter" charset="0"/>
              </a:rPr>
              <a:t>The Practical Methodology</a:t>
            </a:r>
            <a:endParaRPr lang="en-US" altLang="en-US" sz="2400" b="1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3FABEC87-B421-2946-9F5F-FF990C5B3B7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2000715"/>
            <a:ext cx="8748972" cy="1356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>1. Start from a design framework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(e.g. “appropriately chosen functions composed appropriately many times look random”)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34AD8-0058-3745-8467-4F9403370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r="14632" b="50000"/>
          <a:stretch/>
        </p:blipFill>
        <p:spPr>
          <a:xfrm>
            <a:off x="1115616" y="4149080"/>
            <a:ext cx="1922336" cy="963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01D4E-3F39-7248-B597-2A4AF9FE9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18" y="3447475"/>
            <a:ext cx="3286570" cy="1831578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A10A1F65-89FD-2B49-99F4-FF630E077803}"/>
              </a:ext>
            </a:extLst>
          </p:cNvPr>
          <p:cNvSpPr/>
          <p:nvPr/>
        </p:nvSpPr>
        <p:spPr>
          <a:xfrm>
            <a:off x="4096297" y="4012613"/>
            <a:ext cx="745878" cy="856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PRGs: Two Methodologies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99AE327B-68E2-A644-A059-969B35F7FC74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124744"/>
            <a:ext cx="8208912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American Typewriter" charset="0"/>
                <a:ea typeface="American Typewriter" charset="0"/>
                <a:cs typeface="American Typewriter" charset="0"/>
              </a:rPr>
              <a:t>The Practical Methodology</a:t>
            </a:r>
            <a:endParaRPr lang="en-US" altLang="en-US" sz="2400" b="1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3FABEC87-B421-2946-9F5F-FF990C5B3B7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2000715"/>
            <a:ext cx="8748972" cy="1356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>1. Start from a design framework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(e.g. “appropriately chosen functions composed appropriately many times look random”)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AED2713B-507F-1247-917F-C9C20F368EEB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3284984"/>
            <a:ext cx="8748972" cy="7082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>2. Come up with a candidate construction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6DCC6-A82C-CF42-8D5F-F54416E74A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854720" y="4821639"/>
            <a:ext cx="1701056" cy="179042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9018244C-7312-BF4B-A4E1-A3AC8D9EC4E0}"/>
              </a:ext>
            </a:extLst>
          </p:cNvPr>
          <p:cNvSpPr txBox="1">
            <a:spLocks noChangeArrowheads="1"/>
          </p:cNvSpPr>
          <p:nvPr/>
        </p:nvSpPr>
        <p:spPr>
          <a:xfrm rot="19419969">
            <a:off x="254447" y="5136768"/>
            <a:ext cx="1296144" cy="7082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00FF"/>
                </a:solidFill>
                <a:latin typeface="Apple Chancery" panose="03020702040506060504" pitchFamily="66" charset="-79"/>
                <a:ea typeface="American Typewriter" charset="0"/>
                <a:cs typeface="Apple Chancery" panose="03020702040506060504" pitchFamily="66" charset="-79"/>
              </a:rPr>
              <a:t>MATH</a:t>
            </a:r>
            <a:endParaRPr lang="en-US" altLang="en-US" sz="2400" b="1" dirty="0">
              <a:solidFill>
                <a:srgbClr val="0000FF"/>
              </a:solidFill>
              <a:latin typeface="Apple Chancery" panose="03020702040506060504" pitchFamily="66" charset="-79"/>
              <a:ea typeface="American Typewriter" charset="0"/>
              <a:cs typeface="Apple Chancery" panose="03020702040506060504" pitchFamily="66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DCC932-2329-634C-A973-3DDB1427B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 b="16742"/>
          <a:stretch/>
        </p:blipFill>
        <p:spPr>
          <a:xfrm>
            <a:off x="3923928" y="4547252"/>
            <a:ext cx="1880449" cy="2207642"/>
          </a:xfrm>
          <a:prstGeom prst="rect">
            <a:avLst/>
          </a:prstGeom>
        </p:spPr>
      </p:pic>
      <p:sp>
        <p:nvSpPr>
          <p:cNvPr id="14" name="Rectangle 63">
            <a:extLst>
              <a:ext uri="{FF2B5EF4-FFF2-40B4-BE49-F238E27FC236}">
                <a16:creationId xmlns:a16="http://schemas.microsoft.com/office/drawing/2014/main" id="{8DCE0625-C6B8-AD47-8DF5-334528D5CE7A}"/>
              </a:ext>
            </a:extLst>
          </p:cNvPr>
          <p:cNvSpPr txBox="1">
            <a:spLocks noChangeArrowheads="1"/>
          </p:cNvSpPr>
          <p:nvPr/>
        </p:nvSpPr>
        <p:spPr>
          <a:xfrm>
            <a:off x="5804377" y="4755392"/>
            <a:ext cx="3672408" cy="1356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Rijndael</a:t>
            </a:r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b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(now the Advanced Encryption Standard)</a:t>
            </a:r>
          </a:p>
        </p:txBody>
      </p:sp>
    </p:spTree>
    <p:extLst>
      <p:ext uri="{BB962C8B-B14F-4D97-AF65-F5344CB8AC3E}">
        <p14:creationId xmlns:p14="http://schemas.microsoft.com/office/powerpoint/2010/main" val="376358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PRGs: Two Methodologies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99AE327B-68E2-A644-A059-969B35F7FC74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124744"/>
            <a:ext cx="8208912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American Typewriter" charset="0"/>
                <a:ea typeface="American Typewriter" charset="0"/>
                <a:cs typeface="American Typewriter" charset="0"/>
              </a:rPr>
              <a:t>The Practical Methodology</a:t>
            </a:r>
            <a:endParaRPr lang="en-US" altLang="en-US" sz="2400" b="1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3FABEC87-B421-2946-9F5F-FF990C5B3B7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2000715"/>
            <a:ext cx="8748972" cy="1356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Start from a design framework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(e.g. “appropriately chosen functions composed appropriately many times look random”)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AED2713B-507F-1247-917F-C9C20F368EEB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3284984"/>
            <a:ext cx="8748972" cy="7082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Come up with a candidate construction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E1379B01-2803-D44A-9127-00AB620B2BF2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3933056"/>
            <a:ext cx="8748972" cy="7082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3. Do extensive </a:t>
            </a:r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cryptanalysis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4F3A0-46D9-B04B-AAE8-8CB45F8EF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3654">
            <a:off x="2498502" y="4999401"/>
            <a:ext cx="1584591" cy="1023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78549B-605B-6E4E-BB88-9DBDDBE70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 b="16742"/>
          <a:stretch/>
        </p:blipFill>
        <p:spPr>
          <a:xfrm>
            <a:off x="3923928" y="4547252"/>
            <a:ext cx="1880449" cy="2207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75E16D-01A8-C947-AD52-7B7742E3C9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r="17210"/>
          <a:stretch/>
        </p:blipFill>
        <p:spPr>
          <a:xfrm>
            <a:off x="5812797" y="4797152"/>
            <a:ext cx="792089" cy="119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PRGs: Two Methodologies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99AE327B-68E2-A644-A059-969B35F7FC74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124744"/>
            <a:ext cx="8460940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The Foundational Methodology (much of this course)</a:t>
            </a:r>
            <a:endParaRPr lang="en-US" altLang="en-US" sz="2400" b="1" u="sng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3FABEC87-B421-2946-9F5F-FF990C5B3B7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844824"/>
            <a:ext cx="8748972" cy="6748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>Reduce to simpler primitives.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434956BF-CBEA-244F-BDE1-7795C111DCC1}"/>
              </a:ext>
            </a:extLst>
          </p:cNvPr>
          <p:cNvSpPr txBox="1">
            <a:spLocks noChangeArrowheads="1"/>
          </p:cNvSpPr>
          <p:nvPr/>
        </p:nvSpPr>
        <p:spPr>
          <a:xfrm>
            <a:off x="3730987" y="5085184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OWF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8FEC0755-0561-EB4D-8706-F0C13932A4CD}"/>
              </a:ext>
            </a:extLst>
          </p:cNvPr>
          <p:cNvSpPr txBox="1">
            <a:spLocks noChangeArrowheads="1"/>
          </p:cNvSpPr>
          <p:nvPr/>
        </p:nvSpPr>
        <p:spPr>
          <a:xfrm>
            <a:off x="-612576" y="6287970"/>
            <a:ext cx="10621180" cy="669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well-studied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, average-case hard, problems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56389113-1FF6-0241-B63F-3BC97A1DD42C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420888"/>
            <a:ext cx="8748972" cy="6748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“Science wins either way” –Silvio Micali</a:t>
            </a:r>
            <a:endParaRPr lang="en-US" altLang="en-US" sz="2400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3BA1E4-139D-714A-8AA2-EA8131E6F3BA}"/>
              </a:ext>
            </a:extLst>
          </p:cNvPr>
          <p:cNvCxnSpPr>
            <a:cxnSpLocks/>
          </p:cNvCxnSpPr>
          <p:nvPr/>
        </p:nvCxnSpPr>
        <p:spPr>
          <a:xfrm flipV="1">
            <a:off x="4181037" y="5760030"/>
            <a:ext cx="0" cy="4052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3F7561-88D6-0740-8F02-CDA64ABCDEF2}"/>
              </a:ext>
            </a:extLst>
          </p:cNvPr>
          <p:cNvCxnSpPr>
            <a:cxnSpLocks/>
          </p:cNvCxnSpPr>
          <p:nvPr/>
        </p:nvCxnSpPr>
        <p:spPr>
          <a:xfrm flipV="1">
            <a:off x="4427984" y="4653136"/>
            <a:ext cx="57606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3">
            <a:extLst>
              <a:ext uri="{FF2B5EF4-FFF2-40B4-BE49-F238E27FC236}">
                <a16:creationId xmlns:a16="http://schemas.microsoft.com/office/drawing/2014/main" id="{EF835A04-AB18-3443-8272-B5C1306ED0E3}"/>
              </a:ext>
            </a:extLst>
          </p:cNvPr>
          <p:cNvSpPr txBox="1">
            <a:spLocks noChangeArrowheads="1"/>
          </p:cNvSpPr>
          <p:nvPr/>
        </p:nvSpPr>
        <p:spPr>
          <a:xfrm>
            <a:off x="4716016" y="3978290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EB0E58-58B7-C74F-908C-CCC1941F2161}"/>
              </a:ext>
            </a:extLst>
          </p:cNvPr>
          <p:cNvCxnSpPr>
            <a:cxnSpLocks/>
          </p:cNvCxnSpPr>
          <p:nvPr/>
        </p:nvCxnSpPr>
        <p:spPr>
          <a:xfrm flipV="1">
            <a:off x="5616116" y="3995834"/>
            <a:ext cx="57606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3">
            <a:extLst>
              <a:ext uri="{FF2B5EF4-FFF2-40B4-BE49-F238E27FC236}">
                <a16:creationId xmlns:a16="http://schemas.microsoft.com/office/drawing/2014/main" id="{519357CF-DB64-1647-AA27-7E76E93BD84D}"/>
              </a:ext>
            </a:extLst>
          </p:cNvPr>
          <p:cNvSpPr txBox="1">
            <a:spLocks noChangeArrowheads="1"/>
          </p:cNvSpPr>
          <p:nvPr/>
        </p:nvSpPr>
        <p:spPr>
          <a:xfrm>
            <a:off x="5904148" y="3320988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C5E6AAE2-B90A-7D40-BFF4-7FEB08E2CC51}"/>
              </a:ext>
            </a:extLst>
          </p:cNvPr>
          <p:cNvSpPr txBox="1">
            <a:spLocks noChangeArrowheads="1"/>
          </p:cNvSpPr>
          <p:nvPr/>
        </p:nvSpPr>
        <p:spPr>
          <a:xfrm>
            <a:off x="2293694" y="4315713"/>
            <a:ext cx="1096018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Hashing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42B13D-11A9-0C42-B0FF-6C253C3CC943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3051883" y="4990559"/>
            <a:ext cx="67910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3F09FB-D2DA-A74A-A7E7-35ECFF6D61C0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3343575" y="3978290"/>
            <a:ext cx="752192" cy="10931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3">
            <a:extLst>
              <a:ext uri="{FF2B5EF4-FFF2-40B4-BE49-F238E27FC236}">
                <a16:creationId xmlns:a16="http://schemas.microsoft.com/office/drawing/2014/main" id="{65220DBB-E943-5F41-80AE-DE3BF03B4DB7}"/>
              </a:ext>
            </a:extLst>
          </p:cNvPr>
          <p:cNvSpPr txBox="1">
            <a:spLocks noChangeArrowheads="1"/>
          </p:cNvSpPr>
          <p:nvPr/>
        </p:nvSpPr>
        <p:spPr>
          <a:xfrm>
            <a:off x="2705556" y="3303444"/>
            <a:ext cx="1276037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Digital Signatures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PRGs: Two Methodologies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99AE327B-68E2-A644-A059-969B35F7FC74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124744"/>
            <a:ext cx="8460940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The Foundational Methodology (much of this course)</a:t>
            </a:r>
            <a:endParaRPr lang="en-US" altLang="en-US" sz="2400" b="1" u="sng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3FABEC87-B421-2946-9F5F-FF990C5B3B7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2178090"/>
            <a:ext cx="8748972" cy="6748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>A PRG Candidate from the hardness of Subset-sum: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017CEAE2-8924-0645-8BB6-A871D0ECE0E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2515513"/>
                <a:ext cx="7524836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endParaRPr 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,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  <a:p>
                <a:pPr algn="l"/>
                <a:endParaRPr 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017CEAE2-8924-0645-8BB6-A871D0ECE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515513"/>
                <a:ext cx="7524836" cy="1296144"/>
              </a:xfrm>
              <a:prstGeom prst="rect">
                <a:avLst/>
              </a:prstGeom>
              <a:blipFill>
                <a:blip r:embed="rId3"/>
                <a:stretch>
                  <a:fillRect l="-1180" t="-12621" r="-337" b="-36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CD30F6A-8D7E-D44B-AB5C-688F2A97F3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3501008"/>
                <a:ext cx="7524836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are random (n+1)-bit numbers,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are random bits.</a:t>
                </a:r>
              </a:p>
              <a:p>
                <a:pPr algn="l"/>
                <a:endParaRPr 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CD30F6A-8D7E-D44B-AB5C-688F2A97F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501008"/>
                <a:ext cx="7524836" cy="1296144"/>
              </a:xfrm>
              <a:prstGeom prst="rect">
                <a:avLst/>
              </a:prstGeom>
              <a:blipFill>
                <a:blip r:embed="rId4"/>
                <a:stretch>
                  <a:fillRect l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75485003-4717-6444-80D6-7CEF6D4DE89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4459729"/>
            <a:ext cx="8748972" cy="6748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>Beautiful Function: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B4668808-C2FF-5F45-BE4D-ADA681406DF1}"/>
              </a:ext>
            </a:extLst>
          </p:cNvPr>
          <p:cNvSpPr txBox="1">
            <a:spLocks noChangeArrowheads="1"/>
          </p:cNvSpPr>
          <p:nvPr/>
        </p:nvSpPr>
        <p:spPr>
          <a:xfrm>
            <a:off x="1131222" y="5085184"/>
            <a:ext cx="7833265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If G is a one-way function, then G is a PRG  (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Pset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1).</a:t>
            </a:r>
          </a:p>
          <a:p>
            <a:pPr algn="l"/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2931503E-9388-DA45-8EE0-90A176E1AEC4}"/>
              </a:ext>
            </a:extLst>
          </p:cNvPr>
          <p:cNvSpPr txBox="1">
            <a:spLocks noChangeArrowheads="1"/>
          </p:cNvSpPr>
          <p:nvPr/>
        </p:nvSpPr>
        <p:spPr>
          <a:xfrm>
            <a:off x="1131223" y="5733256"/>
            <a:ext cx="7833265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If lattice problems are hard on the worst-case, G is a PRG (6.876 Fall18 / CS294-168 Spring20)</a:t>
            </a:r>
          </a:p>
          <a:p>
            <a:pPr algn="l"/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Overcoming Shannon’s Conundrum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1747" t="-12069" r="-17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/>
              <p:nvPr/>
            </p:nvSpPr>
            <p:spPr>
              <a:xfrm>
                <a:off x="287016" y="1974904"/>
                <a:ext cx="11256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16" y="1974904"/>
                <a:ext cx="1125628" cy="646331"/>
              </a:xfrm>
              <a:prstGeom prst="rect">
                <a:avLst/>
              </a:prstGeom>
              <a:blipFill>
                <a:blip r:embed="rId4"/>
                <a:stretch>
                  <a:fillRect l="-4494" r="-6742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592D04F-8485-844E-AEBC-E1E79A411E50}"/>
              </a:ext>
            </a:extLst>
          </p:cNvPr>
          <p:cNvSpPr/>
          <p:nvPr/>
        </p:nvSpPr>
        <p:spPr>
          <a:xfrm>
            <a:off x="1331640" y="2080011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Do PRGs exist?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91FE0C-EC0D-DF42-AE86-3D6DD8CC6C30}"/>
              </a:ext>
            </a:extLst>
          </p:cNvPr>
          <p:cNvSpPr/>
          <p:nvPr/>
        </p:nvSpPr>
        <p:spPr>
          <a:xfrm>
            <a:off x="1414899" y="1044315"/>
            <a:ext cx="6006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(or, How to Encrypt n+1 bits using an n-bit key)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570ADD-3C4F-BE47-8EC6-0BAF8569FAB3}"/>
                  </a:ext>
                </a:extLst>
              </p:cNvPr>
              <p:cNvSpPr/>
              <p:nvPr/>
            </p:nvSpPr>
            <p:spPr>
              <a:xfrm>
                <a:off x="334760" y="4063136"/>
                <a:ext cx="11256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570ADD-3C4F-BE47-8EC6-0BAF8569F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0" y="4063136"/>
                <a:ext cx="1125628" cy="646331"/>
              </a:xfrm>
              <a:prstGeom prst="rect">
                <a:avLst/>
              </a:prstGeom>
              <a:blipFill>
                <a:blip r:embed="rId5"/>
                <a:stretch>
                  <a:fillRect l="-3333" r="-6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F53178DD-DA27-3349-8C9F-56D809FAA99D}"/>
              </a:ext>
            </a:extLst>
          </p:cNvPr>
          <p:cNvSpPr/>
          <p:nvPr/>
        </p:nvSpPr>
        <p:spPr>
          <a:xfrm>
            <a:off x="1331640" y="2842482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(Exercise: If P=NP, PRGs do not exist.)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62BA6A-C694-8747-BC66-2116500DDB11}"/>
                  </a:ext>
                </a:extLst>
              </p:cNvPr>
              <p:cNvSpPr/>
              <p:nvPr/>
            </p:nvSpPr>
            <p:spPr>
              <a:xfrm>
                <a:off x="1331640" y="4116559"/>
                <a:ext cx="72728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How do we encrypt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sz="2400" dirty="0"/>
                  <a:t> message bits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key bits?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62BA6A-C694-8747-BC66-2116500DD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116559"/>
                <a:ext cx="7272808" cy="461665"/>
              </a:xfrm>
              <a:prstGeom prst="rect">
                <a:avLst/>
              </a:prstGeom>
              <a:blipFill>
                <a:blip r:embed="rId6"/>
                <a:stretch>
                  <a:fillRect l="-1220" t="-83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AC31A9B-C2B8-5144-A25B-89B71D68DA82}"/>
              </a:ext>
            </a:extLst>
          </p:cNvPr>
          <p:cNvSpPr/>
          <p:nvPr/>
        </p:nvSpPr>
        <p:spPr>
          <a:xfrm>
            <a:off x="1366337" y="4974267"/>
            <a:ext cx="795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(Length extension: If there is a PRG  that stretches by one bit, there is one that stretches by </a:t>
            </a:r>
            <a:r>
              <a:rPr lang="en-US" sz="2400" dirty="0" err="1"/>
              <a:t>polynomially</a:t>
            </a:r>
            <a:r>
              <a:rPr lang="en-US" sz="2400" dirty="0"/>
              <a:t> many bits) </a:t>
            </a:r>
          </a:p>
        </p:txBody>
      </p:sp>
    </p:spTree>
    <p:extLst>
      <p:ext uri="{BB962C8B-B14F-4D97-AF65-F5344CB8AC3E}">
        <p14:creationId xmlns:p14="http://schemas.microsoft.com/office/powerpoint/2010/main" val="11711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be a pseudorandom generator.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6A8ED1F6-78CF-8444-A163-416762BDB56E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Goal: use G to generate </a:t>
            </a:r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many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pseudorandom bits.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Secure Communication Problem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30326-C078-F94C-9003-A82ED594B5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588224" y="1867945"/>
            <a:ext cx="648072" cy="670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F6AB7A-B131-5245-8677-BEF044C79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403648" y="1852076"/>
            <a:ext cx="864096" cy="706988"/>
          </a:xfrm>
          <a:prstGeom prst="rect">
            <a:avLst/>
          </a:prstGeom>
        </p:spPr>
      </p:pic>
      <p:sp>
        <p:nvSpPr>
          <p:cNvPr id="23" name="Rectangle 63">
            <a:extLst>
              <a:ext uri="{FF2B5EF4-FFF2-40B4-BE49-F238E27FC236}">
                <a16:creationId xmlns:a16="http://schemas.microsoft.com/office/drawing/2014/main" id="{AE1DE581-8087-6F4C-B958-1D8BEA330218}"/>
              </a:ext>
            </a:extLst>
          </p:cNvPr>
          <p:cNvSpPr txBox="1">
            <a:spLocks noChangeArrowheads="1"/>
          </p:cNvSpPr>
          <p:nvPr/>
        </p:nvSpPr>
        <p:spPr>
          <a:xfrm>
            <a:off x="1007604" y="3126014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7" name="Rectangle 63">
            <a:extLst>
              <a:ext uri="{FF2B5EF4-FFF2-40B4-BE49-F238E27FC236}">
                <a16:creationId xmlns:a16="http://schemas.microsoft.com/office/drawing/2014/main" id="{198010DE-D7EA-CA4F-A538-964D8FAECDFB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263987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E5735224-712A-794C-BAB9-C380B4CC83AC}"/>
              </a:ext>
            </a:extLst>
          </p:cNvPr>
          <p:cNvSpPr txBox="1">
            <a:spLocks noChangeArrowheads="1"/>
          </p:cNvSpPr>
          <p:nvPr/>
        </p:nvSpPr>
        <p:spPr>
          <a:xfrm>
            <a:off x="926040" y="4495406"/>
            <a:ext cx="703033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Alice and Bob have a common key 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196339-08A5-7E4C-AA32-99B7061BDF11}"/>
              </a:ext>
            </a:extLst>
          </p:cNvPr>
          <p:cNvCxnSpPr>
            <a:cxnSpLocks/>
          </p:cNvCxnSpPr>
          <p:nvPr/>
        </p:nvCxnSpPr>
        <p:spPr>
          <a:xfrm flipH="1">
            <a:off x="2699792" y="2415048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63">
            <a:extLst>
              <a:ext uri="{FF2B5EF4-FFF2-40B4-BE49-F238E27FC236}">
                <a16:creationId xmlns:a16="http://schemas.microsoft.com/office/drawing/2014/main" id="{2CEB4EA8-DC38-5A48-B545-258A5FB01EF1}"/>
              </a:ext>
            </a:extLst>
          </p:cNvPr>
          <p:cNvSpPr txBox="1">
            <a:spLocks noChangeArrowheads="1"/>
          </p:cNvSpPr>
          <p:nvPr/>
        </p:nvSpPr>
        <p:spPr>
          <a:xfrm>
            <a:off x="6120172" y="306308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2" name="Rectangle 63">
            <a:extLst>
              <a:ext uri="{FF2B5EF4-FFF2-40B4-BE49-F238E27FC236}">
                <a16:creationId xmlns:a16="http://schemas.microsoft.com/office/drawing/2014/main" id="{7B6C8484-AD99-2F47-AC46-D5EE89EF60C1}"/>
              </a:ext>
            </a:extLst>
          </p:cNvPr>
          <p:cNvSpPr txBox="1">
            <a:spLocks noChangeArrowheads="1"/>
          </p:cNvSpPr>
          <p:nvPr/>
        </p:nvSpPr>
        <p:spPr>
          <a:xfrm>
            <a:off x="6156176" y="257694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61D24BA-922D-0549-8E14-E755119F3D43}"/>
              </a:ext>
            </a:extLst>
          </p:cNvPr>
          <p:cNvCxnSpPr>
            <a:cxnSpLocks/>
          </p:cNvCxnSpPr>
          <p:nvPr/>
        </p:nvCxnSpPr>
        <p:spPr>
          <a:xfrm>
            <a:off x="4426694" y="2396721"/>
            <a:ext cx="0" cy="7442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tailEnd type="stealth" w="lg" len="lg"/>
          </a:ln>
          <a:effectLst/>
        </p:spPr>
      </p:cxnSp>
      <p:pic>
        <p:nvPicPr>
          <p:cNvPr id="44" name="Picture 19" descr="MCj04359310000[1]">
            <a:extLst>
              <a:ext uri="{FF2B5EF4-FFF2-40B4-BE49-F238E27FC236}">
                <a16:creationId xmlns:a16="http://schemas.microsoft.com/office/drawing/2014/main" id="{5060735A-0B4C-0448-B4DA-F6A6850EC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772" y="3131337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63">
            <a:extLst>
              <a:ext uri="{FF2B5EF4-FFF2-40B4-BE49-F238E27FC236}">
                <a16:creationId xmlns:a16="http://schemas.microsoft.com/office/drawing/2014/main" id="{762BBA17-5643-8241-ACA7-AEE41BD4DF41}"/>
              </a:ext>
            </a:extLst>
          </p:cNvPr>
          <p:cNvSpPr txBox="1">
            <a:spLocks noChangeArrowheads="1"/>
          </p:cNvSpPr>
          <p:nvPr/>
        </p:nvSpPr>
        <p:spPr>
          <a:xfrm>
            <a:off x="3563888" y="391505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7F0B9C19-B984-8142-9548-7DE4171FB04A}"/>
              </a:ext>
            </a:extLst>
          </p:cNvPr>
          <p:cNvSpPr txBox="1">
            <a:spLocks noChangeArrowheads="1"/>
          </p:cNvSpPr>
          <p:nvPr/>
        </p:nvSpPr>
        <p:spPr>
          <a:xfrm>
            <a:off x="926040" y="4941168"/>
            <a:ext cx="8470496" cy="17281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Algorithms (Gen, </a:t>
            </a:r>
            <a:r>
              <a:rPr lang="en-US" alt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Enc</a:t>
            </a:r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, Dec)	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Correctness: Dec(k, </a:t>
            </a:r>
            <a:r>
              <a:rPr lang="en-US" alt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Enc</a:t>
            </a:r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</a:t>
            </a:r>
            <a:r>
              <a:rPr lang="en-US" alt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k,m</a:t>
            </a:r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)) = m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Security: </a:t>
            </a:r>
            <a:r>
              <a:rPr lang="en-US" alt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No Eve learns anything about m.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E7F4A564-6105-E146-88B1-574A10A4BFD5}"/>
              </a:ext>
            </a:extLst>
          </p:cNvPr>
          <p:cNvSpPr/>
          <p:nvPr/>
        </p:nvSpPr>
        <p:spPr>
          <a:xfrm>
            <a:off x="1070056" y="1275627"/>
            <a:ext cx="698376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826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be a pseudorandom generator.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63">
            <a:extLst>
              <a:ext uri="{FF2B5EF4-FFF2-40B4-BE49-F238E27FC236}">
                <a16:creationId xmlns:a16="http://schemas.microsoft.com/office/drawing/2014/main" id="{C66071DC-A4C6-6C49-90BD-1CAFA87560CA}"/>
              </a:ext>
            </a:extLst>
          </p:cNvPr>
          <p:cNvSpPr txBox="1">
            <a:spLocks noChangeArrowheads="1"/>
          </p:cNvSpPr>
          <p:nvPr/>
        </p:nvSpPr>
        <p:spPr>
          <a:xfrm>
            <a:off x="752963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Goal: use G to generate </a:t>
            </a:r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poly many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pseudorandom bits.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Subtitle 1">
            <a:extLst>
              <a:ext uri="{FF2B5EF4-FFF2-40B4-BE49-F238E27FC236}">
                <a16:creationId xmlns:a16="http://schemas.microsoft.com/office/drawing/2014/main" id="{9B9F0B9F-4C7D-D541-932B-9A4DEF8FC245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98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be a pseudorandom generator.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F168D56-1AA4-8C46-906E-B305D77E5107}"/>
              </a:ext>
            </a:extLst>
          </p:cNvPr>
          <p:cNvGrpSpPr/>
          <p:nvPr/>
        </p:nvGrpSpPr>
        <p:grpSpPr>
          <a:xfrm>
            <a:off x="845586" y="4077072"/>
            <a:ext cx="3582398" cy="1029278"/>
            <a:chOff x="845586" y="4415946"/>
            <a:chExt cx="3582398" cy="1029278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42F82922-C5C7-D443-B562-DDB4F5BC8020}"/>
                </a:ext>
              </a:extLst>
            </p:cNvPr>
            <p:cNvSpPr/>
            <p:nvPr/>
          </p:nvSpPr>
          <p:spPr>
            <a:xfrm>
              <a:off x="15476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63">
              <a:extLst>
                <a:ext uri="{FF2B5EF4-FFF2-40B4-BE49-F238E27FC236}">
                  <a16:creationId xmlns:a16="http://schemas.microsoft.com/office/drawing/2014/main" id="{72DEF588-E12C-9342-BD9A-3C1283877B0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456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9DCC6F-B12D-3B47-B996-594D43EF2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586" y="5013176"/>
              <a:ext cx="70207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63">
                  <a:extLst>
                    <a:ext uri="{FF2B5EF4-FFF2-40B4-BE49-F238E27FC236}">
                      <a16:creationId xmlns:a16="http://schemas.microsoft.com/office/drawing/2014/main" id="{284A2090-F8DC-1C42-A234-A7D4C5AC7A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44597" y="4426529"/>
                  <a:ext cx="504056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0" name="Rectangle 63">
                  <a:extLst>
                    <a:ext uri="{FF2B5EF4-FFF2-40B4-BE49-F238E27FC236}">
                      <a16:creationId xmlns:a16="http://schemas.microsoft.com/office/drawing/2014/main" id="{284A2090-F8DC-1C42-A234-A7D4C5AC7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597" y="4426529"/>
                  <a:ext cx="504056" cy="453214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184D68-A03D-E344-88B2-EB31215930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1760" y="5013176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63">
                  <a:extLst>
                    <a:ext uri="{FF2B5EF4-FFF2-40B4-BE49-F238E27FC236}">
                      <a16:creationId xmlns:a16="http://schemas.microsoft.com/office/drawing/2014/main" id="{085B0AAF-6464-4145-8372-A38DFF747D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62018" y="4415946"/>
                  <a:ext cx="1865966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2" name="Rectangle 63">
                  <a:extLst>
                    <a:ext uri="{FF2B5EF4-FFF2-40B4-BE49-F238E27FC236}">
                      <a16:creationId xmlns:a16="http://schemas.microsoft.com/office/drawing/2014/main" id="{085B0AAF-6464-4145-8372-A38DFF747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2018" y="4415946"/>
                  <a:ext cx="1865966" cy="453214"/>
                </a:xfrm>
                <a:prstGeom prst="rect">
                  <a:avLst/>
                </a:prstGeom>
                <a:blipFill>
                  <a:blip r:embed="rId5"/>
                  <a:stretch>
                    <a:fillRect t="-14286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Construction of G’(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blipFill>
                <a:blip r:embed="rId6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3">
            <a:extLst>
              <a:ext uri="{FF2B5EF4-FFF2-40B4-BE49-F238E27FC236}">
                <a16:creationId xmlns:a16="http://schemas.microsoft.com/office/drawing/2014/main" id="{2C2A67AC-99E1-F94C-AA93-F6B4CD355A87}"/>
              </a:ext>
            </a:extLst>
          </p:cNvPr>
          <p:cNvSpPr txBox="1">
            <a:spLocks noChangeArrowheads="1"/>
          </p:cNvSpPr>
          <p:nvPr/>
        </p:nvSpPr>
        <p:spPr>
          <a:xfrm>
            <a:off x="752963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Goal: use G to generate </a:t>
            </a:r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poly many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pseudorandom bits.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42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be a pseudorandom generator.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F82922-C5C7-D443-B562-DDB4F5BC8020}"/>
              </a:ext>
            </a:extLst>
          </p:cNvPr>
          <p:cNvSpPr/>
          <p:nvPr/>
        </p:nvSpPr>
        <p:spPr>
          <a:xfrm>
            <a:off x="1547664" y="4314262"/>
            <a:ext cx="86409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72DEF588-E12C-9342-BD9A-3C1283877B07}"/>
              </a:ext>
            </a:extLst>
          </p:cNvPr>
          <p:cNvSpPr txBox="1">
            <a:spLocks noChangeArrowheads="1"/>
          </p:cNvSpPr>
          <p:nvPr/>
        </p:nvSpPr>
        <p:spPr>
          <a:xfrm>
            <a:off x="1745686" y="4485129"/>
            <a:ext cx="468052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9DCC6F-B12D-3B47-B996-594D43EF220D}"/>
              </a:ext>
            </a:extLst>
          </p:cNvPr>
          <p:cNvCxnSpPr>
            <a:cxnSpLocks/>
          </p:cNvCxnSpPr>
          <p:nvPr/>
        </p:nvCxnSpPr>
        <p:spPr>
          <a:xfrm flipH="1">
            <a:off x="845586" y="4674302"/>
            <a:ext cx="702078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44597" y="4087655"/>
                <a:ext cx="504056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97" y="4087655"/>
                <a:ext cx="504056" cy="453214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184D68-A03D-E344-88B2-EB3121593079}"/>
              </a:ext>
            </a:extLst>
          </p:cNvPr>
          <p:cNvCxnSpPr>
            <a:cxnSpLocks/>
          </p:cNvCxnSpPr>
          <p:nvPr/>
        </p:nvCxnSpPr>
        <p:spPr>
          <a:xfrm flipH="1">
            <a:off x="2411760" y="4674302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85B0AAF-6464-4145-8372-A38DFF747DC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62018" y="4077072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85B0AAF-6464-4145-8372-A38DFF74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18" y="4077072"/>
                <a:ext cx="551820" cy="453214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Construction of G’(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blipFill>
                <a:blip r:embed="rId6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3">
            <a:extLst>
              <a:ext uri="{FF2B5EF4-FFF2-40B4-BE49-F238E27FC236}">
                <a16:creationId xmlns:a16="http://schemas.microsoft.com/office/drawing/2014/main" id="{2C2A67AC-99E1-F94C-AA93-F6B4CD355A87}"/>
              </a:ext>
            </a:extLst>
          </p:cNvPr>
          <p:cNvSpPr txBox="1">
            <a:spLocks noChangeArrowheads="1"/>
          </p:cNvSpPr>
          <p:nvPr/>
        </p:nvSpPr>
        <p:spPr>
          <a:xfrm>
            <a:off x="752963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Goal: use G to generate </a:t>
            </a:r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poly many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pseudorandom bits.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54E309EA-DCB9-DE49-BCFD-14514007E0C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478396" y="4077072"/>
                <a:ext cx="868888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54E309EA-DCB9-DE49-BCFD-14514007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396" y="4077072"/>
                <a:ext cx="868888" cy="453214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be a pseudorandom generator.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F82922-C5C7-D443-B562-DDB4F5BC8020}"/>
              </a:ext>
            </a:extLst>
          </p:cNvPr>
          <p:cNvSpPr/>
          <p:nvPr/>
        </p:nvSpPr>
        <p:spPr>
          <a:xfrm>
            <a:off x="1547664" y="4339683"/>
            <a:ext cx="86409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72DEF588-E12C-9342-BD9A-3C1283877B07}"/>
              </a:ext>
            </a:extLst>
          </p:cNvPr>
          <p:cNvSpPr txBox="1">
            <a:spLocks noChangeArrowheads="1"/>
          </p:cNvSpPr>
          <p:nvPr/>
        </p:nvSpPr>
        <p:spPr>
          <a:xfrm>
            <a:off x="1745686" y="4510550"/>
            <a:ext cx="468052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9DCC6F-B12D-3B47-B996-594D43EF220D}"/>
              </a:ext>
            </a:extLst>
          </p:cNvPr>
          <p:cNvCxnSpPr>
            <a:cxnSpLocks/>
          </p:cNvCxnSpPr>
          <p:nvPr/>
        </p:nvCxnSpPr>
        <p:spPr>
          <a:xfrm flipH="1">
            <a:off x="845586" y="4699723"/>
            <a:ext cx="702078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44597" y="4113076"/>
                <a:ext cx="504056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97" y="4113076"/>
                <a:ext cx="504056" cy="4532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184D68-A03D-E344-88B2-EB3121593079}"/>
              </a:ext>
            </a:extLst>
          </p:cNvPr>
          <p:cNvCxnSpPr>
            <a:cxnSpLocks/>
          </p:cNvCxnSpPr>
          <p:nvPr/>
        </p:nvCxnSpPr>
        <p:spPr>
          <a:xfrm flipH="1">
            <a:off x="2411760" y="4699723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85B0AAF-6464-4145-8372-A38DFF747DC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03802" y="5697252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85B0AAF-6464-4145-8372-A38DFF74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802" y="5697252"/>
                <a:ext cx="551820" cy="453214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Construction of G’(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blipFill>
                <a:blip r:embed="rId6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3">
            <a:extLst>
              <a:ext uri="{FF2B5EF4-FFF2-40B4-BE49-F238E27FC236}">
                <a16:creationId xmlns:a16="http://schemas.microsoft.com/office/drawing/2014/main" id="{2C2A67AC-99E1-F94C-AA93-F6B4CD355A87}"/>
              </a:ext>
            </a:extLst>
          </p:cNvPr>
          <p:cNvSpPr txBox="1">
            <a:spLocks noChangeArrowheads="1"/>
          </p:cNvSpPr>
          <p:nvPr/>
        </p:nvSpPr>
        <p:spPr>
          <a:xfrm>
            <a:off x="752963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Goal: use G to generate </a:t>
            </a:r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poly many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pseudorandom bits.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54E309EA-DCB9-DE49-BCFD-14514007E0C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406968" y="4077072"/>
                <a:ext cx="868888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54E309EA-DCB9-DE49-BCFD-14514007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68" y="4077072"/>
                <a:ext cx="868888" cy="453214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FBB5FA-D229-874B-AD99-92C4FAAE7F59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1974920" y="5151606"/>
            <a:ext cx="4792" cy="545646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E1EE58-25A5-044F-B614-F7C8B61CE006}"/>
              </a:ext>
            </a:extLst>
          </p:cNvPr>
          <p:cNvGrpSpPr/>
          <p:nvPr/>
        </p:nvGrpSpPr>
        <p:grpSpPr>
          <a:xfrm>
            <a:off x="3271064" y="4077072"/>
            <a:ext cx="1728192" cy="1999553"/>
            <a:chOff x="3271064" y="4390525"/>
            <a:chExt cx="1728192" cy="199955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ECBEBD4-14A9-8047-853F-0DCFBC93C0DD}"/>
                </a:ext>
              </a:extLst>
            </p:cNvPr>
            <p:cNvSpPr/>
            <p:nvPr/>
          </p:nvSpPr>
          <p:spPr>
            <a:xfrm>
              <a:off x="32710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3">
              <a:extLst>
                <a:ext uri="{FF2B5EF4-FFF2-40B4-BE49-F238E27FC236}">
                  <a16:creationId xmlns:a16="http://schemas.microsoft.com/office/drawing/2014/main" id="{3FF47ABA-B358-414E-AAAB-16387519A87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90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521BB7-285D-9A4E-8AE0-B848BD17C1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5160" y="5013176"/>
              <a:ext cx="86409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FF30A307-85AE-5446-BFB9-FDA67ADA94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FF30A307-85AE-5446-BFB9-FDA67ADA94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blipFill>
                  <a:blip r:embed="rId8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63">
                  <a:extLst>
                    <a:ext uri="{FF2B5EF4-FFF2-40B4-BE49-F238E27FC236}">
                      <a16:creationId xmlns:a16="http://schemas.microsoft.com/office/drawing/2014/main" id="{8555FCFD-5811-6242-B805-4AA9BCE04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2" name="Rectangle 63">
                  <a:extLst>
                    <a:ext uri="{FF2B5EF4-FFF2-40B4-BE49-F238E27FC236}">
                      <a16:creationId xmlns:a16="http://schemas.microsoft.com/office/drawing/2014/main" id="{8555FCFD-5811-6242-B805-4AA9BCE04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blipFill>
                  <a:blip r:embed="rId9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8F8F8B-1802-2947-A493-F2E18932EAD2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3678792" y="5391218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F562C0-A8CE-6942-8FE7-A5E5AF3473E7}"/>
              </a:ext>
            </a:extLst>
          </p:cNvPr>
          <p:cNvGrpSpPr/>
          <p:nvPr/>
        </p:nvGrpSpPr>
        <p:grpSpPr>
          <a:xfrm>
            <a:off x="5636218" y="4101347"/>
            <a:ext cx="1728192" cy="1999553"/>
            <a:chOff x="3271064" y="4390525"/>
            <a:chExt cx="1728192" cy="199955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B6F6677-FBFD-0F4B-82B1-4A5DFC87BA8E}"/>
                </a:ext>
              </a:extLst>
            </p:cNvPr>
            <p:cNvSpPr/>
            <p:nvPr/>
          </p:nvSpPr>
          <p:spPr>
            <a:xfrm>
              <a:off x="32710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3">
              <a:extLst>
                <a:ext uri="{FF2B5EF4-FFF2-40B4-BE49-F238E27FC236}">
                  <a16:creationId xmlns:a16="http://schemas.microsoft.com/office/drawing/2014/main" id="{B1A5EE00-4F5C-E945-9A96-C2F5FE037F5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90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40DB01-EC22-0F47-8303-FD97E03D5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5160" y="5013176"/>
              <a:ext cx="86409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63">
                  <a:extLst>
                    <a:ext uri="{FF2B5EF4-FFF2-40B4-BE49-F238E27FC236}">
                      <a16:creationId xmlns:a16="http://schemas.microsoft.com/office/drawing/2014/main" id="{B41C73CC-21C5-4B45-9A9F-3A4424BF95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8" name="Rectangle 63">
                  <a:extLst>
                    <a:ext uri="{FF2B5EF4-FFF2-40B4-BE49-F238E27FC236}">
                      <a16:creationId xmlns:a16="http://schemas.microsoft.com/office/drawing/2014/main" id="{B41C73CC-21C5-4B45-9A9F-3A4424BF9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blipFill>
                  <a:blip r:embed="rId10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63">
                  <a:extLst>
                    <a:ext uri="{FF2B5EF4-FFF2-40B4-BE49-F238E27FC236}">
                      <a16:creationId xmlns:a16="http://schemas.microsoft.com/office/drawing/2014/main" id="{AB755D2B-5623-2044-A388-13B394C1EA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9" name="Rectangle 63">
                  <a:extLst>
                    <a:ext uri="{FF2B5EF4-FFF2-40B4-BE49-F238E27FC236}">
                      <a16:creationId xmlns:a16="http://schemas.microsoft.com/office/drawing/2014/main" id="{AB755D2B-5623-2044-A388-13B394C1EA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blipFill>
                  <a:blip r:embed="rId11"/>
                  <a:stretch>
                    <a:fillRect l="-2273" r="-31818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839A2CD-D51C-4C43-9565-56C52E02D413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3678792" y="5391218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81391D60-8035-BD43-A12C-BFA6A8A269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258413" y="4265476"/>
                <a:ext cx="2017424" cy="69542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81391D60-8035-BD43-A12C-BFA6A8A26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13" y="4265476"/>
                <a:ext cx="2017424" cy="6954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EC39C9CD-5F84-FC4D-984A-1FB6836CD49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313935" y="3118795"/>
                <a:ext cx="5480996" cy="69542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EC39C9CD-5F84-FC4D-984A-1FB6836CD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935" y="3118795"/>
                <a:ext cx="5480996" cy="695427"/>
              </a:xfrm>
              <a:prstGeom prst="rect">
                <a:avLst/>
              </a:prstGeom>
              <a:blipFill>
                <a:blip r:embed="rId13"/>
                <a:stretch>
                  <a:fillRect l="-1620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3">
            <a:extLst>
              <a:ext uri="{FF2B5EF4-FFF2-40B4-BE49-F238E27FC236}">
                <a16:creationId xmlns:a16="http://schemas.microsoft.com/office/drawing/2014/main" id="{97DB92BB-1BF0-9A4C-B1E4-AB2CD6A5E7BD}"/>
              </a:ext>
            </a:extLst>
          </p:cNvPr>
          <p:cNvSpPr txBox="1">
            <a:spLocks noChangeArrowheads="1"/>
          </p:cNvSpPr>
          <p:nvPr/>
        </p:nvSpPr>
        <p:spPr>
          <a:xfrm>
            <a:off x="822792" y="6183294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Also called a stream cipher by the applied people.</a:t>
            </a:r>
            <a:endParaRPr lang="en-US" altLang="en-US" sz="2400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CB397F6-4708-7B4F-8428-A0ED136AE3A2}"/>
              </a:ext>
            </a:extLst>
          </p:cNvPr>
          <p:cNvGrpSpPr/>
          <p:nvPr/>
        </p:nvGrpSpPr>
        <p:grpSpPr>
          <a:xfrm>
            <a:off x="7340055" y="4315631"/>
            <a:ext cx="864096" cy="1736942"/>
            <a:chOff x="3271064" y="4653136"/>
            <a:chExt cx="864096" cy="1736942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C16391-DA6A-1149-954D-737493F9328B}"/>
                </a:ext>
              </a:extLst>
            </p:cNvPr>
            <p:cNvSpPr/>
            <p:nvPr/>
          </p:nvSpPr>
          <p:spPr>
            <a:xfrm>
              <a:off x="32710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3">
              <a:extLst>
                <a:ext uri="{FF2B5EF4-FFF2-40B4-BE49-F238E27FC236}">
                  <a16:creationId xmlns:a16="http://schemas.microsoft.com/office/drawing/2014/main" id="{87E5AE72-8B9D-024F-A774-45F1F51F278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90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63">
                  <a:extLst>
                    <a:ext uri="{FF2B5EF4-FFF2-40B4-BE49-F238E27FC236}">
                      <a16:creationId xmlns:a16="http://schemas.microsoft.com/office/drawing/2014/main" id="{EF6C3B42-CA5B-4E48-8D5F-4BD68A54E2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37" name="Rectangle 63">
                  <a:extLst>
                    <a:ext uri="{FF2B5EF4-FFF2-40B4-BE49-F238E27FC236}">
                      <a16:creationId xmlns:a16="http://schemas.microsoft.com/office/drawing/2014/main" id="{EF6C3B42-CA5B-4E48-8D5F-4BD68A54E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blipFill>
                  <a:blip r:embed="rId1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CB5B320-D3FD-0746-A2A9-3FB57FC48742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H="1" flipV="1">
              <a:off x="3678792" y="5391218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0B588D-056E-D844-8802-940FAF54B80E}"/>
              </a:ext>
            </a:extLst>
          </p:cNvPr>
          <p:cNvCxnSpPr>
            <a:cxnSpLocks/>
          </p:cNvCxnSpPr>
          <p:nvPr/>
        </p:nvCxnSpPr>
        <p:spPr>
          <a:xfrm flipH="1" flipV="1">
            <a:off x="8026703" y="5063840"/>
            <a:ext cx="400840" cy="501627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056C58D6-9467-F549-8BA8-B3FA202E22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27123" y="5565467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056C58D6-9467-F549-8BA8-B3FA202E2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123" y="5565467"/>
                <a:ext cx="551820" cy="453214"/>
              </a:xfrm>
              <a:prstGeom prst="rect">
                <a:avLst/>
              </a:prstGeom>
              <a:blipFill>
                <a:blip r:embed="rId1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5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548680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Are we all set with encryption?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1" name="Rectangle 63">
            <a:extLst>
              <a:ext uri="{FF2B5EF4-FFF2-40B4-BE49-F238E27FC236}">
                <a16:creationId xmlns:a16="http://schemas.microsoft.com/office/drawing/2014/main" id="{C2301442-5B15-D643-8139-39E20996F207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1448557"/>
            <a:ext cx="8208912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To encrypt the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i-th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bit, use the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i-th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pseudorandom bit.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2" name="Rectangle 63">
            <a:extLst>
              <a:ext uri="{FF2B5EF4-FFF2-40B4-BE49-F238E27FC236}">
                <a16:creationId xmlns:a16="http://schemas.microsoft.com/office/drawing/2014/main" id="{A1A126EC-1A9D-F649-882B-48B73A03ECEE}"/>
              </a:ext>
            </a:extLst>
          </p:cNvPr>
          <p:cNvSpPr txBox="1">
            <a:spLocks noChangeArrowheads="1"/>
          </p:cNvSpPr>
          <p:nvPr/>
        </p:nvSpPr>
        <p:spPr>
          <a:xfrm>
            <a:off x="1158879" y="3042031"/>
            <a:ext cx="7488832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Runtime  (an efficiency issue) 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3" name="Rectangle 63">
            <a:extLst>
              <a:ext uri="{FF2B5EF4-FFF2-40B4-BE49-F238E27FC236}">
                <a16:creationId xmlns:a16="http://schemas.microsoft.com/office/drawing/2014/main" id="{239E1A0F-A892-A54D-88B4-0679CAB54C8C}"/>
              </a:ext>
            </a:extLst>
          </p:cNvPr>
          <p:cNvSpPr txBox="1">
            <a:spLocks noChangeArrowheads="1"/>
          </p:cNvSpPr>
          <p:nvPr/>
        </p:nvSpPr>
        <p:spPr>
          <a:xfrm>
            <a:off x="1158879" y="4025939"/>
            <a:ext cx="8208912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Need to remember state (a security issue)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4" name="Rectangle 63">
            <a:extLst>
              <a:ext uri="{FF2B5EF4-FFF2-40B4-BE49-F238E27FC236}">
                <a16:creationId xmlns:a16="http://schemas.microsoft.com/office/drawing/2014/main" id="{C341AC74-56AB-8D4E-9D45-2D7CACD3A1F2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4914169"/>
            <a:ext cx="7172055" cy="11791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In a couple of weeks, Shafi will solve both problems in one shot.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5" name="Rectangle 63">
            <a:extLst>
              <a:ext uri="{FF2B5EF4-FFF2-40B4-BE49-F238E27FC236}">
                <a16:creationId xmlns:a16="http://schemas.microsoft.com/office/drawing/2014/main" id="{32F2B8B9-74DB-6740-BCF3-6E10897FBC75}"/>
              </a:ext>
            </a:extLst>
          </p:cNvPr>
          <p:cNvSpPr txBox="1">
            <a:spLocks noChangeArrowheads="1"/>
          </p:cNvSpPr>
          <p:nvPr/>
        </p:nvSpPr>
        <p:spPr>
          <a:xfrm>
            <a:off x="935088" y="2245293"/>
            <a:ext cx="8208912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Two problems: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0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Next Lecture: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Define one-way functions (OWF),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Hardcore bits (HCB),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3593891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4725144"/>
                <a:ext cx="9217024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Show that OWF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  <a:b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	(how to construct a PRG from any OWF*)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25144"/>
                <a:ext cx="9217024" cy="843221"/>
              </a:xfrm>
              <a:prstGeom prst="rect">
                <a:avLst/>
              </a:prstGeom>
              <a:blipFill>
                <a:blip r:embed="rId3"/>
                <a:stretch>
                  <a:fillRect l="-964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79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Define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E5735224-712A-794C-BAB9-C380B4CC83AC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682503"/>
            <a:ext cx="7056784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Perfect secrecy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A Posteriori = A Priori 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CBD4E65A-9505-494A-8335-393FAE74F5E6}"/>
              </a:ext>
            </a:extLst>
          </p:cNvPr>
          <p:cNvSpPr txBox="1">
            <a:spLocks noChangeArrowheads="1"/>
          </p:cNvSpPr>
          <p:nvPr/>
        </p:nvSpPr>
        <p:spPr>
          <a:xfrm>
            <a:off x="766826" y="3861048"/>
            <a:ext cx="8377174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Perfect indistinguishability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6AE33124-A7DF-7C4D-A554-B3B28F13A42D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6012135"/>
            <a:ext cx="7056784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>The two definitions are equivalent!</a:t>
            </a:r>
            <a:endParaRPr lang="en-US" altLang="en-US" sz="24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6BDB0F5F-FC88-0E4C-B2A2-4572E46F636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2420888"/>
                <a:ext cx="7056784" cy="128699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 </m:t>
                    </m:r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𝑀</m:t>
                            </m:r>
                            <m:r>
                              <a:rPr lang="en-US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  <m:r>
                              <a:rPr lang="en-US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𝐾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𝑀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en-US" sz="240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𝑀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</m:t>
                    </m:r>
                  </m:oMath>
                </a14:m>
                <a:endParaRPr lang="en-US" altLang="en-US" sz="2400" dirty="0">
                  <a:solidFill>
                    <a:srgbClr val="0000FF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6BDB0F5F-FC88-0E4C-B2A2-4572E46F6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20888"/>
                <a:ext cx="7056784" cy="1286991"/>
              </a:xfrm>
              <a:prstGeom prst="rect">
                <a:avLst/>
              </a:prstGeom>
              <a:blipFill>
                <a:blip r:embed="rId3"/>
                <a:stretch>
                  <a:fillRect l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4464570"/>
                <a:ext cx="7632848" cy="128699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𝐾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en-US" sz="240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𝐾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</m:t>
                    </m:r>
                  </m:oMath>
                </a14:m>
                <a:endParaRPr lang="en-US" altLang="en-US" sz="2400" dirty="0">
                  <a:solidFill>
                    <a:srgbClr val="0000FF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464570"/>
                <a:ext cx="7632848" cy="1286991"/>
              </a:xfrm>
              <a:prstGeom prst="rect">
                <a:avLst/>
              </a:prstGeom>
              <a:blipFill>
                <a:blip r:embed="rId4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41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Is there a perfectly secure scheme?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E5735224-712A-794C-BAB9-C380B4CC83A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682503"/>
                <a:ext cx="7200800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One-time Pad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𝑘</m:t>
                        </m:r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</m:e>
                    </m:d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 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E5735224-712A-794C-BAB9-C380B4CC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682503"/>
                <a:ext cx="7200800" cy="450353"/>
              </a:xfrm>
              <a:prstGeom prst="rect">
                <a:avLst/>
              </a:prstGeom>
              <a:blipFill>
                <a:blip r:embed="rId3"/>
                <a:stretch>
                  <a:fillRect l="-1056" t="-13889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3">
            <a:extLst>
              <a:ext uri="{FF2B5EF4-FFF2-40B4-BE49-F238E27FC236}">
                <a16:creationId xmlns:a16="http://schemas.microsoft.com/office/drawing/2014/main" id="{CBD4E65A-9505-494A-8335-393FAE74F5E6}"/>
              </a:ext>
            </a:extLst>
          </p:cNvPr>
          <p:cNvSpPr txBox="1">
            <a:spLocks noChangeArrowheads="1"/>
          </p:cNvSpPr>
          <p:nvPr/>
        </p:nvSpPr>
        <p:spPr>
          <a:xfrm>
            <a:off x="744905" y="2352179"/>
            <a:ext cx="8055096" cy="88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>However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 Keys are as long as Messages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99C31CD-F397-4D49-9393-4CB827C438B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3284984"/>
                <a:ext cx="8208912" cy="112117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WORSE, Shannon’s theorem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: </a:t>
                </a:r>
                <a:b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for </a:t>
                </a:r>
                <a:r>
                  <a:rPr lang="en-US" sz="2400" b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any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perfectly secure scheme, |key|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|message|.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99C31CD-F397-4D49-9393-4CB827C43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284984"/>
                <a:ext cx="8208912" cy="1121173"/>
              </a:xfrm>
              <a:prstGeom prst="rect">
                <a:avLst/>
              </a:prstGeom>
              <a:blipFill>
                <a:blip r:embed="rId4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ubtitle 1">
            <a:extLst>
              <a:ext uri="{FF2B5EF4-FFF2-40B4-BE49-F238E27FC236}">
                <a16:creationId xmlns:a16="http://schemas.microsoft.com/office/drawing/2014/main" id="{EE8F0E9B-4DB8-4044-A83D-E297A3469C50}"/>
              </a:ext>
            </a:extLst>
          </p:cNvPr>
          <p:cNvSpPr txBox="1">
            <a:spLocks/>
          </p:cNvSpPr>
          <p:nvPr/>
        </p:nvSpPr>
        <p:spPr>
          <a:xfrm>
            <a:off x="539552" y="4869160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Can we overcome Shannon’s conundrum?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42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8C948F-D1CF-1D48-86D7-CC7E48BB1D4A}"/>
              </a:ext>
            </a:extLst>
          </p:cNvPr>
          <p:cNvSpPr/>
          <p:nvPr/>
        </p:nvSpPr>
        <p:spPr>
          <a:xfrm>
            <a:off x="251520" y="5496808"/>
            <a:ext cx="8640960" cy="1129636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Let’s first rewrite…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CBD4E65A-9505-494A-8335-393FAE74F5E6}"/>
              </a:ext>
            </a:extLst>
          </p:cNvPr>
          <p:cNvSpPr txBox="1">
            <a:spLocks noChangeArrowheads="1"/>
          </p:cNvSpPr>
          <p:nvPr/>
        </p:nvSpPr>
        <p:spPr>
          <a:xfrm>
            <a:off x="766826" y="1340768"/>
            <a:ext cx="8377174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Perfect indistinguishability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</a:t>
            </a:r>
            <a:r>
              <a:rPr lang="en-US" sz="2400" i="1" dirty="0">
                <a:latin typeface="American Typewriter" charset="0"/>
                <a:ea typeface="American Typewriter" charset="0"/>
                <a:cs typeface="American Typewriter" charset="0"/>
              </a:rPr>
              <a:t>as a Turing test</a:t>
            </a:r>
            <a:endParaRPr lang="en-US" altLang="en-US" sz="2400" i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1898527"/>
                <a:ext cx="7632848" cy="6663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𝐾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en-US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𝐾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98527"/>
                <a:ext cx="7632848" cy="666377"/>
              </a:xfrm>
              <a:prstGeom prst="rect">
                <a:avLst/>
              </a:prstGeom>
              <a:blipFill>
                <a:blip r:embed="rId3"/>
                <a:stretch>
                  <a:fillRect l="-1163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F204C32-1AC8-224D-83D4-B561FA586F79}"/>
              </a:ext>
            </a:extLst>
          </p:cNvPr>
          <p:cNvSpPr/>
          <p:nvPr/>
        </p:nvSpPr>
        <p:spPr>
          <a:xfrm>
            <a:off x="1403648" y="2967859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C642C-7FE7-734B-A066-9A566CD9A14C}"/>
              </a:ext>
            </a:extLst>
          </p:cNvPr>
          <p:cNvSpPr/>
          <p:nvPr/>
        </p:nvSpPr>
        <p:spPr>
          <a:xfrm>
            <a:off x="5292080" y="2967859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D401C2E1-BDAA-2444-80BB-B41B25FFF583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3044225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C67EE80D-BC80-A840-B4C8-2EF99E18163A}"/>
              </a:ext>
            </a:extLst>
          </p:cNvPr>
          <p:cNvSpPr txBox="1">
            <a:spLocks noChangeArrowheads="1"/>
          </p:cNvSpPr>
          <p:nvPr/>
        </p:nvSpPr>
        <p:spPr>
          <a:xfrm>
            <a:off x="5580112" y="3050655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01670" y="4122195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70" y="4122195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72100" y="4081352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4081352"/>
                <a:ext cx="2196244" cy="386925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9" descr="MCj04359310000[1]">
            <a:extLst>
              <a:ext uri="{FF2B5EF4-FFF2-40B4-BE49-F238E27FC236}">
                <a16:creationId xmlns:a16="http://schemas.microsoft.com/office/drawing/2014/main" id="{1C242B0B-B8A7-AD4B-A155-40F7DE82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3">
            <a:extLst>
              <a:ext uri="{FF2B5EF4-FFF2-40B4-BE49-F238E27FC236}">
                <a16:creationId xmlns:a16="http://schemas.microsoft.com/office/drawing/2014/main" id="{18DA5E60-402E-4A4B-9D4E-A770C0B43A67}"/>
              </a:ext>
            </a:extLst>
          </p:cNvPr>
          <p:cNvSpPr txBox="1">
            <a:spLocks noChangeArrowheads="1"/>
          </p:cNvSpPr>
          <p:nvPr/>
        </p:nvSpPr>
        <p:spPr>
          <a:xfrm>
            <a:off x="1325760" y="4653136"/>
            <a:ext cx="7566720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American Typewriter" charset="0"/>
              </a:rPr>
              <a:t>is a </a:t>
            </a:r>
            <a:r>
              <a:rPr lang="en-US" altLang="en-US" sz="2400" b="1" dirty="0">
                <a:solidFill>
                  <a:srgbClr val="C00000"/>
                </a:solidFill>
                <a:latin typeface="American Typewriter" charset="0"/>
              </a:rPr>
              <a:t>distinguisher</a:t>
            </a:r>
            <a:r>
              <a:rPr lang="en-US" altLang="en-US" sz="2400" dirty="0">
                <a:latin typeface="American Typewriter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E6621A36-CA00-AF49-9386-E3086BE5D1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5589240"/>
                <a:ext cx="8776048" cy="9049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For all EVE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func>
                      <m:func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 ←</m:t>
                            </m:r>
                            <m:r>
                              <m:rPr>
                                <m:nor/>
                              </m:rPr>
                              <a:rPr lang="en-US" altLang="en-US" sz="2400" dirty="0">
                                <a:latin typeface="American Typewriter" charset="0"/>
                                <a:ea typeface="American Typewriter" charset="0"/>
                                <a:cs typeface="American Typewriter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en-US" sz="2400" dirty="0">
                                <a:latin typeface="Apple Chancery" panose="03020702040506060504" pitchFamily="66" charset="-79"/>
                                <a:ea typeface="Brush Script MT" panose="03060802040406070304" pitchFamily="66" charset="-122"/>
                                <a:cs typeface="Apple Chancery" panose="03020702040506060504" pitchFamily="66" charset="-79"/>
                              </a:rPr>
                              <m:t>K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;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𝑐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𝑘</m:t>
                                </m:r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𝐸𝑉𝐸</m:t>
                            </m:r>
                            <m:d>
                              <m:dPr>
                                <m:ctrlP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=0</m:t>
                            </m:r>
                          </m:e>
                        </m:d>
                      </m:e>
                    </m:func>
                  </m:oMath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 ←</m:t>
                            </m:r>
                            <m:r>
                              <m:rPr>
                                <m:nor/>
                              </m:rPr>
                              <a:rPr lang="en-US" altLang="en-US" sz="2400" dirty="0">
                                <a:latin typeface="American Typewriter" charset="0"/>
                                <a:ea typeface="American Typewriter" charset="0"/>
                                <a:cs typeface="American Typewriter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en-US" sz="2400" dirty="0">
                                <a:latin typeface="Apple Chancery" panose="03020702040506060504" pitchFamily="66" charset="-79"/>
                                <a:ea typeface="Brush Script MT" panose="03060802040406070304" pitchFamily="66" charset="-122"/>
                                <a:cs typeface="Apple Chancery" panose="03020702040506060504" pitchFamily="66" charset="-79"/>
                              </a:rPr>
                              <m:t>K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;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𝑐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𝑘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𝐸𝑉𝐸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=0</m:t>
                            </m:r>
                          </m:e>
                        </m:d>
                      </m:e>
                    </m:func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E6621A36-CA00-AF49-9386-E3086BE5D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589240"/>
                <a:ext cx="8776048" cy="904940"/>
              </a:xfrm>
              <a:prstGeom prst="rect">
                <a:avLst/>
              </a:prstGeom>
              <a:blipFill>
                <a:blip r:embed="rId7"/>
                <a:stretch>
                  <a:fillRect l="-1012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63688" y="3618139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618139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023" t="-22581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16116" y="3577296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/>
                  <a:t>k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←</m:t>
                    </m:r>
                    <m:r>
                      <m:rPr>
                        <m:nor/>
                      </m:rPr>
                      <a:rPr lang="en-US" altLang="en-US" sz="2400" dirty="0"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lang="en-US" altLang="en-US" sz="2400" dirty="0"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3577296"/>
                <a:ext cx="2196244" cy="386925"/>
              </a:xfrm>
              <a:prstGeom prst="rect">
                <a:avLst/>
              </a:prstGeom>
              <a:blipFill>
                <a:blip r:embed="rId9"/>
                <a:stretch>
                  <a:fillRect l="-4023" t="-22581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129DFF-D908-8F43-96AC-CD50304A940D}"/>
              </a:ext>
            </a:extLst>
          </p:cNvPr>
          <p:cNvCxnSpPr/>
          <p:nvPr/>
        </p:nvCxnSpPr>
        <p:spPr>
          <a:xfrm>
            <a:off x="-684584" y="2708920"/>
            <a:ext cx="104411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6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4" grpId="0" animBg="1"/>
      <p:bldP spid="15" grpId="0"/>
      <p:bldP spid="16" grpId="0"/>
      <p:bldP spid="17" grpId="0"/>
      <p:bldP spid="2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8C948F-D1CF-1D48-86D7-CC7E48BB1D4A}"/>
              </a:ext>
            </a:extLst>
          </p:cNvPr>
          <p:cNvSpPr/>
          <p:nvPr/>
        </p:nvSpPr>
        <p:spPr>
          <a:xfrm>
            <a:off x="251520" y="5496808"/>
            <a:ext cx="8640960" cy="1129636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Let’s first rewrite…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CBD4E65A-9505-494A-8335-393FAE74F5E6}"/>
              </a:ext>
            </a:extLst>
          </p:cNvPr>
          <p:cNvSpPr txBox="1">
            <a:spLocks noChangeArrowheads="1"/>
          </p:cNvSpPr>
          <p:nvPr/>
        </p:nvSpPr>
        <p:spPr>
          <a:xfrm>
            <a:off x="766826" y="1340768"/>
            <a:ext cx="8377174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Perfect indistinguishability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</a:t>
            </a:r>
            <a:r>
              <a:rPr lang="en-US" sz="2400" i="1" dirty="0">
                <a:latin typeface="American Typewriter" charset="0"/>
                <a:ea typeface="American Typewriter" charset="0"/>
                <a:cs typeface="American Typewriter" charset="0"/>
              </a:rPr>
              <a:t>as a Turing test</a:t>
            </a:r>
            <a:endParaRPr lang="en-US" altLang="en-US" sz="2400" i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1898527"/>
                <a:ext cx="7632848" cy="6663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𝐾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en-US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𝐾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98527"/>
                <a:ext cx="7632848" cy="666377"/>
              </a:xfrm>
              <a:prstGeom prst="rect">
                <a:avLst/>
              </a:prstGeom>
              <a:blipFill>
                <a:blip r:embed="rId3"/>
                <a:stretch>
                  <a:fillRect l="-1163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F204C32-1AC8-224D-83D4-B561FA586F79}"/>
              </a:ext>
            </a:extLst>
          </p:cNvPr>
          <p:cNvSpPr/>
          <p:nvPr/>
        </p:nvSpPr>
        <p:spPr>
          <a:xfrm>
            <a:off x="1403648" y="2967859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C642C-7FE7-734B-A066-9A566CD9A14C}"/>
              </a:ext>
            </a:extLst>
          </p:cNvPr>
          <p:cNvSpPr/>
          <p:nvPr/>
        </p:nvSpPr>
        <p:spPr>
          <a:xfrm>
            <a:off x="5292080" y="2967859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D401C2E1-BDAA-2444-80BB-B41B25FFF583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3044225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C67EE80D-BC80-A840-B4C8-2EF99E18163A}"/>
              </a:ext>
            </a:extLst>
          </p:cNvPr>
          <p:cNvSpPr txBox="1">
            <a:spLocks noChangeArrowheads="1"/>
          </p:cNvSpPr>
          <p:nvPr/>
        </p:nvSpPr>
        <p:spPr>
          <a:xfrm>
            <a:off x="5580112" y="3050655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01670" y="4122195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70" y="4122195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72100" y="4081352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4081352"/>
                <a:ext cx="2196244" cy="386925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9" descr="MCj04359310000[1]">
            <a:extLst>
              <a:ext uri="{FF2B5EF4-FFF2-40B4-BE49-F238E27FC236}">
                <a16:creationId xmlns:a16="http://schemas.microsoft.com/office/drawing/2014/main" id="{1C242B0B-B8A7-AD4B-A155-40F7DE82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3">
            <a:extLst>
              <a:ext uri="{FF2B5EF4-FFF2-40B4-BE49-F238E27FC236}">
                <a16:creationId xmlns:a16="http://schemas.microsoft.com/office/drawing/2014/main" id="{18DA5E60-402E-4A4B-9D4E-A770C0B43A67}"/>
              </a:ext>
            </a:extLst>
          </p:cNvPr>
          <p:cNvSpPr txBox="1">
            <a:spLocks noChangeArrowheads="1"/>
          </p:cNvSpPr>
          <p:nvPr/>
        </p:nvSpPr>
        <p:spPr>
          <a:xfrm>
            <a:off x="1325760" y="4653136"/>
            <a:ext cx="7566720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American Typewriter" charset="0"/>
              </a:rPr>
              <a:t>is a </a:t>
            </a:r>
            <a:r>
              <a:rPr lang="en-US" altLang="en-US" sz="2400" b="1" dirty="0">
                <a:solidFill>
                  <a:srgbClr val="C00000"/>
                </a:solidFill>
                <a:latin typeface="American Typewriter" charset="0"/>
              </a:rPr>
              <a:t>distinguisher</a:t>
            </a:r>
            <a:r>
              <a:rPr lang="en-US" altLang="en-US" sz="2400" dirty="0">
                <a:latin typeface="American Typewriter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E6621A36-CA00-AF49-9386-E3086BE5D1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5733256"/>
                <a:ext cx="8776048" cy="9049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For all EVE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merican Typewriter" charset="0"/>
                                  <a:ea typeface="American Typewriter" charset="0"/>
                                  <a:cs typeface="American Typewriter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pple Chancery" panose="03020702040506060504" pitchFamily="66" charset="-79"/>
                                  <a:ea typeface="Brush Script MT" panose="03060802040406070304" pitchFamily="66" charset="-122"/>
                                  <a:cs typeface="Apple Chancery" panose="03020702040506060504" pitchFamily="66" charset="-79"/>
                                </a:rPr>
                                <m:t>K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;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𝑐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𝑘</m:t>
                                  </m:r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=1/2</m:t>
                      </m:r>
                    </m:oMath>
                  </m:oMathPara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			</a:t>
                </a:r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E6621A36-CA00-AF49-9386-E3086BE5D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733256"/>
                <a:ext cx="8776048" cy="904940"/>
              </a:xfrm>
              <a:prstGeom prst="rect">
                <a:avLst/>
              </a:prstGeom>
              <a:blipFill>
                <a:blip r:embed="rId7"/>
                <a:stretch>
                  <a:fillRect l="-1012" t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63688" y="3618139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618139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023" t="-22581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16116" y="3577296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/>
                  <a:t>k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←</m:t>
                    </m:r>
                    <m:r>
                      <m:rPr>
                        <m:nor/>
                      </m:rPr>
                      <a:rPr lang="en-US" altLang="en-US" sz="2400" dirty="0"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lang="en-US" altLang="en-US" sz="2400" dirty="0"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3577296"/>
                <a:ext cx="2196244" cy="386925"/>
              </a:xfrm>
              <a:prstGeom prst="rect">
                <a:avLst/>
              </a:prstGeom>
              <a:blipFill>
                <a:blip r:embed="rId9"/>
                <a:stretch>
                  <a:fillRect l="-4023" t="-22581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129DFF-D908-8F43-96AC-CD50304A940D}"/>
              </a:ext>
            </a:extLst>
          </p:cNvPr>
          <p:cNvCxnSpPr/>
          <p:nvPr/>
        </p:nvCxnSpPr>
        <p:spPr>
          <a:xfrm>
            <a:off x="-684584" y="2708920"/>
            <a:ext cx="104411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3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Axiom of Modern Crypto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E5735224-712A-794C-BAB9-C380B4CC83AC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670207"/>
            <a:ext cx="9307034" cy="7506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latin typeface="American Typewriter" charset="0"/>
                <a:ea typeface="American Typewriter" charset="0"/>
                <a:cs typeface="American Typewriter" charset="0"/>
              </a:rPr>
              <a:t>Feasible Computation = Probabilistic polynomial-time*</a:t>
            </a:r>
            <a:endParaRPr lang="en-US" altLang="en-US" sz="2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549121FB-494C-FB43-9FEB-6B801495CE0C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2371163"/>
            <a:ext cx="6192688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</a:t>
            </a:r>
            <a:r>
              <a:rPr lang="en-US" sz="3200" b="1" dirty="0" err="1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p.p.t</a:t>
            </a:r>
            <a:r>
              <a:rPr lang="en-US" sz="3200" b="1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.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= Probabilistic polynomial-time)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19F318B-40E7-5B4E-91A6-228A78A6F2A6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3937470"/>
            <a:ext cx="8712968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So, Alice and Bob are </a:t>
            </a:r>
            <a:r>
              <a:rPr lang="en-US" sz="2400" b="1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fixed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p.p.t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. algorithms. 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	(e.g., run in time n^2)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6030ABF4-5609-9546-B640-15F3DAB217D1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5046066"/>
            <a:ext cx="8712968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Eve is </a:t>
            </a:r>
            <a:r>
              <a:rPr lang="en-US" sz="2400" b="1" dirty="0">
                <a:solidFill>
                  <a:srgbClr val="C0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any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p.p.t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. algorithm. 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	(e.g., run in time n^4, or n^100, or n^10000,…)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A5CCF718-7288-1741-A0F2-E15988364DA7}"/>
              </a:ext>
            </a:extLst>
          </p:cNvPr>
          <p:cNvSpPr txBox="1">
            <a:spLocks noChangeArrowheads="1"/>
          </p:cNvSpPr>
          <p:nvPr/>
        </p:nvSpPr>
        <p:spPr>
          <a:xfrm>
            <a:off x="4716016" y="6493924"/>
            <a:ext cx="4752528" cy="3194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* in recent years, quantum polynomial-time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20092AFF-28A0-9147-A37E-02D3D3D58148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2924944"/>
            <a:ext cx="6192688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(polynomial in a security parameter n)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-468560" y="368660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Computational Indistinguishability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0D8752-D946-2647-94D0-8A754EFE8588}"/>
              </a:ext>
            </a:extLst>
          </p:cNvPr>
          <p:cNvSpPr/>
          <p:nvPr/>
        </p:nvSpPr>
        <p:spPr>
          <a:xfrm>
            <a:off x="179512" y="4085741"/>
            <a:ext cx="8640960" cy="1129636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9882C07-7AE4-0344-9EF3-1B862B88EB03}"/>
              </a:ext>
            </a:extLst>
          </p:cNvPr>
          <p:cNvSpPr/>
          <p:nvPr/>
        </p:nvSpPr>
        <p:spPr>
          <a:xfrm>
            <a:off x="1331640" y="155679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C06676-C66D-E24E-B50E-1ACCAFD5E328}"/>
              </a:ext>
            </a:extLst>
          </p:cNvPr>
          <p:cNvSpPr/>
          <p:nvPr/>
        </p:nvSpPr>
        <p:spPr>
          <a:xfrm>
            <a:off x="5220072" y="155679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6941D262-7FBD-DB4F-B235-928C80A41D5D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163315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C565B37E-1575-1640-AA12-0094318A15DE}"/>
              </a:ext>
            </a:extLst>
          </p:cNvPr>
          <p:cNvSpPr txBox="1">
            <a:spLocks noChangeArrowheads="1"/>
          </p:cNvSpPr>
          <p:nvPr/>
        </p:nvSpPr>
        <p:spPr>
          <a:xfrm>
            <a:off x="5508104" y="163958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AB4AF904-89D9-D043-9644-8714447A995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29662" y="2711128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AB4AF904-89D9-D043-9644-8714447A9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62" y="2711128"/>
                <a:ext cx="2196244" cy="386925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8B3CB921-3F6F-4445-8019-04D838C5A7E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0092" y="2670285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8B3CB921-3F6F-4445-8019-04D838C5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2670285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9" descr="MCj04359310000[1]">
            <a:extLst>
              <a:ext uri="{FF2B5EF4-FFF2-40B4-BE49-F238E27FC236}">
                <a16:creationId xmlns:a16="http://schemas.microsoft.com/office/drawing/2014/main" id="{BAF1223B-8F42-8A40-843D-FFA080A9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2069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3E606113-3536-7C49-8A74-DB27DC4E1F88}"/>
              </a:ext>
            </a:extLst>
          </p:cNvPr>
          <p:cNvSpPr txBox="1">
            <a:spLocks noChangeArrowheads="1"/>
          </p:cNvSpPr>
          <p:nvPr/>
        </p:nvSpPr>
        <p:spPr>
          <a:xfrm>
            <a:off x="1253752" y="3242069"/>
            <a:ext cx="7566720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American Typewriter" charset="0"/>
              </a:rPr>
              <a:t>is a </a:t>
            </a:r>
            <a:r>
              <a:rPr lang="en-US" altLang="en-US" sz="2400" b="1" dirty="0" err="1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p.p.t</a:t>
            </a:r>
            <a:r>
              <a:rPr lang="en-US" altLang="en-US" sz="24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. </a:t>
            </a:r>
            <a:r>
              <a:rPr lang="en-US" altLang="en-US" sz="2400" dirty="0">
                <a:latin typeface="American Typewriter" charset="0"/>
              </a:rPr>
              <a:t>distinguisher.</a:t>
            </a:r>
            <a:endParaRPr lang="en-US" altLang="en-US" sz="2400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2867913B-9264-924C-AE88-08D3C2197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4231828"/>
                <a:ext cx="8776048" cy="117048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For all </a:t>
                </a:r>
                <a:r>
                  <a:rPr lang="en-US" altLang="en-US" sz="4000" b="1" dirty="0" err="1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p.p.t</a:t>
                </a:r>
                <a:r>
                  <a:rPr lang="en-US" altLang="en-US" sz="4000" b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.</a:t>
                </a:r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 EVE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merican Typewriter" charset="0"/>
                                  <a:ea typeface="American Typewriter" charset="0"/>
                                  <a:cs typeface="American Typewriter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pple Chancery" panose="03020702040506060504" pitchFamily="66" charset="-79"/>
                                  <a:ea typeface="Brush Script MT" panose="03060802040406070304" pitchFamily="66" charset="-122"/>
                                  <a:cs typeface="Apple Chancery" panose="03020702040506060504" pitchFamily="66" charset="-79"/>
                                </a:rPr>
                                <m:t>K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;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𝑐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𝑘</m:t>
                                  </m:r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=1/2</m:t>
                      </m:r>
                    </m:oMath>
                  </m:oMathPara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			</a:t>
                </a:r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2867913B-9264-924C-AE88-08D3C2197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31828"/>
                <a:ext cx="8776048" cy="1170481"/>
              </a:xfrm>
              <a:prstGeom prst="rect">
                <a:avLst/>
              </a:prstGeom>
              <a:blipFill>
                <a:blip r:embed="rId6"/>
                <a:stretch>
                  <a:fillRect l="-1012" t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6F49F2F8-DFA9-C94E-8632-E281E7C8328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91680" y="2207072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6F49F2F8-DFA9-C94E-8632-E281E7C83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207072"/>
                <a:ext cx="2196244" cy="386925"/>
              </a:xfrm>
              <a:prstGeom prst="rect">
                <a:avLst/>
              </a:prstGeom>
              <a:blipFill>
                <a:blip r:embed="rId7"/>
                <a:stretch>
                  <a:fillRect l="-4023" t="-22581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110FD9B1-5E66-0C4C-96E4-E5B69DC95CE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44108" y="2166229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/>
                  <a:t>k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←</m:t>
                    </m:r>
                    <m:r>
                      <m:rPr>
                        <m:nor/>
                      </m:rPr>
                      <a:rPr lang="en-US" altLang="en-US" sz="2400" dirty="0"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lang="en-US" altLang="en-US" sz="2400" dirty="0"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110FD9B1-5E66-0C4C-96E4-E5B69DC95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2166229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046" t="-25806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0F2B46CD-B75E-A641-BFAC-929378EEE8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9" y="5689966"/>
            <a:ext cx="898078" cy="882183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970A40AC-7FD5-B04B-BE86-5EEC0F4DDD12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5709446"/>
            <a:ext cx="8712968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Still subject to Shannon’s impossibility!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Subtitle 1">
            <a:extLst>
              <a:ext uri="{FF2B5EF4-FFF2-40B4-BE49-F238E27FC236}">
                <a16:creationId xmlns:a16="http://schemas.microsoft.com/office/drawing/2014/main" id="{A6006EB7-DC1D-5245-8E2F-32F4B5989251}"/>
              </a:ext>
            </a:extLst>
          </p:cNvPr>
          <p:cNvSpPr txBox="1">
            <a:spLocks/>
          </p:cNvSpPr>
          <p:nvPr/>
        </p:nvSpPr>
        <p:spPr>
          <a:xfrm>
            <a:off x="7276492" y="457112"/>
            <a:ext cx="1935832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(take 1)</a:t>
            </a:r>
            <a:endParaRPr lang="en-US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15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38255</TotalTime>
  <Words>2196</Words>
  <Application>Microsoft Macintosh PowerPoint</Application>
  <PresentationFormat>On-screen Show (4:3)</PresentationFormat>
  <Paragraphs>295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 Unicode MS</vt:lpstr>
      <vt:lpstr>Brush Script MT</vt:lpstr>
      <vt:lpstr>American Typewriter</vt:lpstr>
      <vt:lpstr>Apple Chancery</vt:lpstr>
      <vt:lpstr>Arial</vt:lpstr>
      <vt:lpstr>Calibri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Microsoft Office User</cp:lastModifiedBy>
  <cp:revision>931</cp:revision>
  <dcterms:created xsi:type="dcterms:W3CDTF">2014-03-14T23:52:55Z</dcterms:created>
  <dcterms:modified xsi:type="dcterms:W3CDTF">2020-09-03T18:14:35Z</dcterms:modified>
</cp:coreProperties>
</file>