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529" r:id="rId3"/>
    <p:sldId id="1485" r:id="rId4"/>
    <p:sldId id="1484" r:id="rId5"/>
    <p:sldId id="1474" r:id="rId6"/>
    <p:sldId id="1481" r:id="rId7"/>
    <p:sldId id="1482" r:id="rId8"/>
    <p:sldId id="1483" r:id="rId9"/>
    <p:sldId id="1486" r:id="rId10"/>
    <p:sldId id="1487" r:id="rId11"/>
    <p:sldId id="1488" r:id="rId12"/>
    <p:sldId id="1376" r:id="rId13"/>
    <p:sldId id="1489" r:id="rId14"/>
    <p:sldId id="1494" r:id="rId15"/>
    <p:sldId id="1495" r:id="rId16"/>
    <p:sldId id="1496" r:id="rId17"/>
    <p:sldId id="1497" r:id="rId18"/>
    <p:sldId id="1498" r:id="rId19"/>
    <p:sldId id="1499" r:id="rId20"/>
    <p:sldId id="1500" r:id="rId21"/>
    <p:sldId id="1502" r:id="rId22"/>
    <p:sldId id="1248" r:id="rId23"/>
    <p:sldId id="1491" r:id="rId24"/>
    <p:sldId id="1492" r:id="rId25"/>
    <p:sldId id="1456" r:id="rId26"/>
    <p:sldId id="1400" r:id="rId27"/>
    <p:sldId id="1470" r:id="rId28"/>
    <p:sldId id="1503" r:id="rId29"/>
    <p:sldId id="1469" r:id="rId30"/>
    <p:sldId id="1505" r:id="rId31"/>
    <p:sldId id="1506" r:id="rId32"/>
    <p:sldId id="1507" r:id="rId33"/>
    <p:sldId id="1508" r:id="rId34"/>
    <p:sldId id="1510" r:id="rId35"/>
    <p:sldId id="1511" r:id="rId36"/>
    <p:sldId id="1512" r:id="rId37"/>
    <p:sldId id="1513" r:id="rId38"/>
    <p:sldId id="1514" r:id="rId39"/>
    <p:sldId id="14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1E177C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52"/>
    <p:restoredTop sz="76250" autoAdjust="0"/>
  </p:normalViewPr>
  <p:slideViewPr>
    <p:cSldViewPr>
      <p:cViewPr varScale="1">
        <p:scale>
          <a:sx n="64" d="100"/>
          <a:sy n="64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4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8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4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14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7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39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1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060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1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BDE52-626B-4F21-AEDE-1C14FF6C816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a1 and a2 are columns of A</a:t>
            </a:r>
          </a:p>
        </p:txBody>
      </p:sp>
    </p:spTree>
    <p:extLst>
      <p:ext uri="{BB962C8B-B14F-4D97-AF65-F5344CB8AC3E}">
        <p14:creationId xmlns:p14="http://schemas.microsoft.com/office/powerpoint/2010/main" val="780344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46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4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9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8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22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476F9-B6DC-4424-AFD5-983D28E74F32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96529-A267-4484-B690-0C3E08E8A25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8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4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3.png"/><Relationship Id="rId5" Type="http://schemas.openxmlformats.org/officeDocument/2006/relationships/image" Target="../media/image37.png"/><Relationship Id="rId10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Solving </a:t>
            </a:r>
            <a:r>
              <a:rPr lang="en-US" sz="3600" b="1" i="1" dirty="0">
                <a:solidFill>
                  <a:srgbClr val="762416"/>
                </a:solidFill>
                <a:latin typeface="Calibri" pitchFamily="34" charset="0"/>
              </a:rPr>
              <a:t>Noisy</a:t>
            </a:r>
            <a:r>
              <a:rPr lang="en-US" sz="3600" b="1" dirty="0">
                <a:solidFill>
                  <a:srgbClr val="762416"/>
                </a:solidFill>
                <a:latin typeface="Calibri" pitchFamily="34" charset="0"/>
              </a:rPr>
              <a:t> Modular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chosen at random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733256"/>
                <a:ext cx="7190584" cy="1029950"/>
              </a:xfrm>
              <a:prstGeom prst="rect">
                <a:avLst/>
              </a:prstGeom>
              <a:blipFill>
                <a:blip r:embed="rId3"/>
                <a:stretch>
                  <a:fillRect l="-1764" t="-1205" b="-1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dimensions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modulus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error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𝜒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uniform in some interval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𝑩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  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416F85-6F10-D547-9822-110131CCD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9509"/>
                <a:ext cx="8100392" cy="1133747"/>
              </a:xfrm>
              <a:prstGeom prst="rect">
                <a:avLst/>
              </a:prstGeom>
              <a:blipFill>
                <a:blip r:embed="rId5"/>
                <a:stretch>
                  <a:fillRect l="-1408" r="-2973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0E7CAF21-B0C4-5743-91B5-FDFE1AF70D77}"/>
              </a:ext>
            </a:extLst>
          </p:cNvPr>
          <p:cNvSpPr txBox="1">
            <a:spLocks noChangeArrowheads="1"/>
          </p:cNvSpPr>
          <p:nvPr/>
        </p:nvSpPr>
        <p:spPr>
          <a:xfrm>
            <a:off x="370112" y="12576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201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8180" y="1303790"/>
            <a:ext cx="752872" cy="752872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43608" y="2564904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Decoding Random Linear Codes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(over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L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errors) 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43608" y="4077072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Noisy Linear Functions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43608" y="5373216"/>
            <a:ext cx="8458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Worst-case hard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Problems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[Regev’05, Peikert’09]</a:t>
            </a:r>
          </a:p>
        </p:txBody>
      </p:sp>
    </p:spTree>
    <p:extLst>
      <p:ext uri="{BB962C8B-B14F-4D97-AF65-F5344CB8AC3E}">
        <p14:creationId xmlns:p14="http://schemas.microsoft.com/office/powerpoint/2010/main" val="12800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(a)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noisy linear equation is an exact polynomial eqn.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</a:t>
                </a:r>
                <a:r>
                  <a:rPr lang="en-US" sz="2800" b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𝒔</m:t>
                        </m:r>
                      </m:e>
                    </m: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2924944"/>
                <a:ext cx="8358632" cy="1133747"/>
              </a:xfrm>
              <a:prstGeom prst="rect">
                <a:avLst/>
              </a:prstGeom>
              <a:blipFill>
                <a:blip r:embed="rId4"/>
                <a:stretch>
                  <a:fillRect l="-1366" t="-31868" b="-6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Imagine for now that the error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So,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−1,0,1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3861048"/>
                <a:ext cx="8358632" cy="1133747"/>
              </a:xfrm>
              <a:prstGeom prst="rect">
                <a:avLst/>
              </a:prstGeom>
              <a:blipFill>
                <a:blip r:embed="rId5"/>
                <a:stretch>
                  <a:fillRect l="-1366" t="-13333" b="-82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here is a noiseless polynomial equation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85FE94-5970-594D-BEBF-7BA70D1B4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632" y="4725144"/>
                <a:ext cx="8358632" cy="1133747"/>
              </a:xfrm>
              <a:prstGeom prst="rect">
                <a:avLst/>
              </a:prstGeom>
              <a:blipFill>
                <a:blip r:embed="rId6"/>
                <a:stretch>
                  <a:fillRect l="-13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37700"/>
                <a:ext cx="8872622" cy="523220"/>
              </a:xfrm>
              <a:prstGeom prst="rect">
                <a:avLst/>
              </a:prstGeom>
              <a:blipFill>
                <a:blip r:embed="rId7"/>
                <a:stretch>
                  <a:fillRect l="-1431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107943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Solving (even degree 2) polynomial equations is NP-hard.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3121804"/>
                <a:ext cx="8872622" cy="523220"/>
              </a:xfrm>
              <a:prstGeom prst="rect">
                <a:avLst/>
              </a:prstGeom>
              <a:blipFill>
                <a:blip r:embed="rId4"/>
                <a:stretch>
                  <a:fillRect l="-1429" t="-126190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31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/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CFA24B-7217-D749-BE66-CDC241605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4" y="1484784"/>
                <a:ext cx="8872622" cy="523220"/>
              </a:xfrm>
              <a:prstGeom prst="rect">
                <a:avLst/>
              </a:prstGeom>
              <a:blipFill>
                <a:blip r:embed="rId3"/>
                <a:stretch>
                  <a:fillRect l="-1429" t="-128571" b="-1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F8BBBB-2FD0-604F-8E89-96D0658B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54377"/>
            <a:ext cx="9523784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(b)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Easy to solve given </a:t>
            </a:r>
            <a:r>
              <a:rPr lang="en-US" sz="2800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sufficiently many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equations.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71DF7-C7BE-2841-A699-94AF829E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2512060"/>
            <a:ext cx="6552728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a technique called “linearization”)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4" y="3450560"/>
                <a:ext cx="8001741" cy="986552"/>
              </a:xfrm>
              <a:prstGeom prst="rect">
                <a:avLst/>
              </a:prstGeom>
              <a:blipFill>
                <a:blip r:embed="rId4"/>
                <a:stretch>
                  <a:fillRect l="-12361" t="-132051" b="-1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Treat each “monomial”,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</m:sub>
                    </m:sSub>
                    <m:r>
                      <a:rPr lang="en-US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 an independent variable,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jk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482C30-00DE-554B-A721-83644AA2F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640" y="4383485"/>
                <a:ext cx="8879904" cy="1133747"/>
              </a:xfrm>
              <a:prstGeom prst="rect">
                <a:avLst/>
              </a:prstGeom>
              <a:blipFill>
                <a:blip r:embed="rId5"/>
                <a:stretch>
                  <a:fillRect l="-1284"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Now, you have a noiseless linear equation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ijk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!!!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7B9C4-744F-1D4A-B69C-48A8855C2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26" y="5316410"/>
                <a:ext cx="9523784" cy="1133747"/>
              </a:xfrm>
              <a:prstGeom prst="rect">
                <a:avLst/>
              </a:prstGeom>
              <a:blipFill>
                <a:blip r:embed="rId6"/>
                <a:stretch>
                  <a:fillRect l="-1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FD17E0-593D-F34A-945A-E9124ECB7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1184"/>
            <a:ext cx="3609764" cy="27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some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A9C2E4-D400-4648-8EB8-20277F60A50C}"/>
              </a:ext>
            </a:extLst>
          </p:cNvPr>
          <p:cNvGrpSpPr/>
          <p:nvPr/>
        </p:nvGrpSpPr>
        <p:grpSpPr>
          <a:xfrm>
            <a:off x="3519806" y="3331584"/>
            <a:ext cx="3560853" cy="1744158"/>
            <a:chOff x="3595032" y="3257892"/>
            <a:chExt cx="3560853" cy="17441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97AAD-71DF-4E46-B6A3-59FF7BD7A3CC}"/>
                </a:ext>
              </a:extLst>
            </p:cNvPr>
            <p:cNvSpPr/>
            <p:nvPr/>
          </p:nvSpPr>
          <p:spPr>
            <a:xfrm>
              <a:off x="4598237" y="350271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331CC7-40E3-844D-B9A0-097FCA8DA98D}"/>
                </a:ext>
              </a:extLst>
            </p:cNvPr>
            <p:cNvSpPr/>
            <p:nvPr/>
          </p:nvSpPr>
          <p:spPr>
            <a:xfrm>
              <a:off x="3595032" y="43323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47499F-4FF4-ED45-9A79-D99D4606517A}"/>
                </a:ext>
              </a:extLst>
            </p:cNvPr>
            <p:cNvSpPr/>
            <p:nvPr/>
          </p:nvSpPr>
          <p:spPr>
            <a:xfrm>
              <a:off x="5356621" y="4786026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71F1DB-F54F-6C43-AB2A-DCE2038EF3D2}"/>
                </a:ext>
              </a:extLst>
            </p:cNvPr>
            <p:cNvSpPr/>
            <p:nvPr/>
          </p:nvSpPr>
          <p:spPr>
            <a:xfrm>
              <a:off x="6911371" y="325789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7FAA75-DDE5-704E-A59E-02D9D997FF8B}"/>
                </a:ext>
              </a:extLst>
            </p:cNvPr>
            <p:cNvSpPr/>
            <p:nvPr/>
          </p:nvSpPr>
          <p:spPr>
            <a:xfrm>
              <a:off x="6967759" y="407485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2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235631" y="2848113"/>
            <a:ext cx="3281133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992AD6-7879-DE46-98A8-B003439FACFD}"/>
              </a:ext>
            </a:extLst>
          </p:cNvPr>
          <p:cNvGrpSpPr/>
          <p:nvPr/>
        </p:nvGrpSpPr>
        <p:grpSpPr>
          <a:xfrm>
            <a:off x="4330712" y="3543072"/>
            <a:ext cx="2731110" cy="2258655"/>
            <a:chOff x="4330712" y="3543072"/>
            <a:chExt cx="2731110" cy="22586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152976-0F0E-114D-925C-57242DB34924}"/>
                </a:ext>
              </a:extLst>
            </p:cNvPr>
            <p:cNvSpPr/>
            <p:nvPr/>
          </p:nvSpPr>
          <p:spPr>
            <a:xfrm>
              <a:off x="4330712" y="5036628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06CC7E-FBAE-F24E-9DC7-0B2C4280E958}"/>
                </a:ext>
              </a:extLst>
            </p:cNvPr>
            <p:cNvSpPr/>
            <p:nvPr/>
          </p:nvSpPr>
          <p:spPr>
            <a:xfrm>
              <a:off x="6021249" y="3543072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2AE6F6-CD4A-2846-96DC-8E868C52A77D}"/>
                </a:ext>
              </a:extLst>
            </p:cNvPr>
            <p:cNvSpPr/>
            <p:nvPr/>
          </p:nvSpPr>
          <p:spPr>
            <a:xfrm>
              <a:off x="5927186" y="505391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8E1BC9-9E8F-A645-9DCE-2D15412CACDF}"/>
                </a:ext>
              </a:extLst>
            </p:cNvPr>
            <p:cNvSpPr/>
            <p:nvPr/>
          </p:nvSpPr>
          <p:spPr>
            <a:xfrm>
              <a:off x="6873696" y="5585703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6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even more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0A1BE6-0B46-6C42-BE1B-37D4EF7376C5}"/>
              </a:ext>
            </a:extLst>
          </p:cNvPr>
          <p:cNvGrpSpPr/>
          <p:nvPr/>
        </p:nvGrpSpPr>
        <p:grpSpPr>
          <a:xfrm>
            <a:off x="3894940" y="3791817"/>
            <a:ext cx="3222276" cy="1339737"/>
            <a:chOff x="3783158" y="3645024"/>
            <a:chExt cx="3222276" cy="133973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96EBC-BC56-2742-8FD8-B639455EC8D6}"/>
                </a:ext>
              </a:extLst>
            </p:cNvPr>
            <p:cNvSpPr/>
            <p:nvPr/>
          </p:nvSpPr>
          <p:spPr>
            <a:xfrm>
              <a:off x="3783158" y="3645024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2651DC-3342-E44A-914C-B6E23E85E623}"/>
                </a:ext>
              </a:extLst>
            </p:cNvPr>
            <p:cNvSpPr/>
            <p:nvPr/>
          </p:nvSpPr>
          <p:spPr>
            <a:xfrm>
              <a:off x="4410111" y="425424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91592E-97D5-BB4B-8BDB-7DE2C6EF6795}"/>
                </a:ext>
              </a:extLst>
            </p:cNvPr>
            <p:cNvSpPr/>
            <p:nvPr/>
          </p:nvSpPr>
          <p:spPr>
            <a:xfrm>
              <a:off x="5941850" y="4325460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8FF507-62FE-A64D-A6AD-A657C2FD2B05}"/>
                </a:ext>
              </a:extLst>
            </p:cNvPr>
            <p:cNvSpPr/>
            <p:nvPr/>
          </p:nvSpPr>
          <p:spPr>
            <a:xfrm>
              <a:off x="6817308" y="4768737"/>
              <a:ext cx="18812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9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52977A-82F4-0B45-B3E3-B3DD315FCD61}"/>
              </a:ext>
            </a:extLst>
          </p:cNvPr>
          <p:cNvSpPr>
            <a:spLocks noChangeArrowheads="1"/>
          </p:cNvSpPr>
          <p:nvPr/>
        </p:nvSpPr>
        <p:spPr bwMode="auto">
          <a:xfrm rot="19409569">
            <a:off x="180363" y="2680545"/>
            <a:ext cx="3844461" cy="11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space </a:t>
            </a:r>
            <a:b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(keep going):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184A8-BBAE-1D43-9249-CE87C4B9D742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128867" y="5528455"/>
            <a:ext cx="3207254" cy="5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solution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137B2-206D-F848-9536-F58E0C193255}"/>
              </a:ext>
            </a:extLst>
          </p:cNvPr>
          <p:cNvCxnSpPr>
            <a:cxnSpLocks/>
          </p:cNvCxnSpPr>
          <p:nvPr/>
        </p:nvCxnSpPr>
        <p:spPr>
          <a:xfrm flipV="1">
            <a:off x="2489648" y="4182870"/>
            <a:ext cx="2810585" cy="140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9253B7-B3FD-7F40-90BC-5292905BC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200889" y="6008515"/>
                <a:ext cx="3207254" cy="588118"/>
              </a:xfrm>
              <a:prstGeom prst="rect">
                <a:avLst/>
              </a:prstGeom>
              <a:blipFill>
                <a:blip r:embed="rId4"/>
                <a:stretch>
                  <a:fillRect t="-1724" b="-6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5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/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+1)=0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1B9414-14D6-3449-BD83-8059C3ADC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7" y="1484784"/>
                <a:ext cx="7700954" cy="986552"/>
              </a:xfrm>
              <a:prstGeom prst="rect">
                <a:avLst/>
              </a:prstGeom>
              <a:blipFill>
                <a:blip r:embed="rId3"/>
                <a:stretch>
                  <a:fillRect l="-1167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extLst>
              <a:ext uri="{FF2B5EF4-FFF2-40B4-BE49-F238E27FC236}">
                <a16:creationId xmlns:a16="http://schemas.microsoft.com/office/drawing/2014/main" id="{66D6D31B-9F30-BE4B-9999-7D7FBC4D1F49}"/>
              </a:ext>
            </a:extLst>
          </p:cNvPr>
          <p:cNvSpPr/>
          <p:nvPr/>
        </p:nvSpPr>
        <p:spPr>
          <a:xfrm>
            <a:off x="2968079" y="2889504"/>
            <a:ext cx="4988297" cy="3145536"/>
          </a:xfrm>
          <a:custGeom>
            <a:avLst/>
            <a:gdLst>
              <a:gd name="connsiteX0" fmla="*/ 264805 w 4988297"/>
              <a:gd name="connsiteY0" fmla="*/ 420624 h 3145536"/>
              <a:gd name="connsiteX1" fmla="*/ 264805 w 4988297"/>
              <a:gd name="connsiteY1" fmla="*/ 420624 h 3145536"/>
              <a:gd name="connsiteX2" fmla="*/ 191653 w 4988297"/>
              <a:gd name="connsiteY2" fmla="*/ 640080 h 3145536"/>
              <a:gd name="connsiteX3" fmla="*/ 173365 w 4988297"/>
              <a:gd name="connsiteY3" fmla="*/ 694944 h 3145536"/>
              <a:gd name="connsiteX4" fmla="*/ 118501 w 4988297"/>
              <a:gd name="connsiteY4" fmla="*/ 804672 h 3145536"/>
              <a:gd name="connsiteX5" fmla="*/ 81925 w 4988297"/>
              <a:gd name="connsiteY5" fmla="*/ 859536 h 3145536"/>
              <a:gd name="connsiteX6" fmla="*/ 27061 w 4988297"/>
              <a:gd name="connsiteY6" fmla="*/ 1042416 h 3145536"/>
              <a:gd name="connsiteX7" fmla="*/ 27061 w 4988297"/>
              <a:gd name="connsiteY7" fmla="*/ 1901952 h 3145536"/>
              <a:gd name="connsiteX8" fmla="*/ 45349 w 4988297"/>
              <a:gd name="connsiteY8" fmla="*/ 1993392 h 3145536"/>
              <a:gd name="connsiteX9" fmla="*/ 209941 w 4988297"/>
              <a:gd name="connsiteY9" fmla="*/ 2249424 h 3145536"/>
              <a:gd name="connsiteX10" fmla="*/ 319669 w 4988297"/>
              <a:gd name="connsiteY10" fmla="*/ 2377440 h 3145536"/>
              <a:gd name="connsiteX11" fmla="*/ 447685 w 4988297"/>
              <a:gd name="connsiteY11" fmla="*/ 2468880 h 3145536"/>
              <a:gd name="connsiteX12" fmla="*/ 502549 w 4988297"/>
              <a:gd name="connsiteY12" fmla="*/ 2487168 h 3145536"/>
              <a:gd name="connsiteX13" fmla="*/ 557413 w 4988297"/>
              <a:gd name="connsiteY13" fmla="*/ 2523744 h 3145536"/>
              <a:gd name="connsiteX14" fmla="*/ 667141 w 4988297"/>
              <a:gd name="connsiteY14" fmla="*/ 2542032 h 3145536"/>
              <a:gd name="connsiteX15" fmla="*/ 740293 w 4988297"/>
              <a:gd name="connsiteY15" fmla="*/ 2578608 h 3145536"/>
              <a:gd name="connsiteX16" fmla="*/ 904885 w 4988297"/>
              <a:gd name="connsiteY16" fmla="*/ 2651760 h 3145536"/>
              <a:gd name="connsiteX17" fmla="*/ 1051189 w 4988297"/>
              <a:gd name="connsiteY17" fmla="*/ 2761488 h 3145536"/>
              <a:gd name="connsiteX18" fmla="*/ 1160917 w 4988297"/>
              <a:gd name="connsiteY18" fmla="*/ 2834640 h 3145536"/>
              <a:gd name="connsiteX19" fmla="*/ 1215781 w 4988297"/>
              <a:gd name="connsiteY19" fmla="*/ 2871216 h 3145536"/>
              <a:gd name="connsiteX20" fmla="*/ 1362085 w 4988297"/>
              <a:gd name="connsiteY20" fmla="*/ 2944368 h 3145536"/>
              <a:gd name="connsiteX21" fmla="*/ 1490101 w 4988297"/>
              <a:gd name="connsiteY21" fmla="*/ 2962656 h 3145536"/>
              <a:gd name="connsiteX22" fmla="*/ 1800997 w 4988297"/>
              <a:gd name="connsiteY22" fmla="*/ 3017520 h 3145536"/>
              <a:gd name="connsiteX23" fmla="*/ 1965589 w 4988297"/>
              <a:gd name="connsiteY23" fmla="*/ 3035808 h 3145536"/>
              <a:gd name="connsiteX24" fmla="*/ 2331349 w 4988297"/>
              <a:gd name="connsiteY24" fmla="*/ 3017520 h 3145536"/>
              <a:gd name="connsiteX25" fmla="*/ 2459365 w 4988297"/>
              <a:gd name="connsiteY25" fmla="*/ 2999232 h 3145536"/>
              <a:gd name="connsiteX26" fmla="*/ 2623957 w 4988297"/>
              <a:gd name="connsiteY26" fmla="*/ 2980944 h 3145536"/>
              <a:gd name="connsiteX27" fmla="*/ 3282325 w 4988297"/>
              <a:gd name="connsiteY27" fmla="*/ 3017520 h 3145536"/>
              <a:gd name="connsiteX28" fmla="*/ 3355477 w 4988297"/>
              <a:gd name="connsiteY28" fmla="*/ 3054096 h 3145536"/>
              <a:gd name="connsiteX29" fmla="*/ 3428629 w 4988297"/>
              <a:gd name="connsiteY29" fmla="*/ 3072384 h 3145536"/>
              <a:gd name="connsiteX30" fmla="*/ 3483493 w 4988297"/>
              <a:gd name="connsiteY30" fmla="*/ 3108960 h 3145536"/>
              <a:gd name="connsiteX31" fmla="*/ 3611509 w 4988297"/>
              <a:gd name="connsiteY31" fmla="*/ 3145536 h 3145536"/>
              <a:gd name="connsiteX32" fmla="*/ 3885829 w 4988297"/>
              <a:gd name="connsiteY32" fmla="*/ 3108960 h 3145536"/>
              <a:gd name="connsiteX33" fmla="*/ 4050421 w 4988297"/>
              <a:gd name="connsiteY33" fmla="*/ 3017520 h 3145536"/>
              <a:gd name="connsiteX34" fmla="*/ 4105285 w 4988297"/>
              <a:gd name="connsiteY34" fmla="*/ 2962656 h 3145536"/>
              <a:gd name="connsiteX35" fmla="*/ 4251589 w 4988297"/>
              <a:gd name="connsiteY35" fmla="*/ 2852928 h 3145536"/>
              <a:gd name="connsiteX36" fmla="*/ 4306453 w 4988297"/>
              <a:gd name="connsiteY36" fmla="*/ 2798064 h 3145536"/>
              <a:gd name="connsiteX37" fmla="*/ 4397893 w 4988297"/>
              <a:gd name="connsiteY37" fmla="*/ 2743200 h 3145536"/>
              <a:gd name="connsiteX38" fmla="*/ 4507621 w 4988297"/>
              <a:gd name="connsiteY38" fmla="*/ 2670048 h 3145536"/>
              <a:gd name="connsiteX39" fmla="*/ 4544197 w 4988297"/>
              <a:gd name="connsiteY39" fmla="*/ 2615184 h 3145536"/>
              <a:gd name="connsiteX40" fmla="*/ 4599061 w 4988297"/>
              <a:gd name="connsiteY40" fmla="*/ 2578608 h 3145536"/>
              <a:gd name="connsiteX41" fmla="*/ 4672213 w 4988297"/>
              <a:gd name="connsiteY41" fmla="*/ 2505456 h 3145536"/>
              <a:gd name="connsiteX42" fmla="*/ 4781941 w 4988297"/>
              <a:gd name="connsiteY42" fmla="*/ 2395728 h 3145536"/>
              <a:gd name="connsiteX43" fmla="*/ 4836805 w 4988297"/>
              <a:gd name="connsiteY43" fmla="*/ 2286000 h 3145536"/>
              <a:gd name="connsiteX44" fmla="*/ 4873381 w 4988297"/>
              <a:gd name="connsiteY44" fmla="*/ 2231136 h 3145536"/>
              <a:gd name="connsiteX45" fmla="*/ 4909957 w 4988297"/>
              <a:gd name="connsiteY45" fmla="*/ 2103120 h 3145536"/>
              <a:gd name="connsiteX46" fmla="*/ 4946533 w 4988297"/>
              <a:gd name="connsiteY46" fmla="*/ 1938528 h 3145536"/>
              <a:gd name="connsiteX47" fmla="*/ 4964821 w 4988297"/>
              <a:gd name="connsiteY47" fmla="*/ 1719072 h 3145536"/>
              <a:gd name="connsiteX48" fmla="*/ 4983109 w 4988297"/>
              <a:gd name="connsiteY48" fmla="*/ 1572768 h 3145536"/>
              <a:gd name="connsiteX49" fmla="*/ 4946533 w 4988297"/>
              <a:gd name="connsiteY49" fmla="*/ 1078992 h 3145536"/>
              <a:gd name="connsiteX50" fmla="*/ 4891669 w 4988297"/>
              <a:gd name="connsiteY50" fmla="*/ 786384 h 3145536"/>
              <a:gd name="connsiteX51" fmla="*/ 4781941 w 4988297"/>
              <a:gd name="connsiteY51" fmla="*/ 621792 h 3145536"/>
              <a:gd name="connsiteX52" fmla="*/ 4745365 w 4988297"/>
              <a:gd name="connsiteY52" fmla="*/ 566928 h 3145536"/>
              <a:gd name="connsiteX53" fmla="*/ 4708789 w 4988297"/>
              <a:gd name="connsiteY53" fmla="*/ 512064 h 3145536"/>
              <a:gd name="connsiteX54" fmla="*/ 4672213 w 4988297"/>
              <a:gd name="connsiteY54" fmla="*/ 438912 h 3145536"/>
              <a:gd name="connsiteX55" fmla="*/ 4653925 w 4988297"/>
              <a:gd name="connsiteY55" fmla="*/ 365760 h 3145536"/>
              <a:gd name="connsiteX56" fmla="*/ 4599061 w 4988297"/>
              <a:gd name="connsiteY56" fmla="*/ 292608 h 3145536"/>
              <a:gd name="connsiteX57" fmla="*/ 4562485 w 4988297"/>
              <a:gd name="connsiteY57" fmla="*/ 219456 h 3145536"/>
              <a:gd name="connsiteX58" fmla="*/ 4397893 w 4988297"/>
              <a:gd name="connsiteY58" fmla="*/ 128016 h 3145536"/>
              <a:gd name="connsiteX59" fmla="*/ 4251589 w 4988297"/>
              <a:gd name="connsiteY59" fmla="*/ 73152 h 3145536"/>
              <a:gd name="connsiteX60" fmla="*/ 4160149 w 4988297"/>
              <a:gd name="connsiteY60" fmla="*/ 36576 h 3145536"/>
              <a:gd name="connsiteX61" fmla="*/ 4050421 w 4988297"/>
              <a:gd name="connsiteY61" fmla="*/ 18288 h 3145536"/>
              <a:gd name="connsiteX62" fmla="*/ 3958981 w 4988297"/>
              <a:gd name="connsiteY62" fmla="*/ 0 h 3145536"/>
              <a:gd name="connsiteX63" fmla="*/ 3410341 w 4988297"/>
              <a:gd name="connsiteY63" fmla="*/ 18288 h 3145536"/>
              <a:gd name="connsiteX64" fmla="*/ 3355477 w 4988297"/>
              <a:gd name="connsiteY64" fmla="*/ 36576 h 3145536"/>
              <a:gd name="connsiteX65" fmla="*/ 3282325 w 4988297"/>
              <a:gd name="connsiteY65" fmla="*/ 54864 h 3145536"/>
              <a:gd name="connsiteX66" fmla="*/ 3227461 w 4988297"/>
              <a:gd name="connsiteY66" fmla="*/ 73152 h 3145536"/>
              <a:gd name="connsiteX67" fmla="*/ 3154309 w 4988297"/>
              <a:gd name="connsiteY67" fmla="*/ 91440 h 3145536"/>
              <a:gd name="connsiteX68" fmla="*/ 3099445 w 4988297"/>
              <a:gd name="connsiteY68" fmla="*/ 109728 h 3145536"/>
              <a:gd name="connsiteX69" fmla="*/ 2623957 w 4988297"/>
              <a:gd name="connsiteY69" fmla="*/ 128016 h 3145536"/>
              <a:gd name="connsiteX70" fmla="*/ 2477653 w 4988297"/>
              <a:gd name="connsiteY70" fmla="*/ 146304 h 3145536"/>
              <a:gd name="connsiteX71" fmla="*/ 2331349 w 4988297"/>
              <a:gd name="connsiteY71" fmla="*/ 201168 h 3145536"/>
              <a:gd name="connsiteX72" fmla="*/ 2166757 w 4988297"/>
              <a:gd name="connsiteY72" fmla="*/ 237744 h 3145536"/>
              <a:gd name="connsiteX73" fmla="*/ 2093605 w 4988297"/>
              <a:gd name="connsiteY73" fmla="*/ 274320 h 3145536"/>
              <a:gd name="connsiteX74" fmla="*/ 1929013 w 4988297"/>
              <a:gd name="connsiteY74" fmla="*/ 329184 h 3145536"/>
              <a:gd name="connsiteX75" fmla="*/ 1874149 w 4988297"/>
              <a:gd name="connsiteY75" fmla="*/ 365760 h 3145536"/>
              <a:gd name="connsiteX76" fmla="*/ 1800997 w 4988297"/>
              <a:gd name="connsiteY76" fmla="*/ 384048 h 3145536"/>
              <a:gd name="connsiteX77" fmla="*/ 1544965 w 4988297"/>
              <a:gd name="connsiteY77" fmla="*/ 420624 h 3145536"/>
              <a:gd name="connsiteX78" fmla="*/ 996325 w 4988297"/>
              <a:gd name="connsiteY78" fmla="*/ 402336 h 3145536"/>
              <a:gd name="connsiteX79" fmla="*/ 831733 w 4988297"/>
              <a:gd name="connsiteY79" fmla="*/ 347472 h 3145536"/>
              <a:gd name="connsiteX80" fmla="*/ 612277 w 4988297"/>
              <a:gd name="connsiteY80" fmla="*/ 310896 h 3145536"/>
              <a:gd name="connsiteX81" fmla="*/ 429397 w 4988297"/>
              <a:gd name="connsiteY81" fmla="*/ 365760 h 3145536"/>
              <a:gd name="connsiteX82" fmla="*/ 319669 w 4988297"/>
              <a:gd name="connsiteY82" fmla="*/ 438912 h 3145536"/>
              <a:gd name="connsiteX83" fmla="*/ 264805 w 4988297"/>
              <a:gd name="connsiteY83" fmla="*/ 475488 h 3145536"/>
              <a:gd name="connsiteX84" fmla="*/ 283093 w 4988297"/>
              <a:gd name="connsiteY84" fmla="*/ 475488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988297" h="3145536">
                <a:moveTo>
                  <a:pt x="264805" y="420624"/>
                </a:moveTo>
                <a:lnTo>
                  <a:pt x="264805" y="420624"/>
                </a:lnTo>
                <a:lnTo>
                  <a:pt x="191653" y="640080"/>
                </a:lnTo>
                <a:cubicBezTo>
                  <a:pt x="185557" y="658368"/>
                  <a:pt x="184058" y="678904"/>
                  <a:pt x="173365" y="694944"/>
                </a:cubicBezTo>
                <a:cubicBezTo>
                  <a:pt x="68543" y="852177"/>
                  <a:pt x="194217" y="653241"/>
                  <a:pt x="118501" y="804672"/>
                </a:cubicBezTo>
                <a:cubicBezTo>
                  <a:pt x="108671" y="824331"/>
                  <a:pt x="90852" y="839451"/>
                  <a:pt x="81925" y="859536"/>
                </a:cubicBezTo>
                <a:cubicBezTo>
                  <a:pt x="56483" y="916781"/>
                  <a:pt x="42260" y="981620"/>
                  <a:pt x="27061" y="1042416"/>
                </a:cubicBezTo>
                <a:cubicBezTo>
                  <a:pt x="-14273" y="1414423"/>
                  <a:pt x="-3358" y="1247937"/>
                  <a:pt x="27061" y="1901952"/>
                </a:cubicBezTo>
                <a:cubicBezTo>
                  <a:pt x="28505" y="1933002"/>
                  <a:pt x="33805" y="1964532"/>
                  <a:pt x="45349" y="1993392"/>
                </a:cubicBezTo>
                <a:cubicBezTo>
                  <a:pt x="138086" y="2225234"/>
                  <a:pt x="95743" y="2118912"/>
                  <a:pt x="209941" y="2249424"/>
                </a:cubicBezTo>
                <a:cubicBezTo>
                  <a:pt x="282215" y="2332023"/>
                  <a:pt x="241647" y="2310564"/>
                  <a:pt x="319669" y="2377440"/>
                </a:cubicBezTo>
                <a:cubicBezTo>
                  <a:pt x="331266" y="2387381"/>
                  <a:pt x="424527" y="2457301"/>
                  <a:pt x="447685" y="2468880"/>
                </a:cubicBezTo>
                <a:cubicBezTo>
                  <a:pt x="464927" y="2477501"/>
                  <a:pt x="485307" y="2478547"/>
                  <a:pt x="502549" y="2487168"/>
                </a:cubicBezTo>
                <a:cubicBezTo>
                  <a:pt x="522208" y="2496998"/>
                  <a:pt x="536561" y="2516793"/>
                  <a:pt x="557413" y="2523744"/>
                </a:cubicBezTo>
                <a:cubicBezTo>
                  <a:pt x="592591" y="2535470"/>
                  <a:pt x="630565" y="2535936"/>
                  <a:pt x="667141" y="2542032"/>
                </a:cubicBezTo>
                <a:cubicBezTo>
                  <a:pt x="691525" y="2554224"/>
                  <a:pt x="715381" y="2567536"/>
                  <a:pt x="740293" y="2578608"/>
                </a:cubicBezTo>
                <a:cubicBezTo>
                  <a:pt x="787813" y="2599728"/>
                  <a:pt x="859865" y="2621747"/>
                  <a:pt x="904885" y="2651760"/>
                </a:cubicBezTo>
                <a:cubicBezTo>
                  <a:pt x="955607" y="2685575"/>
                  <a:pt x="1000467" y="2727673"/>
                  <a:pt x="1051189" y="2761488"/>
                </a:cubicBezTo>
                <a:lnTo>
                  <a:pt x="1160917" y="2834640"/>
                </a:lnTo>
                <a:cubicBezTo>
                  <a:pt x="1179205" y="2846832"/>
                  <a:pt x="1196122" y="2861386"/>
                  <a:pt x="1215781" y="2871216"/>
                </a:cubicBezTo>
                <a:cubicBezTo>
                  <a:pt x="1264549" y="2895600"/>
                  <a:pt x="1308109" y="2936657"/>
                  <a:pt x="1362085" y="2944368"/>
                </a:cubicBezTo>
                <a:lnTo>
                  <a:pt x="1490101" y="2962656"/>
                </a:lnTo>
                <a:cubicBezTo>
                  <a:pt x="1617963" y="3005277"/>
                  <a:pt x="1565184" y="2991319"/>
                  <a:pt x="1800997" y="3017520"/>
                </a:cubicBezTo>
                <a:lnTo>
                  <a:pt x="1965589" y="3035808"/>
                </a:lnTo>
                <a:cubicBezTo>
                  <a:pt x="2087509" y="3029712"/>
                  <a:pt x="2209610" y="3026538"/>
                  <a:pt x="2331349" y="3017520"/>
                </a:cubicBezTo>
                <a:cubicBezTo>
                  <a:pt x="2374336" y="3014336"/>
                  <a:pt x="2416593" y="3004579"/>
                  <a:pt x="2459365" y="2999232"/>
                </a:cubicBezTo>
                <a:cubicBezTo>
                  <a:pt x="2514140" y="2992385"/>
                  <a:pt x="2569093" y="2987040"/>
                  <a:pt x="2623957" y="2980944"/>
                </a:cubicBezTo>
                <a:cubicBezTo>
                  <a:pt x="2843413" y="2993136"/>
                  <a:pt x="3063621" y="2995650"/>
                  <a:pt x="3282325" y="3017520"/>
                </a:cubicBezTo>
                <a:cubicBezTo>
                  <a:pt x="3309452" y="3020233"/>
                  <a:pt x="3329951" y="3044524"/>
                  <a:pt x="3355477" y="3054096"/>
                </a:cubicBezTo>
                <a:cubicBezTo>
                  <a:pt x="3379011" y="3062921"/>
                  <a:pt x="3404245" y="3066288"/>
                  <a:pt x="3428629" y="3072384"/>
                </a:cubicBezTo>
                <a:cubicBezTo>
                  <a:pt x="3446917" y="3084576"/>
                  <a:pt x="3463834" y="3099130"/>
                  <a:pt x="3483493" y="3108960"/>
                </a:cubicBezTo>
                <a:cubicBezTo>
                  <a:pt x="3509729" y="3122078"/>
                  <a:pt x="3588071" y="3139676"/>
                  <a:pt x="3611509" y="3145536"/>
                </a:cubicBezTo>
                <a:cubicBezTo>
                  <a:pt x="3657685" y="3141338"/>
                  <a:pt x="3814556" y="3137469"/>
                  <a:pt x="3885829" y="3108960"/>
                </a:cubicBezTo>
                <a:cubicBezTo>
                  <a:pt x="3921750" y="3094592"/>
                  <a:pt x="4011768" y="3049730"/>
                  <a:pt x="4050421" y="3017520"/>
                </a:cubicBezTo>
                <a:cubicBezTo>
                  <a:pt x="4070290" y="3000963"/>
                  <a:pt x="4085268" y="2979034"/>
                  <a:pt x="4105285" y="2962656"/>
                </a:cubicBezTo>
                <a:cubicBezTo>
                  <a:pt x="4152465" y="2924054"/>
                  <a:pt x="4208484" y="2896033"/>
                  <a:pt x="4251589" y="2852928"/>
                </a:cubicBezTo>
                <a:cubicBezTo>
                  <a:pt x="4269877" y="2834640"/>
                  <a:pt x="4285762" y="2813582"/>
                  <a:pt x="4306453" y="2798064"/>
                </a:cubicBezTo>
                <a:cubicBezTo>
                  <a:pt x="4334889" y="2776737"/>
                  <a:pt x="4367905" y="2762283"/>
                  <a:pt x="4397893" y="2743200"/>
                </a:cubicBezTo>
                <a:cubicBezTo>
                  <a:pt x="4434979" y="2719600"/>
                  <a:pt x="4471045" y="2694432"/>
                  <a:pt x="4507621" y="2670048"/>
                </a:cubicBezTo>
                <a:cubicBezTo>
                  <a:pt x="4519813" y="2651760"/>
                  <a:pt x="4528655" y="2630726"/>
                  <a:pt x="4544197" y="2615184"/>
                </a:cubicBezTo>
                <a:cubicBezTo>
                  <a:pt x="4559739" y="2599642"/>
                  <a:pt x="4582373" y="2592912"/>
                  <a:pt x="4599061" y="2578608"/>
                </a:cubicBezTo>
                <a:cubicBezTo>
                  <a:pt x="4625243" y="2556166"/>
                  <a:pt x="4649505" y="2531408"/>
                  <a:pt x="4672213" y="2505456"/>
                </a:cubicBezTo>
                <a:cubicBezTo>
                  <a:pt x="4767485" y="2396573"/>
                  <a:pt x="4682087" y="2462297"/>
                  <a:pt x="4781941" y="2395728"/>
                </a:cubicBezTo>
                <a:cubicBezTo>
                  <a:pt x="4886763" y="2238495"/>
                  <a:pt x="4761089" y="2437431"/>
                  <a:pt x="4836805" y="2286000"/>
                </a:cubicBezTo>
                <a:cubicBezTo>
                  <a:pt x="4846635" y="2266341"/>
                  <a:pt x="4863551" y="2250795"/>
                  <a:pt x="4873381" y="2231136"/>
                </a:cubicBezTo>
                <a:cubicBezTo>
                  <a:pt x="4885600" y="2206697"/>
                  <a:pt x="4905269" y="2124214"/>
                  <a:pt x="4909957" y="2103120"/>
                </a:cubicBezTo>
                <a:cubicBezTo>
                  <a:pt x="4956392" y="1894165"/>
                  <a:pt x="4901932" y="2116930"/>
                  <a:pt x="4946533" y="1938528"/>
                </a:cubicBezTo>
                <a:cubicBezTo>
                  <a:pt x="4952629" y="1865376"/>
                  <a:pt x="4957517" y="1792113"/>
                  <a:pt x="4964821" y="1719072"/>
                </a:cubicBezTo>
                <a:cubicBezTo>
                  <a:pt x="4969711" y="1670168"/>
                  <a:pt x="4983109" y="1621916"/>
                  <a:pt x="4983109" y="1572768"/>
                </a:cubicBezTo>
                <a:cubicBezTo>
                  <a:pt x="4983109" y="1171867"/>
                  <a:pt x="5008613" y="1265233"/>
                  <a:pt x="4946533" y="1078992"/>
                </a:cubicBezTo>
                <a:cubicBezTo>
                  <a:pt x="4940246" y="1028697"/>
                  <a:pt x="4921513" y="831150"/>
                  <a:pt x="4891669" y="786384"/>
                </a:cubicBezTo>
                <a:lnTo>
                  <a:pt x="4781941" y="621792"/>
                </a:lnTo>
                <a:lnTo>
                  <a:pt x="4745365" y="566928"/>
                </a:lnTo>
                <a:cubicBezTo>
                  <a:pt x="4733173" y="548640"/>
                  <a:pt x="4718619" y="531723"/>
                  <a:pt x="4708789" y="512064"/>
                </a:cubicBezTo>
                <a:cubicBezTo>
                  <a:pt x="4696597" y="487680"/>
                  <a:pt x="4681785" y="464438"/>
                  <a:pt x="4672213" y="438912"/>
                </a:cubicBezTo>
                <a:cubicBezTo>
                  <a:pt x="4663388" y="415378"/>
                  <a:pt x="4665165" y="388241"/>
                  <a:pt x="4653925" y="365760"/>
                </a:cubicBezTo>
                <a:cubicBezTo>
                  <a:pt x="4640294" y="338498"/>
                  <a:pt x="4615215" y="318455"/>
                  <a:pt x="4599061" y="292608"/>
                </a:cubicBezTo>
                <a:cubicBezTo>
                  <a:pt x="4584612" y="269490"/>
                  <a:pt x="4581762" y="238733"/>
                  <a:pt x="4562485" y="219456"/>
                </a:cubicBezTo>
                <a:cubicBezTo>
                  <a:pt x="4473381" y="130352"/>
                  <a:pt x="4478382" y="162511"/>
                  <a:pt x="4397893" y="128016"/>
                </a:cubicBezTo>
                <a:cubicBezTo>
                  <a:pt x="4136008" y="15779"/>
                  <a:pt x="4504466" y="157444"/>
                  <a:pt x="4251589" y="73152"/>
                </a:cubicBezTo>
                <a:cubicBezTo>
                  <a:pt x="4220446" y="62771"/>
                  <a:pt x="4191820" y="45214"/>
                  <a:pt x="4160149" y="36576"/>
                </a:cubicBezTo>
                <a:cubicBezTo>
                  <a:pt x="4124375" y="26819"/>
                  <a:pt x="4086903" y="24921"/>
                  <a:pt x="4050421" y="18288"/>
                </a:cubicBezTo>
                <a:cubicBezTo>
                  <a:pt x="4019839" y="12728"/>
                  <a:pt x="3989461" y="6096"/>
                  <a:pt x="3958981" y="0"/>
                </a:cubicBezTo>
                <a:cubicBezTo>
                  <a:pt x="3776101" y="6096"/>
                  <a:pt x="3592987" y="7219"/>
                  <a:pt x="3410341" y="18288"/>
                </a:cubicBezTo>
                <a:cubicBezTo>
                  <a:pt x="3391099" y="19454"/>
                  <a:pt x="3374013" y="31280"/>
                  <a:pt x="3355477" y="36576"/>
                </a:cubicBezTo>
                <a:cubicBezTo>
                  <a:pt x="3331310" y="43481"/>
                  <a:pt x="3306492" y="47959"/>
                  <a:pt x="3282325" y="54864"/>
                </a:cubicBezTo>
                <a:cubicBezTo>
                  <a:pt x="3263789" y="60160"/>
                  <a:pt x="3245997" y="67856"/>
                  <a:pt x="3227461" y="73152"/>
                </a:cubicBezTo>
                <a:cubicBezTo>
                  <a:pt x="3203294" y="80057"/>
                  <a:pt x="3178476" y="84535"/>
                  <a:pt x="3154309" y="91440"/>
                </a:cubicBezTo>
                <a:cubicBezTo>
                  <a:pt x="3135773" y="96736"/>
                  <a:pt x="3118677" y="108402"/>
                  <a:pt x="3099445" y="109728"/>
                </a:cubicBezTo>
                <a:cubicBezTo>
                  <a:pt x="2941208" y="120641"/>
                  <a:pt x="2782453" y="121920"/>
                  <a:pt x="2623957" y="128016"/>
                </a:cubicBezTo>
                <a:cubicBezTo>
                  <a:pt x="2575189" y="134112"/>
                  <a:pt x="2526008" y="137512"/>
                  <a:pt x="2477653" y="146304"/>
                </a:cubicBezTo>
                <a:cubicBezTo>
                  <a:pt x="2447584" y="151771"/>
                  <a:pt x="2345429" y="196944"/>
                  <a:pt x="2331349" y="201168"/>
                </a:cubicBezTo>
                <a:cubicBezTo>
                  <a:pt x="2273414" y="218549"/>
                  <a:pt x="2223043" y="216637"/>
                  <a:pt x="2166757" y="237744"/>
                </a:cubicBezTo>
                <a:cubicBezTo>
                  <a:pt x="2141231" y="247316"/>
                  <a:pt x="2118517" y="263248"/>
                  <a:pt x="2093605" y="274320"/>
                </a:cubicBezTo>
                <a:cubicBezTo>
                  <a:pt x="2005063" y="313672"/>
                  <a:pt x="2013926" y="307956"/>
                  <a:pt x="1929013" y="329184"/>
                </a:cubicBezTo>
                <a:cubicBezTo>
                  <a:pt x="1910725" y="341376"/>
                  <a:pt x="1894351" y="357102"/>
                  <a:pt x="1874149" y="365760"/>
                </a:cubicBezTo>
                <a:cubicBezTo>
                  <a:pt x="1851047" y="375661"/>
                  <a:pt x="1825643" y="379119"/>
                  <a:pt x="1800997" y="384048"/>
                </a:cubicBezTo>
                <a:cubicBezTo>
                  <a:pt x="1713104" y="401627"/>
                  <a:pt x="1634867" y="409386"/>
                  <a:pt x="1544965" y="420624"/>
                </a:cubicBezTo>
                <a:cubicBezTo>
                  <a:pt x="1362085" y="414528"/>
                  <a:pt x="1178675" y="417532"/>
                  <a:pt x="996325" y="402336"/>
                </a:cubicBezTo>
                <a:cubicBezTo>
                  <a:pt x="820760" y="387706"/>
                  <a:pt x="946947" y="363931"/>
                  <a:pt x="831733" y="347472"/>
                </a:cubicBezTo>
                <a:cubicBezTo>
                  <a:pt x="672946" y="324788"/>
                  <a:pt x="745985" y="337638"/>
                  <a:pt x="612277" y="310896"/>
                </a:cubicBezTo>
                <a:cubicBezTo>
                  <a:pt x="571385" y="321119"/>
                  <a:pt x="456112" y="347950"/>
                  <a:pt x="429397" y="365760"/>
                </a:cubicBezTo>
                <a:cubicBezTo>
                  <a:pt x="392821" y="390144"/>
                  <a:pt x="361372" y="425011"/>
                  <a:pt x="319669" y="438912"/>
                </a:cubicBezTo>
                <a:cubicBezTo>
                  <a:pt x="259022" y="459128"/>
                  <a:pt x="264805" y="437923"/>
                  <a:pt x="264805" y="475488"/>
                </a:cubicBezTo>
                <a:lnTo>
                  <a:pt x="283093" y="475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DF257C-2CAE-8F4F-B37D-04E90438A3EC}"/>
              </a:ext>
            </a:extLst>
          </p:cNvPr>
          <p:cNvSpPr/>
          <p:nvPr/>
        </p:nvSpPr>
        <p:spPr>
          <a:xfrm>
            <a:off x="5300233" y="3969060"/>
            <a:ext cx="188126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eqns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#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vars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F4184A8-BBAE-1D43-9249-CE87C4B9D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1443385">
                <a:off x="192002" y="5147464"/>
                <a:ext cx="4960902" cy="588118"/>
              </a:xfrm>
              <a:prstGeom prst="rect">
                <a:avLst/>
              </a:prstGeom>
              <a:blipFill>
                <a:blip r:embed="rId4"/>
                <a:stretch>
                  <a:fillRect l="-2284" b="-1718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A9253B7-B3FD-7F40-90BC-5292905BCAFB}"/>
              </a:ext>
            </a:extLst>
          </p:cNvPr>
          <p:cNvSpPr>
            <a:spLocks noChangeArrowheads="1"/>
          </p:cNvSpPr>
          <p:nvPr/>
        </p:nvSpPr>
        <p:spPr bwMode="auto">
          <a:xfrm rot="21443385">
            <a:off x="269330" y="5559467"/>
            <a:ext cx="8201395" cy="968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only surviving solution to the linear system is the real solution.</a:t>
            </a:r>
            <a:endParaRPr kumimoji="0" lang="en-US" sz="280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TODAY: Lattice-based Cryptography</a:t>
            </a:r>
          </a:p>
        </p:txBody>
      </p:sp>
    </p:spTree>
    <p:extLst>
      <p:ext uri="{BB962C8B-B14F-4D97-AF65-F5344CB8AC3E}">
        <p14:creationId xmlns:p14="http://schemas.microsoft.com/office/powerpoint/2010/main" val="39683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Attack 1: </a:t>
            </a:r>
            <a:r>
              <a:rPr lang="en-US" sz="4800" b="1" i="1" dirty="0">
                <a:solidFill>
                  <a:srgbClr val="762416"/>
                </a:solidFill>
                <a:latin typeface="Calibri" pitchFamily="34" charset="0"/>
              </a:rPr>
              <a:t>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2800" b="1" u="sng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𝑨𝒔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8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𝒆</m:t>
                    </m:r>
                  </m:oMath>
                </a14:m>
                <a:r>
                  <a:rPr kumimoji="0" lang="en-US" sz="280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𝒔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37EB3F-BF19-9845-8699-A11F601DA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84784"/>
                <a:ext cx="7416824" cy="589892"/>
              </a:xfrm>
              <a:prstGeom prst="rect">
                <a:avLst/>
              </a:prstGeom>
              <a:blipFill>
                <a:blip r:embed="rId3"/>
                <a:stretch>
                  <a:fillRect l="-153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DF4B46A-CDB1-FF48-BA90-838E5711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2118252"/>
            <a:ext cx="7600816" cy="11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solve/break as long as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≫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𝑩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US" sz="2800" b="1" i="1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A6705F-22DC-624B-BA2F-C5A4F52E7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9748" y="2796694"/>
                <a:ext cx="4864512" cy="1133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will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in other words polynomial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so as to blunt this attack.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B0E21D-867B-534B-AE5A-7C195D84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496" y="3879429"/>
                <a:ext cx="7856904" cy="1133747"/>
              </a:xfrm>
              <a:prstGeom prst="rect">
                <a:avLst/>
              </a:prstGeom>
              <a:blipFill>
                <a:blip r:embed="rId5"/>
                <a:stretch>
                  <a:fillRect l="-1452" b="-6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82241C-BAA2-B542-A637-65086997E5A1}"/>
              </a:ext>
            </a:extLst>
          </p:cNvPr>
          <p:cNvSpPr txBox="1"/>
          <p:nvPr/>
        </p:nvSpPr>
        <p:spPr>
          <a:xfrm>
            <a:off x="5852160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124200" y="-4191000"/>
            <a:ext cx="13792200" cy="16535400"/>
            <a:chOff x="-3124200" y="-4191000"/>
            <a:chExt cx="13792200" cy="16535400"/>
          </a:xfrm>
        </p:grpSpPr>
        <p:sp>
          <p:nvSpPr>
            <p:cNvPr id="165" name="Line 73"/>
            <p:cNvSpPr>
              <a:spLocks noChangeShapeType="1"/>
            </p:cNvSpPr>
            <p:nvPr/>
          </p:nvSpPr>
          <p:spPr bwMode="auto">
            <a:xfrm flipV="1">
              <a:off x="1147286" y="-5334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6" name="Line 73"/>
            <p:cNvSpPr>
              <a:spLocks noChangeShapeType="1"/>
            </p:cNvSpPr>
            <p:nvPr/>
          </p:nvSpPr>
          <p:spPr bwMode="auto">
            <a:xfrm flipV="1">
              <a:off x="1680686" y="76200"/>
              <a:ext cx="7844314" cy="982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 flipV="1">
              <a:off x="-452914" y="-1143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flipV="1">
              <a:off x="-990600" y="-1752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V="1">
              <a:off x="-1519714" y="-2362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9" name="Line 73"/>
            <p:cNvSpPr>
              <a:spLocks noChangeShapeType="1"/>
            </p:cNvSpPr>
            <p:nvPr/>
          </p:nvSpPr>
          <p:spPr bwMode="auto">
            <a:xfrm flipV="1">
              <a:off x="2750661" y="25146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0" name="Line 73"/>
            <p:cNvSpPr>
              <a:spLocks noChangeShapeType="1"/>
            </p:cNvSpPr>
            <p:nvPr/>
          </p:nvSpPr>
          <p:spPr bwMode="auto">
            <a:xfrm flipV="1">
              <a:off x="2212975" y="1905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Line 73"/>
            <p:cNvSpPr>
              <a:spLocks noChangeShapeType="1"/>
            </p:cNvSpPr>
            <p:nvPr/>
          </p:nvSpPr>
          <p:spPr bwMode="auto">
            <a:xfrm flipV="1">
              <a:off x="612775" y="76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Line 73"/>
            <p:cNvSpPr>
              <a:spLocks noChangeShapeType="1"/>
            </p:cNvSpPr>
            <p:nvPr/>
          </p:nvSpPr>
          <p:spPr bwMode="auto">
            <a:xfrm flipV="1">
              <a:off x="79375" y="-533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Line 73"/>
            <p:cNvSpPr>
              <a:spLocks noChangeShapeType="1"/>
            </p:cNvSpPr>
            <p:nvPr/>
          </p:nvSpPr>
          <p:spPr bwMode="auto">
            <a:xfrm flipV="1">
              <a:off x="3284061" y="31242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Line 73"/>
            <p:cNvSpPr>
              <a:spLocks noChangeShapeType="1"/>
            </p:cNvSpPr>
            <p:nvPr/>
          </p:nvSpPr>
          <p:spPr bwMode="auto">
            <a:xfrm flipV="1">
              <a:off x="3817461" y="3733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V="1">
              <a:off x="-2057400" y="-29718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Line 73"/>
            <p:cNvSpPr>
              <a:spLocks noChangeShapeType="1"/>
            </p:cNvSpPr>
            <p:nvPr/>
          </p:nvSpPr>
          <p:spPr bwMode="auto">
            <a:xfrm flipV="1">
              <a:off x="-2590800" y="-35814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 flipV="1">
              <a:off x="-3124200" y="-4191000"/>
              <a:ext cx="6850539" cy="861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673350" y="-1676400"/>
            <a:ext cx="14912976" cy="10134600"/>
            <a:chOff x="-2673350" y="-1676400"/>
            <a:chExt cx="14912976" cy="10134600"/>
          </a:xfrm>
        </p:grpSpPr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6096000" y="-16764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4895852" y="-1520952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657600" y="-1520952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73"/>
            <p:cNvSpPr>
              <a:spLocks noChangeShapeType="1"/>
            </p:cNvSpPr>
            <p:nvPr/>
          </p:nvSpPr>
          <p:spPr bwMode="auto">
            <a:xfrm>
              <a:off x="-2667000" y="1522476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Line 73"/>
            <p:cNvSpPr>
              <a:spLocks noChangeShapeType="1"/>
            </p:cNvSpPr>
            <p:nvPr/>
          </p:nvSpPr>
          <p:spPr bwMode="auto">
            <a:xfrm>
              <a:off x="-1495426" y="1370076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9" name="Line 73"/>
            <p:cNvSpPr>
              <a:spLocks noChangeShapeType="1"/>
            </p:cNvSpPr>
            <p:nvPr/>
          </p:nvSpPr>
          <p:spPr bwMode="auto">
            <a:xfrm>
              <a:off x="-2673350" y="2970276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3533774" y="-231648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2333626" y="-76200"/>
              <a:ext cx="6353174" cy="723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-76200" y="76200"/>
              <a:ext cx="5932488" cy="6783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095374" y="-76200"/>
              <a:ext cx="6143626" cy="7013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>
              <a:off x="-82550" y="1524000"/>
              <a:ext cx="4806950" cy="5487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2193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8" name="Oval 38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0" name="Text Box 70"/>
          <p:cNvSpPr txBox="1">
            <a:spLocks noChangeArrowheads="1"/>
          </p:cNvSpPr>
          <p:nvPr/>
        </p:nvSpPr>
        <p:spPr bwMode="auto">
          <a:xfrm>
            <a:off x="1780064" y="2557010"/>
            <a:ext cx="354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Arial" charset="0"/>
                <a:ea typeface="Arial" charset="0"/>
              </a:rPr>
              <a:t>a1</a:t>
            </a:r>
            <a:endParaRPr lang="en-US" altLang="en-US" b="1" dirty="0">
              <a:latin typeface="Arial" charset="0"/>
              <a:ea typeface="Arial" charset="0"/>
            </a:endParaRPr>
          </a:p>
        </p:txBody>
      </p:sp>
      <p:sp>
        <p:nvSpPr>
          <p:cNvPr id="12295" name="Oval 22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1" name="Oval 31"/>
          <p:cNvSpPr>
            <a:spLocks noChangeArrowheads="1"/>
          </p:cNvSpPr>
          <p:nvPr/>
        </p:nvSpPr>
        <p:spPr bwMode="auto">
          <a:xfrm>
            <a:off x="44196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54" name="Oval 34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9" name="Text Box 62"/>
          <p:cNvSpPr txBox="1">
            <a:spLocks noChangeArrowheads="1"/>
          </p:cNvSpPr>
          <p:nvPr/>
        </p:nvSpPr>
        <p:spPr bwMode="auto">
          <a:xfrm>
            <a:off x="2359762" y="3181290"/>
            <a:ext cx="36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pple Chancery" charset="0"/>
                <a:ea typeface="Apple Chancery" charset="0"/>
                <a:cs typeface="Apple Chancery" charset="0"/>
              </a:rPr>
              <a:t>O</a:t>
            </a:r>
          </a:p>
        </p:txBody>
      </p:sp>
      <p:sp>
        <p:nvSpPr>
          <p:cNvPr id="721941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6" name="Oval 26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47" name="Oval 27"/>
          <p:cNvSpPr>
            <a:spLocks noChangeArrowheads="1"/>
          </p:cNvSpPr>
          <p:nvPr/>
        </p:nvSpPr>
        <p:spPr bwMode="auto">
          <a:xfrm>
            <a:off x="32766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4" name="Oval 17"/>
          <p:cNvSpPr>
            <a:spLocks noChangeArrowheads="1"/>
          </p:cNvSpPr>
          <p:nvPr/>
        </p:nvSpPr>
        <p:spPr bwMode="auto">
          <a:xfrm>
            <a:off x="28194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5" name="Oval 19"/>
          <p:cNvSpPr>
            <a:spLocks noChangeArrowheads="1"/>
          </p:cNvSpPr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6" name="Oval 20"/>
          <p:cNvSpPr>
            <a:spLocks noChangeArrowheads="1"/>
          </p:cNvSpPr>
          <p:nvPr/>
        </p:nvSpPr>
        <p:spPr bwMode="auto">
          <a:xfrm>
            <a:off x="39624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7" name="Oval 23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8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19" name="Oval 25"/>
          <p:cNvSpPr>
            <a:spLocks noChangeArrowheads="1"/>
          </p:cNvSpPr>
          <p:nvPr/>
        </p:nvSpPr>
        <p:spPr bwMode="auto">
          <a:xfrm>
            <a:off x="44958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0" name="Oval 28"/>
          <p:cNvSpPr>
            <a:spLocks noChangeArrowheads="1"/>
          </p:cNvSpPr>
          <p:nvPr/>
        </p:nvSpPr>
        <p:spPr bwMode="auto">
          <a:xfrm>
            <a:off x="62484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1" name="Oval 29"/>
          <p:cNvSpPr>
            <a:spLocks noChangeArrowheads="1"/>
          </p:cNvSpPr>
          <p:nvPr/>
        </p:nvSpPr>
        <p:spPr bwMode="auto">
          <a:xfrm>
            <a:off x="56388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2" name="Oval 30"/>
          <p:cNvSpPr>
            <a:spLocks noChangeArrowheads="1"/>
          </p:cNvSpPr>
          <p:nvPr/>
        </p:nvSpPr>
        <p:spPr bwMode="auto">
          <a:xfrm>
            <a:off x="5029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3" name="Oval 32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4" name="Oval 33"/>
          <p:cNvSpPr>
            <a:spLocks noChangeArrowheads="1"/>
          </p:cNvSpPr>
          <p:nvPr/>
        </p:nvSpPr>
        <p:spPr bwMode="auto">
          <a:xfrm>
            <a:off x="61722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5" name="Oval 35"/>
          <p:cNvSpPr>
            <a:spLocks noChangeArrowheads="1"/>
          </p:cNvSpPr>
          <p:nvPr/>
        </p:nvSpPr>
        <p:spPr bwMode="auto">
          <a:xfrm>
            <a:off x="7315200" y="266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6" name="Oval 36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7" name="Oval 37"/>
          <p:cNvSpPr>
            <a:spLocks noChangeArrowheads="1"/>
          </p:cNvSpPr>
          <p:nvPr/>
        </p:nvSpPr>
        <p:spPr bwMode="auto">
          <a:xfrm>
            <a:off x="60960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49530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22860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1992" name="Line 72"/>
          <p:cNvSpPr>
            <a:spLocks noChangeShapeType="1"/>
          </p:cNvSpPr>
          <p:nvPr/>
        </p:nvSpPr>
        <p:spPr bwMode="auto">
          <a:xfrm flipV="1">
            <a:off x="2851150" y="2667000"/>
            <a:ext cx="511175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3" name="Line 73"/>
          <p:cNvSpPr>
            <a:spLocks noChangeShapeType="1"/>
          </p:cNvSpPr>
          <p:nvPr/>
        </p:nvSpPr>
        <p:spPr bwMode="auto">
          <a:xfrm flipH="1" flipV="1">
            <a:off x="2285999" y="2819400"/>
            <a:ext cx="508001" cy="53187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21995" name="Text Box 75"/>
          <p:cNvSpPr txBox="1">
            <a:spLocks noChangeArrowheads="1"/>
          </p:cNvSpPr>
          <p:nvPr/>
        </p:nvSpPr>
        <p:spPr bwMode="auto">
          <a:xfrm>
            <a:off x="2944812" y="2362200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-25000" dirty="0">
                <a:latin typeface="+mj-lt"/>
              </a:rPr>
              <a:t>a2</a:t>
            </a:r>
            <a:endParaRPr lang="en-US" altLang="en-US" b="1" dirty="0">
              <a:latin typeface="+mj-lt"/>
            </a:endParaRP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143000" y="144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6096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762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7526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49" name="Oval 17"/>
          <p:cNvSpPr>
            <a:spLocks noChangeArrowheads="1"/>
          </p:cNvSpPr>
          <p:nvPr/>
        </p:nvSpPr>
        <p:spPr bwMode="auto">
          <a:xfrm>
            <a:off x="12192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533400" y="220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0" y="160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6" name="Oval 20"/>
          <p:cNvSpPr>
            <a:spLocks noChangeArrowheads="1"/>
          </p:cNvSpPr>
          <p:nvPr/>
        </p:nvSpPr>
        <p:spPr bwMode="auto">
          <a:xfrm>
            <a:off x="23622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28956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34290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40386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1" name="Oval 33"/>
          <p:cNvSpPr>
            <a:spLocks noChangeArrowheads="1"/>
          </p:cNvSpPr>
          <p:nvPr/>
        </p:nvSpPr>
        <p:spPr bwMode="auto">
          <a:xfrm>
            <a:off x="4572000" y="99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2004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37338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267200" y="6477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8768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72" name="Oval 41"/>
          <p:cNvSpPr>
            <a:spLocks noChangeArrowheads="1"/>
          </p:cNvSpPr>
          <p:nvPr/>
        </p:nvSpPr>
        <p:spPr bwMode="auto">
          <a:xfrm>
            <a:off x="54102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15240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1" name="Oval 23"/>
          <p:cNvSpPr>
            <a:spLocks noChangeArrowheads="1"/>
          </p:cNvSpPr>
          <p:nvPr/>
        </p:nvSpPr>
        <p:spPr bwMode="auto">
          <a:xfrm>
            <a:off x="20574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5" name="Oval 19"/>
          <p:cNvSpPr>
            <a:spLocks noChangeArrowheads="1"/>
          </p:cNvSpPr>
          <p:nvPr/>
        </p:nvSpPr>
        <p:spPr bwMode="auto">
          <a:xfrm>
            <a:off x="-76200" y="297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31242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9144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14478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1" name="Oval 40"/>
          <p:cNvSpPr>
            <a:spLocks noChangeArrowheads="1"/>
          </p:cNvSpPr>
          <p:nvPr/>
        </p:nvSpPr>
        <p:spPr bwMode="auto">
          <a:xfrm>
            <a:off x="19812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-152400" y="434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3" name="Oval 23"/>
          <p:cNvSpPr>
            <a:spLocks noChangeArrowheads="1"/>
          </p:cNvSpPr>
          <p:nvPr/>
        </p:nvSpPr>
        <p:spPr bwMode="auto">
          <a:xfrm>
            <a:off x="3810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8" name="Oval 19"/>
          <p:cNvSpPr>
            <a:spLocks noChangeArrowheads="1"/>
          </p:cNvSpPr>
          <p:nvPr/>
        </p:nvSpPr>
        <p:spPr bwMode="auto">
          <a:xfrm>
            <a:off x="304800" y="632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838200" y="693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2" name="Oval 23"/>
          <p:cNvSpPr>
            <a:spLocks noChangeArrowheads="1"/>
          </p:cNvSpPr>
          <p:nvPr/>
        </p:nvSpPr>
        <p:spPr bwMode="auto">
          <a:xfrm>
            <a:off x="-228600" y="571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06" name="Oval 40"/>
          <p:cNvSpPr>
            <a:spLocks noChangeArrowheads="1"/>
          </p:cNvSpPr>
          <p:nvPr/>
        </p:nvSpPr>
        <p:spPr bwMode="auto">
          <a:xfrm>
            <a:off x="2971800" y="937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6629400" y="4800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auto">
          <a:xfrm>
            <a:off x="7162800" y="5410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4" name="Oval 37"/>
          <p:cNvSpPr>
            <a:spLocks noChangeArrowheads="1"/>
          </p:cNvSpPr>
          <p:nvPr/>
        </p:nvSpPr>
        <p:spPr bwMode="auto">
          <a:xfrm>
            <a:off x="8229600" y="6629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5" name="Oval 31"/>
          <p:cNvSpPr>
            <a:spLocks noChangeArrowheads="1"/>
          </p:cNvSpPr>
          <p:nvPr/>
        </p:nvSpPr>
        <p:spPr bwMode="auto">
          <a:xfrm>
            <a:off x="6553200" y="617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5486400" y="495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7" name="Oval 26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19" name="Oval 42"/>
          <p:cNvSpPr>
            <a:spLocks noChangeArrowheads="1"/>
          </p:cNvSpPr>
          <p:nvPr/>
        </p:nvSpPr>
        <p:spPr bwMode="auto">
          <a:xfrm>
            <a:off x="7086600" y="6781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0" name="Oval 38"/>
          <p:cNvSpPr>
            <a:spLocks noChangeArrowheads="1"/>
          </p:cNvSpPr>
          <p:nvPr/>
        </p:nvSpPr>
        <p:spPr bwMode="auto">
          <a:xfrm>
            <a:off x="8839200" y="5867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>
            <a:off x="7772400" y="464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8305800" y="5257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6" name="Oval 32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7" name="Oval 3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9" name="Oval 35"/>
          <p:cNvSpPr>
            <a:spLocks noChangeArrowheads="1"/>
          </p:cNvSpPr>
          <p:nvPr/>
        </p:nvSpPr>
        <p:spPr bwMode="auto">
          <a:xfrm>
            <a:off x="8915400" y="449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4" name="Oval 28"/>
          <p:cNvSpPr>
            <a:spLocks noChangeArrowheads="1"/>
          </p:cNvSpPr>
          <p:nvPr/>
        </p:nvSpPr>
        <p:spPr bwMode="auto">
          <a:xfrm>
            <a:off x="5181600" y="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5" name="Oval 32"/>
          <p:cNvSpPr>
            <a:spLocks noChangeArrowheads="1"/>
          </p:cNvSpPr>
          <p:nvPr/>
        </p:nvSpPr>
        <p:spPr bwMode="auto">
          <a:xfrm>
            <a:off x="5715000" y="838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7" name="Oval 28"/>
          <p:cNvSpPr>
            <a:spLocks noChangeArrowheads="1"/>
          </p:cNvSpPr>
          <p:nvPr/>
        </p:nvSpPr>
        <p:spPr bwMode="auto">
          <a:xfrm>
            <a:off x="6858000" y="685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7391400" y="1295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39" name="Oval 35"/>
          <p:cNvSpPr>
            <a:spLocks noChangeArrowheads="1"/>
          </p:cNvSpPr>
          <p:nvPr/>
        </p:nvSpPr>
        <p:spPr bwMode="auto">
          <a:xfrm>
            <a:off x="7924800" y="1905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8458200" y="2514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1" name="Oval 35"/>
          <p:cNvSpPr>
            <a:spLocks noChangeArrowheads="1"/>
          </p:cNvSpPr>
          <p:nvPr/>
        </p:nvSpPr>
        <p:spPr bwMode="auto">
          <a:xfrm>
            <a:off x="8991600" y="3124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2" name="Oval 35"/>
          <p:cNvSpPr>
            <a:spLocks noChangeArrowheads="1"/>
          </p:cNvSpPr>
          <p:nvPr/>
        </p:nvSpPr>
        <p:spPr bwMode="auto">
          <a:xfrm>
            <a:off x="9525000" y="37338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4" name="Oval 32"/>
          <p:cNvSpPr>
            <a:spLocks noChangeArrowheads="1"/>
          </p:cNvSpPr>
          <p:nvPr/>
        </p:nvSpPr>
        <p:spPr bwMode="auto">
          <a:xfrm>
            <a:off x="6324600" y="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5" name="Oval 28"/>
          <p:cNvSpPr>
            <a:spLocks noChangeArrowheads="1"/>
          </p:cNvSpPr>
          <p:nvPr/>
        </p:nvSpPr>
        <p:spPr bwMode="auto">
          <a:xfrm>
            <a:off x="7467600" y="-76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8001000" y="5334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7" name="Oval 35"/>
          <p:cNvSpPr>
            <a:spLocks noChangeArrowheads="1"/>
          </p:cNvSpPr>
          <p:nvPr/>
        </p:nvSpPr>
        <p:spPr bwMode="auto">
          <a:xfrm>
            <a:off x="8534400" y="1143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8" name="Oval 32"/>
          <p:cNvSpPr>
            <a:spLocks noChangeArrowheads="1"/>
          </p:cNvSpPr>
          <p:nvPr/>
        </p:nvSpPr>
        <p:spPr bwMode="auto">
          <a:xfrm>
            <a:off x="9067800" y="1752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9" name="Oval 35"/>
          <p:cNvSpPr>
            <a:spLocks noChangeArrowheads="1"/>
          </p:cNvSpPr>
          <p:nvPr/>
        </p:nvSpPr>
        <p:spPr bwMode="auto">
          <a:xfrm>
            <a:off x="9601200" y="23622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2" name="Oval 29"/>
          <p:cNvSpPr>
            <a:spLocks noChangeArrowheads="1"/>
          </p:cNvSpPr>
          <p:nvPr/>
        </p:nvSpPr>
        <p:spPr bwMode="auto">
          <a:xfrm>
            <a:off x="35052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69" name="Oval 32"/>
          <p:cNvSpPr>
            <a:spLocks noChangeArrowheads="1"/>
          </p:cNvSpPr>
          <p:nvPr/>
        </p:nvSpPr>
        <p:spPr bwMode="auto">
          <a:xfrm>
            <a:off x="8610600" y="-2286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0" name="Oval 35"/>
          <p:cNvSpPr>
            <a:spLocks noChangeArrowheads="1"/>
          </p:cNvSpPr>
          <p:nvPr/>
        </p:nvSpPr>
        <p:spPr bwMode="auto">
          <a:xfrm>
            <a:off x="9144000" y="381000"/>
            <a:ext cx="152400" cy="152400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2293" name="Rectangle 6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62416"/>
                </a:solidFill>
                <a:latin typeface="Calibri" pitchFamily="34" charset="0"/>
              </a:rPr>
              <a:t>Attack 2: </a:t>
            </a:r>
            <a:r>
              <a:rPr lang="en-US" b="1" i="1" dirty="0">
                <a:solidFill>
                  <a:srgbClr val="762416"/>
                </a:solidFill>
                <a:latin typeface="Calibri" pitchFamily="34" charset="0"/>
              </a:rPr>
              <a:t>Lattice Decoding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75" name="Oval 24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8" name="Oval 18"/>
          <p:cNvSpPr>
            <a:spLocks noChangeArrowheads="1"/>
          </p:cNvSpPr>
          <p:nvPr/>
        </p:nvSpPr>
        <p:spPr bwMode="auto">
          <a:xfrm>
            <a:off x="2209800" y="26670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79" name="Oval 21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43" name="Text Box 75">
            <a:extLst>
              <a:ext uri="{FF2B5EF4-FFF2-40B4-BE49-F238E27FC236}">
                <a16:creationId xmlns:a16="http://schemas.microsoft.com/office/drawing/2014/main" id="{0DF50419-32CD-864C-9330-204F4BDD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795" y="985319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150" name="Oval 24">
            <a:extLst>
              <a:ext uri="{FF2B5EF4-FFF2-40B4-BE49-F238E27FC236}">
                <a16:creationId xmlns:a16="http://schemas.microsoft.com/office/drawing/2014/main" id="{6514B569-95CF-E945-979D-3147BDA1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98884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j-lt"/>
            </a:endParaRPr>
          </a:p>
        </p:txBody>
      </p:sp>
      <p:sp>
        <p:nvSpPr>
          <p:cNvPr id="151" name="Text Box 75">
            <a:extLst>
              <a:ext uri="{FF2B5EF4-FFF2-40B4-BE49-F238E27FC236}">
                <a16:creationId xmlns:a16="http://schemas.microsoft.com/office/drawing/2014/main" id="{4039D040-D553-5142-A1FC-94C2AC45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383" y="1594918"/>
            <a:ext cx="1479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baseline="-25000" dirty="0">
                <a:latin typeface="+mj-lt"/>
              </a:rPr>
              <a:t>a1*s1+a2*s2+e</a:t>
            </a:r>
            <a:endParaRPr lang="en-US" alt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 Box 56">
                <a:extLst>
                  <a:ext uri="{FF2B5EF4-FFF2-40B4-BE49-F238E27FC236}">
                    <a16:creationId xmlns:a16="http://schemas.microsoft.com/office/drawing/2014/main" id="{C5CBBB3E-AAC4-AC4D-86C9-F8B11CA68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33400" y="5939135"/>
                <a:ext cx="10252864" cy="46166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lvl="0" indent="0" algn="ctr">
                  <a:spcBef>
                    <a:spcPct val="20000"/>
                  </a:spcBef>
                </a:pPr>
                <a:r>
                  <a:rPr lang="en-US" altLang="en-US" sz="2400" b="1" i="1" dirty="0">
                    <a:solidFill>
                      <a:srgbClr val="0000FF"/>
                    </a:solidFill>
                    <a:sym typeface="Mathematica1" pitchFamily="2" charset="2"/>
                  </a:rPr>
                  <a:t>in polynomial time when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 pitchFamily="2" charset="2"/>
                      </a:rPr>
                      <m:t>𝒒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 pitchFamily="2" charset="2"/>
                      </a:rPr>
                      <m:t>/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 pitchFamily="2" charset="2"/>
                      </a:rPr>
                      <m:t>𝑩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itchFamily="2" charset="2"/>
                      </a:rPr>
                      <m:t>&gt;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itchFamily="2" charset="2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itchFamily="2" charset="2"/>
                          </a:rPr>
                          <m:t>𝟐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itchFamily="2" charset="2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i="1" dirty="0">
                  <a:solidFill>
                    <a:srgbClr val="0000FF"/>
                  </a:solidFill>
                  <a:latin typeface="Arial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161" name="Text Box 56">
                <a:extLst>
                  <a:ext uri="{FF2B5EF4-FFF2-40B4-BE49-F238E27FC236}">
                    <a16:creationId xmlns:a16="http://schemas.microsoft.com/office/drawing/2014/main" id="{C5CBBB3E-AAC4-AC4D-86C9-F8B11CA6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3400" y="5939135"/>
                <a:ext cx="10252864" cy="461665"/>
              </a:xfrm>
              <a:prstGeom prst="rect">
                <a:avLst/>
              </a:prstGeom>
              <a:blipFill>
                <a:blip r:embed="rId3"/>
                <a:stretch>
                  <a:fillRect t="-13889" b="-2777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Text Box 78">
            <a:extLst>
              <a:ext uri="{FF2B5EF4-FFF2-40B4-BE49-F238E27FC236}">
                <a16:creationId xmlns:a16="http://schemas.microsoft.com/office/drawing/2014/main" id="{5C891129-EC97-794B-B358-C9777841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776" y="5424487"/>
            <a:ext cx="1020651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+mj-lt"/>
                <a:sym typeface="Mathematica1" pitchFamily="2" charset="2"/>
              </a:rPr>
              <a:t>The famed </a:t>
            </a:r>
            <a:r>
              <a:rPr lang="en-US" altLang="en-US" sz="2800" b="1" i="1" dirty="0" err="1">
                <a:solidFill>
                  <a:srgbClr val="0000FF"/>
                </a:solidFill>
                <a:latin typeface="+mj-lt"/>
                <a:sym typeface="Mathematica1" pitchFamily="2" charset="2"/>
              </a:rPr>
              <a:t>Lenstra-Lenstra-Lovasz</a:t>
            </a:r>
            <a:r>
              <a:rPr lang="en-US" altLang="en-US" sz="2800" b="1" i="1" dirty="0">
                <a:solidFill>
                  <a:srgbClr val="0000FF"/>
                </a:solidFill>
                <a:latin typeface="+mj-lt"/>
                <a:sym typeface="Mathematica1" pitchFamily="2" charset="2"/>
              </a:rPr>
              <a:t> algorithm decodes</a:t>
            </a:r>
            <a:endParaRPr lang="en-US" altLang="en-US" sz="2800" b="1" dirty="0">
              <a:solidFill>
                <a:srgbClr val="0000FF"/>
              </a:solidFill>
              <a:latin typeface="+mj-lt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03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90" grpId="0"/>
      <p:bldP spid="721990" grpId="1"/>
      <p:bldP spid="721992" grpId="0" animBg="1"/>
      <p:bldP spid="721993" grpId="0" animBg="1"/>
      <p:bldP spid="721995" grpId="0"/>
      <p:bldP spid="721995" grpId="1"/>
      <p:bldP spid="175" grpId="0" animBg="1"/>
      <p:bldP spid="175" grpId="1" animBg="1"/>
      <p:bldP spid="178" grpId="0" animBg="1"/>
      <p:bldP spid="179" grpId="0" animBg="1"/>
      <p:bldP spid="143" grpId="0"/>
      <p:bldP spid="143" grpId="1"/>
      <p:bldP spid="143" grpId="2"/>
      <p:bldP spid="150" grpId="0" animBg="1"/>
      <p:bldP spid="151" grpId="0"/>
      <p:bldP spid="151" grpId="1"/>
      <p:bldP spid="161" grpId="1" animBg="1"/>
      <p:bldP spid="16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Setting Parameters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2349D-C1C3-C944-AEA7-22BC2E46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32" y="1268760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together, we are safe with: 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security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parameter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≈1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−10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K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114383-1051-ED42-A693-17A025743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060848"/>
                <a:ext cx="6552728" cy="759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arbitrary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9C7DD8-1660-B945-8E62-AF8EC463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04" y="2819951"/>
                <a:ext cx="6552728" cy="75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small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poly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in</m:t>
                      </m:r>
                      <m: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800" b="0" i="0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say</m:t>
                      </m:r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rad>
                      <m:r>
                        <a:rPr kumimoji="0" lang="en-US" sz="28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723197-42CF-C44C-A9AA-6D613BB07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579054"/>
                <a:ext cx="6552728" cy="759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</m:t>
                    </m:r>
                    <m:r>
                      <a:rPr kumimoji="0" lang="en-US" sz="2800" b="0" i="0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larger than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and could be 	</a:t>
                </a:r>
                <a:b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as large as sub-exponential</a:t>
                </a:r>
                <a:r>
                  <a:rPr kumimoji="0" lang="en-US" sz="2800" i="1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US" sz="280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0.99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2800" i="1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FBC830-9E26-6E4B-829B-E99AF44FB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4365104"/>
                <a:ext cx="7079704" cy="1335167"/>
              </a:xfrm>
              <a:prstGeom prst="rect">
                <a:avLst/>
              </a:prstGeom>
              <a:blipFill>
                <a:blip r:embed="rId6"/>
                <a:stretch>
                  <a:fillRect l="-3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8C71CD-0DF9-314B-BB27-15535624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12" y="5654289"/>
            <a:ext cx="6696744" cy="7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from quantum computers, AFAWK!</a:t>
            </a:r>
            <a:endParaRPr kumimoji="0" lang="en-US" sz="2800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E32171-9D59-B84E-92F0-A6666794EE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7344308" y="5461600"/>
            <a:ext cx="1224136" cy="11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Decisional LWE</a:t>
            </a:r>
            <a:endParaRPr lang="en-US" sz="4800" b="1" i="1" dirty="0">
              <a:solidFill>
                <a:srgbClr val="762416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640C1-50BA-1144-B32A-5B3E226E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11" y="6002744"/>
            <a:ext cx="834233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Theorem: “Decisional LWE is as hard as LWE”.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A22C-6C31-E241-986B-1B7FED0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42" y="1268760"/>
            <a:ext cx="685521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distinguish between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50EA-A7AF-2B42-A968-F8482C63867C}"/>
              </a:ext>
            </a:extLst>
          </p:cNvPr>
          <p:cNvGrpSpPr/>
          <p:nvPr/>
        </p:nvGrpSpPr>
        <p:grpSpPr>
          <a:xfrm>
            <a:off x="885142" y="2001015"/>
            <a:ext cx="5129394" cy="1532761"/>
            <a:chOff x="3131840" y="1841366"/>
            <a:chExt cx="5129394" cy="1532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F872D4-D092-8144-B1CE-F20B750061CA}"/>
                </a:ext>
              </a:extLst>
            </p:cNvPr>
            <p:cNvSpPr/>
            <p:nvPr/>
          </p:nvSpPr>
          <p:spPr>
            <a:xfrm>
              <a:off x="5148064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0C3EE-E481-4D49-8716-55787B73BEF0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75649E-9CF6-234C-8CBE-5C988FF41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DF4A0-7F58-1044-A150-A23F42DE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01868-8C83-5E40-A412-3985D8F1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24" y="238255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BE0B8-974A-6B46-BFFF-C4005B856472}"/>
                </a:ext>
              </a:extLst>
            </p:cNvPr>
            <p:cNvSpPr/>
            <p:nvPr/>
          </p:nvSpPr>
          <p:spPr>
            <a:xfrm>
              <a:off x="6743664" y="1923746"/>
              <a:ext cx="456628" cy="1145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A554-CE57-E34D-9C8C-ED4DC8044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542" y="2204864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A9C6B5-5602-504D-AD50-7062EA6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008" y="2479068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B43295-82FC-BF4A-9C66-E333C1AA35FA}"/>
                </a:ext>
              </a:extLst>
            </p:cNvPr>
            <p:cNvSpPr/>
            <p:nvPr/>
          </p:nvSpPr>
          <p:spPr>
            <a:xfrm>
              <a:off x="7740352" y="1841366"/>
              <a:ext cx="456628" cy="153276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97486A-026F-AB47-9398-8E7923665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186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F5D4AE-E18E-734C-A1BC-927CA22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67" y="2472449"/>
            <a:ext cx="79208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BB74B-3E4E-1E42-9B30-86440FF36EC8}"/>
              </a:ext>
            </a:extLst>
          </p:cNvPr>
          <p:cNvGrpSpPr/>
          <p:nvPr/>
        </p:nvGrpSpPr>
        <p:grpSpPr>
          <a:xfrm>
            <a:off x="870302" y="3890461"/>
            <a:ext cx="2627842" cy="1532761"/>
            <a:chOff x="3131840" y="1841366"/>
            <a:chExt cx="2627842" cy="15327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D8B447-83A1-B640-99E7-32C482DE0DA1}"/>
                </a:ext>
              </a:extLst>
            </p:cNvPr>
            <p:cNvSpPr/>
            <p:nvPr/>
          </p:nvSpPr>
          <p:spPr>
            <a:xfrm>
              <a:off x="3131840" y="1841366"/>
              <a:ext cx="151216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9DD1E7-AE7E-3044-8744-678EB1C4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234888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7266C-AAAE-A844-9598-45D9DF49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616" y="242088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9B1405-B90F-2944-AC07-79C3858BFCC7}"/>
                </a:ext>
              </a:extLst>
            </p:cNvPr>
            <p:cNvSpPr/>
            <p:nvPr/>
          </p:nvSpPr>
          <p:spPr>
            <a:xfrm>
              <a:off x="5238800" y="1841366"/>
              <a:ext cx="456628" cy="1532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00728C-93F6-9B4A-8A69-5C239B58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634" y="2348880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OWF and PRG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9706" y="1690255"/>
            <a:ext cx="4590047" cy="938626"/>
            <a:chOff x="-812990" y="4944212"/>
            <a:chExt cx="4590047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812990" y="4944212"/>
              <a:ext cx="4243494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-566343" y="5021176"/>
              <a:ext cx="4343400" cy="72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</a:t>
              </a:r>
              <a:r>
                <a:rPr kumimoji="0" lang="en-US" sz="3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s,e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 =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3789040"/>
            <a:ext cx="89916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one-way function (assuming LWE)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pseudo-random generator (decisional LWE)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8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 also a trapdoor function…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also a homomorphic commitment…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blipFill>
                <a:blip r:embed="rId5"/>
                <a:stretch>
                  <a:fillRect l="-585" t="-18919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“small”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lvl="1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ciphertext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55976" y="1524000"/>
            <a:ext cx="47864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modulus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</p:spTree>
    <p:extLst>
      <p:ext uri="{BB962C8B-B14F-4D97-AF65-F5344CB8AC3E}">
        <p14:creationId xmlns:p14="http://schemas.microsoft.com/office/powerpoint/2010/main" val="847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1992283"/>
            <a:ext cx="882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already saw that this scheme is additively homomorphic.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/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3259425"/>
                <a:ext cx="3921843" cy="523220"/>
              </a:xfrm>
              <a:prstGeom prst="rect">
                <a:avLst/>
              </a:prstGeom>
              <a:blipFill>
                <a:blip r:embed="rId3"/>
                <a:stretch>
                  <a:fillRect t="-11905" r="-194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/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028198"/>
                <a:ext cx="4538999" cy="523220"/>
              </a:xfrm>
              <a:prstGeom prst="rect">
                <a:avLst/>
              </a:prstGeom>
              <a:blipFill>
                <a:blip r:embed="rId4"/>
                <a:stretch>
                  <a:fillRect l="-560" t="-9524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F744A-8AEA-A24C-AD9A-510CCB21637D}"/>
              </a:ext>
            </a:extLst>
          </p:cNvPr>
          <p:cNvCxnSpPr>
            <a:cxnSpLocks/>
          </p:cNvCxnSpPr>
          <p:nvPr/>
        </p:nvCxnSpPr>
        <p:spPr>
          <a:xfrm>
            <a:off x="467544" y="4725144"/>
            <a:ext cx="840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/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016265"/>
                <a:ext cx="2857449" cy="523220"/>
              </a:xfrm>
              <a:prstGeom prst="rect">
                <a:avLst/>
              </a:prstGeom>
              <a:blipFill>
                <a:blip r:embed="rId5"/>
                <a:stretch>
                  <a:fillRect t="-11905" r="-354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/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words: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an encryption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(mod 2)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  <a:blipFill>
                <a:blip r:embed="rId7"/>
                <a:stretch>
                  <a:fillRect l="-129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38A6D59-E853-5948-98A4-B414770C8B38}"/>
              </a:ext>
            </a:extLst>
          </p:cNvPr>
          <p:cNvSpPr/>
          <p:nvPr/>
        </p:nvSpPr>
        <p:spPr>
          <a:xfrm>
            <a:off x="6732240" y="330678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(m)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7021C-CE67-FD48-86DA-8C8E7938DCCA}"/>
              </a:ext>
            </a:extLst>
          </p:cNvPr>
          <p:cNvSpPr/>
          <p:nvPr/>
        </p:nvSpPr>
        <p:spPr>
          <a:xfrm>
            <a:off x="6755056" y="4042978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Enc</a:t>
            </a:r>
            <a:r>
              <a:rPr lang="en-US" b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(m’)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419CF-FB47-9F4A-92AA-D426380A4644}"/>
              </a:ext>
            </a:extLst>
          </p:cNvPr>
          <p:cNvCxnSpPr/>
          <p:nvPr/>
        </p:nvCxnSpPr>
        <p:spPr>
          <a:xfrm flipH="1">
            <a:off x="4921374" y="3490873"/>
            <a:ext cx="1666850" cy="82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09858-6027-5B46-B217-2F2A163C6FEC}"/>
              </a:ext>
            </a:extLst>
          </p:cNvPr>
          <p:cNvCxnSpPr>
            <a:cxnSpLocks/>
          </p:cNvCxnSpPr>
          <p:nvPr/>
        </p:nvCxnSpPr>
        <p:spPr>
          <a:xfrm flipH="1">
            <a:off x="5293212" y="4227644"/>
            <a:ext cx="1295012" cy="41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/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+a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e+e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+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′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CDB93F-DC21-9349-BCA5-0AA7D062C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988758"/>
                <a:ext cx="7362208" cy="523220"/>
              </a:xfrm>
              <a:prstGeom prst="rect">
                <a:avLst/>
              </a:prstGeom>
              <a:blipFill>
                <a:blip r:embed="rId8"/>
                <a:stretch>
                  <a:fillRect t="-11905" r="-137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2996952"/>
            <a:ext cx="831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 will see how to make this scheme into a fully homomorphic scheme (in the next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lec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(for example) lets us support any polynomial number of additions.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29813"/>
                <a:ext cx="8822144" cy="973280"/>
              </a:xfrm>
              <a:prstGeom prst="rect">
                <a:avLst/>
              </a:prstGeom>
              <a:blipFill>
                <a:blip r:embed="rId3"/>
                <a:stretch>
                  <a:fillRect l="-1439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/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For now, note that the error increases when you add two ciphertexts.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≈|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100B6A-D269-7F43-907C-B76FB243B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15666"/>
                <a:ext cx="8318088" cy="954107"/>
              </a:xfrm>
              <a:prstGeom prst="rect">
                <a:avLst/>
              </a:prstGeom>
              <a:blipFill>
                <a:blip r:embed="rId4"/>
                <a:stretch>
                  <a:fillRect l="-137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55DBCC6-0E1A-E44F-8BEE-E6D52EBD3427}"/>
              </a:ext>
            </a:extLst>
          </p:cNvPr>
          <p:cNvSpPr/>
          <p:nvPr/>
        </p:nvSpPr>
        <p:spPr>
          <a:xfrm>
            <a:off x="574392" y="2041684"/>
            <a:ext cx="831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You can also negate the encrypted bit easily.</a:t>
            </a:r>
          </a:p>
        </p:txBody>
      </p:sp>
    </p:spTree>
    <p:extLst>
      <p:ext uri="{BB962C8B-B14F-4D97-AF65-F5344CB8AC3E}">
        <p14:creationId xmlns:p14="http://schemas.microsoft.com/office/powerpoint/2010/main" val="10271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Uniformly random vector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TBD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201" t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9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Uniformly random vector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201" t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∈{0,1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201" t="-11628" b="-4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B9301F4-8C54-2041-986A-7BB7D226745B}"/>
              </a:ext>
            </a:extLst>
          </p:cNvPr>
          <p:cNvGrpSpPr/>
          <p:nvPr/>
        </p:nvGrpSpPr>
        <p:grpSpPr>
          <a:xfrm>
            <a:off x="6336571" y="2776612"/>
            <a:ext cx="2801693" cy="720080"/>
            <a:chOff x="4267054" y="1763242"/>
            <a:chExt cx="2801693" cy="7200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17B0E9-8B63-AA4D-8582-B33C81C272A4}"/>
                </a:ext>
              </a:extLst>
            </p:cNvPr>
            <p:cNvSpPr/>
            <p:nvPr/>
          </p:nvSpPr>
          <p:spPr>
            <a:xfrm>
              <a:off x="5148064" y="1841367"/>
              <a:ext cx="540060" cy="569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814199-2AD0-1A40-B7E9-07ACD52209DD}"/>
                </a:ext>
              </a:extLst>
            </p:cNvPr>
            <p:cNvSpPr/>
            <p:nvPr/>
          </p:nvSpPr>
          <p:spPr>
            <a:xfrm>
              <a:off x="4267054" y="1841367"/>
              <a:ext cx="569445" cy="541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86E86-BB61-5442-9C9C-D4756781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736" y="1763242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26D79-2E68-E349-B811-B1E293473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682" y="1798672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BE1EBB-E63A-D84B-8E1E-177B790EA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929" y="1855299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527CC-B619-4D45-8024-91AE1B3067A0}"/>
                </a:ext>
              </a:extLst>
            </p:cNvPr>
            <p:cNvSpPr/>
            <p:nvPr/>
          </p:nvSpPr>
          <p:spPr>
            <a:xfrm>
              <a:off x="5772603" y="1856054"/>
              <a:ext cx="355235" cy="4588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145599-4F7F-C944-847B-CD106D45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654" y="1825738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B6AB5-143F-5841-8084-CA246B599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94" y="1893430"/>
              <a:ext cx="818384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1A6620-827E-9D40-91ED-D48177A8D958}"/>
                </a:ext>
              </a:extLst>
            </p:cNvPr>
            <p:cNvSpPr/>
            <p:nvPr/>
          </p:nvSpPr>
          <p:spPr>
            <a:xfrm>
              <a:off x="6547865" y="1845682"/>
              <a:ext cx="456628" cy="5411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8EFA4-34F6-184B-9A79-E08D059D4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6699" y="1839566"/>
              <a:ext cx="432048" cy="58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b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6"/>
                <a:stretch>
                  <a:fillRect l="-1201" t="-7143" b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762416"/>
                </a:solidFill>
              </a:rPr>
              <a:t>Why Lattice-based Crypto?</a:t>
            </a:r>
          </a:p>
        </p:txBody>
      </p:sp>
      <p:sp>
        <p:nvSpPr>
          <p:cNvPr id="1056782" name="Text Box 14"/>
          <p:cNvSpPr txBox="1">
            <a:spLocks noChangeArrowheads="1"/>
          </p:cNvSpPr>
          <p:nvPr/>
        </p:nvSpPr>
        <p:spPr bwMode="auto">
          <a:xfrm>
            <a:off x="1676400" y="240823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altLang="en-US" sz="2800" b="1" dirty="0">
                <a:latin typeface="+mj-lt"/>
              </a:rPr>
              <a:t>Quantum-Resistant</a:t>
            </a:r>
          </a:p>
        </p:txBody>
      </p:sp>
      <p:sp>
        <p:nvSpPr>
          <p:cNvPr id="1056804" name="Text Box 36"/>
          <p:cNvSpPr txBox="1">
            <a:spLocks noChangeArrowheads="1"/>
          </p:cNvSpPr>
          <p:nvPr/>
        </p:nvSpPr>
        <p:spPr bwMode="auto">
          <a:xfrm>
            <a:off x="6019800" y="2484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056811" name="Text Box 43"/>
          <p:cNvSpPr txBox="1">
            <a:spLocks noChangeArrowheads="1"/>
          </p:cNvSpPr>
          <p:nvPr/>
        </p:nvSpPr>
        <p:spPr bwMode="auto">
          <a:xfrm>
            <a:off x="1689100" y="316577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Worst-case hardness</a:t>
            </a:r>
          </a:p>
        </p:txBody>
      </p:sp>
      <p:sp>
        <p:nvSpPr>
          <p:cNvPr id="1056817" name="Text Box 49"/>
          <p:cNvSpPr txBox="1">
            <a:spLocks noChangeArrowheads="1"/>
          </p:cNvSpPr>
          <p:nvPr/>
        </p:nvSpPr>
        <p:spPr bwMode="auto">
          <a:xfrm>
            <a:off x="1676400" y="160020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Exponentially Hard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76400" y="4261862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Simple and Efficient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438400" y="3699172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(unique feature of lattice-based crypto)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676400" y="5075237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o"/>
            </a:pPr>
            <a:r>
              <a:rPr lang="en-US" altLang="en-US" sz="2800" b="1" dirty="0">
                <a:latin typeface="+mj-lt"/>
              </a:rPr>
              <a:t> Enabler of Surprising Capabilities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438400" y="5608637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(computing on encrypted data)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019800" y="172243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+mj-lt"/>
              </a:rPr>
              <a:t>(so far)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190500" y="2659063"/>
            <a:ext cx="2362200" cy="1524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929483" y="4434680"/>
            <a:ext cx="884237" cy="15240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45D0C-6D7F-45DE-A001-12AFBA0C06FB}"/>
              </a:ext>
            </a:extLst>
          </p:cNvPr>
          <p:cNvSpPr/>
          <p:nvPr/>
        </p:nvSpPr>
        <p:spPr>
          <a:xfrm rot="16200000" flipH="1">
            <a:off x="800101" y="5600700"/>
            <a:ext cx="1143002" cy="152402"/>
          </a:xfrm>
          <a:prstGeom prst="rect">
            <a:avLst/>
          </a:prstGeom>
          <a:solidFill>
            <a:srgbClr val="FCA2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35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11" grpId="0"/>
      <p:bldP spid="10" grpId="0"/>
      <p:bldP spid="12" grpId="0"/>
      <p:bldP spid="11" grpId="0"/>
      <p:bldP spid="13" grpId="0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1768500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∈{0,1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768500"/>
                <a:ext cx="8458200" cy="1083267"/>
              </a:xfrm>
              <a:prstGeom prst="rect">
                <a:avLst/>
              </a:prstGeom>
              <a:blipFill>
                <a:blip r:embed="rId2"/>
                <a:stretch>
                  <a:fillRect l="-1201" t="-10345" b="-4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027711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</m:e>
                      </m:d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br>
                  <a:rPr lang="en-US" sz="2400" b="1" i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1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027711"/>
                <a:ext cx="8458200" cy="1769441"/>
              </a:xfrm>
              <a:prstGeom prst="rect">
                <a:avLst/>
              </a:prstGeom>
              <a:blipFill>
                <a:blip r:embed="rId3"/>
                <a:stretch>
                  <a:fillRect l="-1201" t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C9029337-088E-A74F-A951-6F9CC46A3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2" y="4109000"/>
                <a:ext cx="2895192" cy="83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C9029337-088E-A74F-A951-6F9CC46A3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109000"/>
                <a:ext cx="2895192" cy="832168"/>
              </a:xfrm>
              <a:prstGeom prst="rect">
                <a:avLst/>
              </a:prstGeom>
              <a:blipFill>
                <a:blip r:embed="rId4"/>
                <a:stretch>
                  <a:fillRect l="-3057" t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 works as long as </a:t>
                </a:r>
                <a:r>
                  <a:rPr lang="en-US" sz="2400" b="1" noProof="0" dirty="0">
                    <a:solidFill>
                      <a:srgbClr val="00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𝒓𝒆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or in other words, if the</a:t>
                </a:r>
                <a:b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LWE error bound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	</a:t>
                </a:r>
              </a:p>
            </p:txBody>
          </p:sp>
        </mc:Choice>
        <mc:Fallback xmlns=""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8FF3C878-1147-C04E-B60A-D8CCF90FC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45224"/>
                <a:ext cx="8458200" cy="1152128"/>
              </a:xfrm>
              <a:prstGeom prst="rect">
                <a:avLst/>
              </a:prstGeom>
              <a:blipFill>
                <a:blip r:embed="rId5"/>
                <a:stretch>
                  <a:fillRect l="-1201" t="-9890" b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A3059-FF51-2240-B38D-0C20215A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81852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show this by a hybrid argument.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Let’s stare at a public key, ciphertext pair.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𝒑𝒌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𝑨𝒔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387798"/>
              </a:xfrm>
              <a:prstGeom prst="rect">
                <a:avLst/>
              </a:prstGeom>
              <a:blipFill>
                <a:blip r:embed="rId2"/>
                <a:stretch>
                  <a:fillRect t="-1290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Call this distribution 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0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7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1383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Detour: Leftover Hash Lemma</a:t>
            </a:r>
            <a:b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[Impagliazzo-Levin-Luby’90]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We want to understand 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distributed when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 random (and public).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1196752"/>
                <a:ext cx="8424936" cy="1511225"/>
              </a:xfrm>
              <a:prstGeom prst="rect">
                <a:avLst/>
              </a:prstGeom>
              <a:blipFill>
                <a:blip r:embed="rId2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NOT truly random! It has small entries. </a:t>
                </a: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128" y="4472405"/>
                <a:ext cx="7956884" cy="807188"/>
              </a:xfrm>
              <a:prstGeom prst="rect">
                <a:avLst/>
              </a:prstGeom>
              <a:blipFill>
                <a:blip r:embed="rId3"/>
                <a:stretch>
                  <a:fillRect l="-1595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5905A4-B5A1-EC43-A0D5-ADF150FB34BC}"/>
              </a:ext>
            </a:extLst>
          </p:cNvPr>
          <p:cNvSpPr/>
          <p:nvPr/>
        </p:nvSpPr>
        <p:spPr>
          <a:xfrm>
            <a:off x="3723292" y="2716681"/>
            <a:ext cx="569445" cy="9505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2C2CE7-42DE-E044-B4CA-C95E7BF72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875151"/>
                <a:ext cx="432048" cy="589892"/>
              </a:xfrm>
              <a:prstGeom prst="rect">
                <a:avLst/>
              </a:prstGeom>
              <a:blipFill>
                <a:blip r:embed="rId4"/>
                <a:stretch>
                  <a:fillRect l="-2857" r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39329FB-91D5-584E-AF3A-932080BA0000}"/>
              </a:ext>
            </a:extLst>
          </p:cNvPr>
          <p:cNvSpPr/>
          <p:nvPr/>
        </p:nvSpPr>
        <p:spPr>
          <a:xfrm>
            <a:off x="4311552" y="2726318"/>
            <a:ext cx="404464" cy="940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7803D1-DD19-B348-B13D-F1DA21611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2875151"/>
                <a:ext cx="432048" cy="589892"/>
              </a:xfrm>
              <a:prstGeom prst="rect">
                <a:avLst/>
              </a:prstGeom>
              <a:blipFill>
                <a:blip r:embed="rId5"/>
                <a:stretch>
                  <a:fillRect l="-2857" r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trul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 random, so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begChr m:val="["/>
                        <m:endChr m:val="|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D6DD1A-8DE2-5C41-B551-1D63DD57A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64" y="3451215"/>
                <a:ext cx="8424936" cy="1511225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C2D655-57A8-744E-B7F6-1456384CF49D}"/>
              </a:ext>
            </a:extLst>
          </p:cNvPr>
          <p:cNvSpPr/>
          <p:nvPr/>
        </p:nvSpPr>
        <p:spPr>
          <a:xfrm>
            <a:off x="2051720" y="2851257"/>
            <a:ext cx="1195384" cy="35006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/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30BA05-E113-C144-9325-96668022C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06" y="2726318"/>
                <a:ext cx="4764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>
            <a:extLst>
              <a:ext uri="{FF2B5EF4-FFF2-40B4-BE49-F238E27FC236}">
                <a16:creationId xmlns:a16="http://schemas.microsoft.com/office/drawing/2014/main" id="{039A5C8D-E9C9-FE4A-B5E6-71E2D920624B}"/>
              </a:ext>
            </a:extLst>
          </p:cNvPr>
          <p:cNvSpPr/>
          <p:nvPr/>
        </p:nvSpPr>
        <p:spPr>
          <a:xfrm>
            <a:off x="3548916" y="2550642"/>
            <a:ext cx="102368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58D7206D-5F80-8F45-A209-C21343CD4FC8}"/>
              </a:ext>
            </a:extLst>
          </p:cNvPr>
          <p:cNvSpPr/>
          <p:nvPr/>
        </p:nvSpPr>
        <p:spPr>
          <a:xfrm flipH="1">
            <a:off x="4788024" y="2587119"/>
            <a:ext cx="139286" cy="130210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Nevertheless,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has entropy. Leftover hash lemma tells us that matrix multiplication turns (sufficient) entropy into true randomness.  We need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kumimoji="0" lang="en-US" sz="2800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07FDAA-58C2-BF45-8893-CA4EE6C6F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158135"/>
                <a:ext cx="8424936" cy="1511225"/>
              </a:xfrm>
              <a:prstGeom prst="rect">
                <a:avLst/>
              </a:prstGeom>
              <a:blipFill>
                <a:blip r:embed="rId8"/>
                <a:stretch>
                  <a:fillRect l="-1506" b="-5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A8D07B9-F42A-6A4B-8CE9-E90A5CB7D50C}"/>
              </a:ext>
            </a:extLst>
          </p:cNvPr>
          <p:cNvGrpSpPr/>
          <p:nvPr/>
        </p:nvGrpSpPr>
        <p:grpSpPr>
          <a:xfrm>
            <a:off x="5266206" y="2632489"/>
            <a:ext cx="1985473" cy="669081"/>
            <a:chOff x="5266206" y="2632489"/>
            <a:chExt cx="1985473" cy="669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CDD121-226D-6847-AD77-BE0445190D00}"/>
                </a:ext>
              </a:extLst>
            </p:cNvPr>
            <p:cNvSpPr/>
            <p:nvPr/>
          </p:nvSpPr>
          <p:spPr>
            <a:xfrm>
              <a:off x="6804248" y="2725366"/>
              <a:ext cx="420979" cy="456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/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8F5E43-D6B7-454E-BAB8-368077C51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06" y="2778350"/>
                  <a:ext cx="54854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/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F9F0E3F-3342-D046-AF15-72FE7B18F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477" y="2632489"/>
                  <a:ext cx="38504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FA9ACC-DE7C-4E4B-B4BE-A22C9DC870F3}"/>
                </a:ext>
              </a:extLst>
            </p:cNvPr>
            <p:cNvSpPr/>
            <p:nvPr/>
          </p:nvSpPr>
          <p:spPr>
            <a:xfrm>
              <a:off x="5943123" y="2751558"/>
              <a:ext cx="848722" cy="404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5A23623-F595-2C48-BD8D-9C240E6840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4658" y="2634208"/>
                  <a:ext cx="432048" cy="589892"/>
                </a:xfrm>
                <a:prstGeom prst="rect">
                  <a:avLst/>
                </a:prstGeom>
                <a:blipFill>
                  <a:blip r:embed="rId11"/>
                  <a:stretch>
                    <a:fillRect l="-8571" r="-228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CF65C40-527E-DE46-9A3D-EC6E01F57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9631" y="2662591"/>
                  <a:ext cx="432048" cy="589892"/>
                </a:xfrm>
                <a:prstGeom prst="rect">
                  <a:avLst/>
                </a:prstGeom>
                <a:blipFill>
                  <a:blip r:embed="rId12"/>
                  <a:stretch>
                    <a:fillRect l="-8571" r="-171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47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DE2A-EACC-AA4D-8CE3-C9292ED7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45948"/>
            <a:ext cx="8424936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 1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Change the public key to random (from LWE).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2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7956884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0 and 1 are comp.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decisional LWE.</a:t>
            </a:r>
          </a:p>
        </p:txBody>
      </p:sp>
    </p:spTree>
    <p:extLst>
      <p:ext uri="{BB962C8B-B14F-4D97-AF65-F5344CB8AC3E}">
        <p14:creationId xmlns:p14="http://schemas.microsoft.com/office/powerpoint/2010/main" val="22310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6" b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A189B6-5B25-C94B-A196-CE6FC70D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754088"/>
            <a:ext cx="8460432" cy="8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Hybrids 1 and 2 are stat. </a:t>
            </a:r>
            <a:r>
              <a:rPr kumimoji="0" lang="en-US" sz="280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indist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 leftover hash lemma.</a:t>
            </a:r>
          </a:p>
        </p:txBody>
      </p:sp>
    </p:spTree>
    <p:extLst>
      <p:ext uri="{BB962C8B-B14F-4D97-AF65-F5344CB8AC3E}">
        <p14:creationId xmlns:p14="http://schemas.microsoft.com/office/powerpoint/2010/main" val="23314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7BD4E-A09F-3F4F-9B4A-AC14B07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97676"/>
            <a:ext cx="7956884" cy="15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Theorem: under decisional LWE, the scheme is IND-secure. In fact, even more: a ciphertext together with the public key is pseudorandom.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b="1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Hybrid 2</a:t>
                </a: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Change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𝒓𝑨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𝒓𝒃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into random.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A2DE2A-EACC-AA4D-8CE3-C9292ED78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45948"/>
                <a:ext cx="8424936" cy="807188"/>
              </a:xfrm>
              <a:prstGeom prst="rect">
                <a:avLst/>
              </a:prstGeom>
              <a:blipFill>
                <a:blip r:embed="rId2"/>
                <a:stretch>
                  <a:fillRect l="-1506" b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/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𝒑𝒌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390F7D-C8E0-814A-9124-C722702E7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62000"/>
                <a:ext cx="8280920" cy="428451"/>
              </a:xfrm>
              <a:prstGeom prst="rect">
                <a:avLst/>
              </a:prstGeom>
              <a:blipFill>
                <a:blip r:embed="rId3"/>
                <a:stretch>
                  <a:fillRect t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Now, we have the message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encrypted with a one-time</a:t>
                </a:r>
                <a:r>
                  <a:rPr kumimoji="0" lang="en-US" sz="2800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pad which perfectly hides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kumimoji="0" lang="en-US" sz="2800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A189B6-5B25-C94B-A196-CE6FC70D0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661248"/>
                <a:ext cx="8460432" cy="1103912"/>
              </a:xfrm>
              <a:prstGeom prst="rect">
                <a:avLst/>
              </a:prstGeom>
              <a:blipFill>
                <a:blip r:embed="rId4"/>
                <a:stretch>
                  <a:fillRect l="-1499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0FEA645-2E28-4441-AFAB-51935A8531E2}"/>
              </a:ext>
            </a:extLst>
          </p:cNvPr>
          <p:cNvSpPr/>
          <p:nvPr/>
        </p:nvSpPr>
        <p:spPr>
          <a:xfrm>
            <a:off x="8460432" y="6285528"/>
            <a:ext cx="504056" cy="527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Uniformly random vector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1"/>
            <a:ext cx="8305800" cy="5225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func>
                  </m:oMath>
                </a14:m>
                <a:endParaRPr lang="en-US" sz="24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𝑨𝒔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201" t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message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a random vector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∈{0,1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𝒓𝑨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𝒓𝒃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CB926B6-C66C-6E49-A867-FEBF9BF5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53965"/>
                <a:ext cx="8458200" cy="1083267"/>
              </a:xfrm>
              <a:prstGeom prst="rect">
                <a:avLst/>
              </a:prstGeom>
              <a:blipFill>
                <a:blip r:embed="rId4"/>
                <a:stretch>
                  <a:fillRect l="-1201" t="-11628" b="-4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Decryption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compute </a:t>
                </a:r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𝒓𝑨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br>
                  <a:rPr lang="en-US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and round to nearest multiple of q/2.</a:t>
                </a: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11ED6AB2-D911-D242-BF8C-98E22FDD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8458200" cy="1769441"/>
              </a:xfrm>
              <a:prstGeom prst="rect">
                <a:avLst/>
              </a:prstGeom>
              <a:blipFill>
                <a:blip r:embed="rId6"/>
                <a:stretch>
                  <a:fillRect l="-1201" t="-7143" b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23528" y="2060848"/>
            <a:ext cx="8610600" cy="18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Gill Sans MT" panose="020B0502020104020203" pitchFamily="34" charset="0"/>
              </a:rPr>
              <a:t>Next Lecture: </a:t>
            </a:r>
            <a:br>
              <a:rPr lang="en-US" altLang="en-US" sz="4400" b="1" dirty="0">
                <a:latin typeface="Gill Sans MT" panose="020B0502020104020203" pitchFamily="34" charset="0"/>
              </a:rPr>
            </a:br>
            <a:r>
              <a:rPr lang="en-US" altLang="en-US" sz="4400" b="1" dirty="0">
                <a:latin typeface="Gill Sans MT" panose="020B0502020104020203" pitchFamily="34" charset="0"/>
              </a:rPr>
              <a:t>Fully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251294042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72816"/>
                <a:ext cx="261231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/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18BD96-5066-D241-827F-43A179D48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47310"/>
                <a:ext cx="2607509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/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468D95-ECB1-A245-A445-326F93CEA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27516"/>
                <a:ext cx="2806281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E250C0-FC69-4048-900F-5409E5419D1D}"/>
              </a:ext>
            </a:extLst>
          </p:cNvPr>
          <p:cNvSpPr/>
          <p:nvPr/>
        </p:nvSpPr>
        <p:spPr>
          <a:xfrm>
            <a:off x="2627784" y="1556792"/>
            <a:ext cx="3384376" cy="24216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 all equations are 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the integers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49080"/>
                <a:ext cx="8280920" cy="589892"/>
              </a:xfrm>
              <a:prstGeom prst="rect">
                <a:avLst/>
              </a:prstGeom>
              <a:blipFill>
                <a:blip r:embed="rId6"/>
                <a:stretch>
                  <a:fillRect l="-1687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generally,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≫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equations.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C4690D-F43B-484F-AFB4-A46FFD65A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503404"/>
                <a:ext cx="8280920" cy="589892"/>
              </a:xfrm>
              <a:prstGeom prst="rect">
                <a:avLst/>
              </a:prstGeom>
              <a:blipFill>
                <a:blip r:embed="rId3"/>
                <a:stretch>
                  <a:fillRect l="-1531" t="-2083" b="-2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430D9E-9A5E-B549-8A6D-759351702076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26426-02F9-7842-AA39-89B7B0A0365B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C1E67-C677-DE45-8FAB-E011A4A8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87821-04DD-D042-A867-E96A67C8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3F919-D65A-D144-B0AA-198E5B4A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C3701D-AC23-6D43-968A-F21B83B26EBF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38FA7-861A-4546-A454-9FE7BE5B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81238-619A-1A45-BA9C-3A652524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37871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F8275-C6B6-644A-B6A2-DA1DEFEC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431396"/>
            <a:ext cx="828092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EASY!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by Gaussian Elimination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8F68-3806-5F47-B71B-13D8CF8C4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9082" r="11212" b="21561"/>
          <a:stretch/>
        </p:blipFill>
        <p:spPr>
          <a:xfrm>
            <a:off x="8022850" y="5098144"/>
            <a:ext cx="892550" cy="834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BB1BC9-DF26-2F41-B386-E0B5C1466D75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47CED3-2B97-7F46-9765-1111453B11DC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8D78E0-A3E3-7040-9A0C-93E39F0D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23BBDE-7D02-8443-9278-AFF71B90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09C6A2-DE58-7E4F-92A1-2637E054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B95DB3-05BD-294D-8FE2-2367612BEC03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409C33-75AD-C144-86A1-6622EF5F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2037E7-410B-264D-A2DF-BB4757FA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331236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is, work modulo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4474204" cy="589892"/>
              </a:xfrm>
              <a:prstGeom prst="rect">
                <a:avLst/>
              </a:prstGeom>
              <a:blipFill>
                <a:blip r:embed="rId3"/>
                <a:stretch>
                  <a:fillRect l="-2550" t="-4255" r="-4249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(1121 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𝑚𝑜𝑑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100=21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BCFB658-841A-AF4D-B637-7EF05AEE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5287600"/>
                <a:ext cx="3407232" cy="589892"/>
              </a:xfrm>
              <a:prstGeom prst="rect">
                <a:avLst/>
              </a:prstGeom>
              <a:blipFill>
                <a:blip r:embed="rId4"/>
                <a:stretch>
                  <a:fillRect l="-1111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Still EASY! 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Gaussian Elimination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CAB7BF-6141-0548-B9C8-B7144A4FA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220" y="6035116"/>
                <a:ext cx="8280920" cy="589892"/>
              </a:xfrm>
              <a:prstGeom prst="rect">
                <a:avLst/>
              </a:prstGeom>
              <a:blipFill>
                <a:blip r:embed="rId5"/>
                <a:stretch>
                  <a:fillRect l="-2450" t="-25000" b="-5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F7798-6933-6744-B30F-E50B482C792B}"/>
              </a:ext>
            </a:extLst>
          </p:cNvPr>
          <p:cNvSpPr/>
          <p:nvPr/>
        </p:nvSpPr>
        <p:spPr>
          <a:xfrm>
            <a:off x="4279198" y="4799632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748883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627B6A-533C-774F-B8C1-370E3EB3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345780"/>
            <a:ext cx="640871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small error to each equation.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8713356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EASY!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6" grpId="0"/>
      <p:bldP spid="17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762416"/>
                </a:solidFill>
                <a:latin typeface="Calibri" pitchFamily="34" charset="0"/>
              </a:rPr>
              <a:t>Solving Linear Equations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A1ADB-8FD3-E243-A2ED-3584AB34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4077072"/>
            <a:ext cx="576102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Find s.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E156A-1DC5-004D-A882-193D946E0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783544"/>
            <a:ext cx="810039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hard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Chop the head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tail?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a small error to each equation and work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627B6A-533C-774F-B8C1-370E3EB33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345780"/>
                <a:ext cx="8100392" cy="589892"/>
              </a:xfrm>
              <a:prstGeom prst="rect">
                <a:avLst/>
              </a:prstGeom>
              <a:blipFill>
                <a:blip r:embed="rId3"/>
                <a:stretch>
                  <a:fillRect l="-1408" t="-4255" b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9CAB7BF-6141-0548-B9C8-B7144A4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20" y="6035116"/>
            <a:ext cx="6157072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out to be very HARD!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1C89B-80D9-DF45-AD34-32EAE313A54B}"/>
              </a:ext>
            </a:extLst>
          </p:cNvPr>
          <p:cNvSpPr/>
          <p:nvPr/>
        </p:nvSpPr>
        <p:spPr>
          <a:xfrm>
            <a:off x="5148064" y="1556792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08F33-7C82-3A45-9229-D5592F83B186}"/>
              </a:ext>
            </a:extLst>
          </p:cNvPr>
          <p:cNvSpPr/>
          <p:nvPr/>
        </p:nvSpPr>
        <p:spPr>
          <a:xfrm>
            <a:off x="2411760" y="1539656"/>
            <a:ext cx="1512168" cy="2304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76571A-9AB5-0E49-86EB-999F99F6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656" y="2348880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8195A-1D5A-2042-BD62-5B5090EC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536" y="2420888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819237-4310-7345-B088-060B48B3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124" y="238255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95B9B9-8F57-044E-8743-F1172B703E94}"/>
              </a:ext>
            </a:extLst>
          </p:cNvPr>
          <p:cNvSpPr/>
          <p:nvPr/>
        </p:nvSpPr>
        <p:spPr>
          <a:xfrm>
            <a:off x="6743664" y="1563706"/>
            <a:ext cx="456628" cy="1145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FBCF1-0538-EC49-A64A-9217FE71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542" y="1841367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7EB3F-BF19-9845-8699-A11F601DA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00" y="2396838"/>
            <a:ext cx="12606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1E78D-76AC-174C-985E-58ABA8AE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479068"/>
            <a:ext cx="81838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7E1D6-4EB7-FB46-94B5-BA9AE9A08EF8}"/>
              </a:ext>
            </a:extLst>
          </p:cNvPr>
          <p:cNvSpPr/>
          <p:nvPr/>
        </p:nvSpPr>
        <p:spPr>
          <a:xfrm>
            <a:off x="8103522" y="1556792"/>
            <a:ext cx="456628" cy="2287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DCB49-B50F-B249-BCD0-C6457D8E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56" y="2348880"/>
            <a:ext cx="432048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4F94-E798-6147-B99A-474D400CD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66904"/>
            <a:ext cx="733968" cy="7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46165</TotalTime>
  <Words>2243</Words>
  <Application>Microsoft Macintosh PowerPoint</Application>
  <PresentationFormat>On-screen Show (4:3)</PresentationFormat>
  <Paragraphs>324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Apple Chancery</vt:lpstr>
      <vt:lpstr>Arial</vt:lpstr>
      <vt:lpstr>Calibri</vt:lpstr>
      <vt:lpstr>Cambria Math</vt:lpstr>
      <vt:lpstr>Gill Sans MT</vt:lpstr>
      <vt:lpstr>Mathematica1</vt:lpstr>
      <vt:lpstr>Symbol</vt:lpstr>
      <vt:lpstr>Wingdings</vt:lpstr>
      <vt:lpstr>Office Theme</vt:lpstr>
      <vt:lpstr>Default Design</vt:lpstr>
      <vt:lpstr>PowerPoint Presentation</vt:lpstr>
      <vt:lpstr>TODAY: Lattice-based Cryptography</vt:lpstr>
      <vt:lpstr>Why Lattice-based Crypto?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Linear Equations</vt:lpstr>
      <vt:lpstr>Solving Noisy Modular Linear Equations</vt:lpstr>
      <vt:lpstr>Learning with Errors (LWE)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1: Linearization</vt:lpstr>
      <vt:lpstr>Attack 2: Lattice Decoding</vt:lpstr>
      <vt:lpstr>Setting Parameters</vt:lpstr>
      <vt:lpstr>Decisional LWE</vt:lpstr>
      <vt:lpstr>OWF and PRG</vt:lpstr>
      <vt:lpstr>Basic (Secret-key) Encryption</vt:lpstr>
      <vt:lpstr>Basic (Secret-key) Encryption</vt:lpstr>
      <vt:lpstr>Basic (Secret-key) Encryption</vt:lpstr>
      <vt:lpstr>Public-key Encryption</vt:lpstr>
      <vt:lpstr>Public-key Encryption</vt:lpstr>
      <vt:lpstr>Correctness</vt:lpstr>
      <vt:lpstr>Security</vt:lpstr>
      <vt:lpstr>Security</vt:lpstr>
      <vt:lpstr>Detour: Leftover Hash Lemma [Impagliazzo-Levin-Luby’90]</vt:lpstr>
      <vt:lpstr>Security</vt:lpstr>
      <vt:lpstr>Security</vt:lpstr>
      <vt:lpstr>Security</vt:lpstr>
      <vt:lpstr>Public-key Encryption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1128</cp:revision>
  <dcterms:created xsi:type="dcterms:W3CDTF">2014-03-14T23:52:55Z</dcterms:created>
  <dcterms:modified xsi:type="dcterms:W3CDTF">2020-11-10T17:27:43Z</dcterms:modified>
</cp:coreProperties>
</file>