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44"/>
  </p:notesMasterIdLst>
  <p:sldIdLst>
    <p:sldId id="529" r:id="rId5"/>
    <p:sldId id="1496" r:id="rId6"/>
    <p:sldId id="1498" r:id="rId7"/>
    <p:sldId id="1418" r:id="rId8"/>
    <p:sldId id="1499" r:id="rId9"/>
    <p:sldId id="1500" r:id="rId10"/>
    <p:sldId id="1501" r:id="rId11"/>
    <p:sldId id="1507" r:id="rId12"/>
    <p:sldId id="1508" r:id="rId13"/>
    <p:sldId id="1289" r:id="rId14"/>
    <p:sldId id="1403" r:id="rId15"/>
    <p:sldId id="1488" r:id="rId16"/>
    <p:sldId id="1491" r:id="rId17"/>
    <p:sldId id="1492" r:id="rId18"/>
    <p:sldId id="1400" r:id="rId19"/>
    <p:sldId id="1294" r:id="rId20"/>
    <p:sldId id="1273" r:id="rId21"/>
    <p:sldId id="1428" r:id="rId22"/>
    <p:sldId id="1502" r:id="rId23"/>
    <p:sldId id="1503" r:id="rId24"/>
    <p:sldId id="1347" r:id="rId25"/>
    <p:sldId id="1505" r:id="rId26"/>
    <p:sldId id="1506" r:id="rId27"/>
    <p:sldId id="1350" r:id="rId28"/>
    <p:sldId id="1504" r:id="rId29"/>
    <p:sldId id="1509" r:id="rId30"/>
    <p:sldId id="675" r:id="rId31"/>
    <p:sldId id="676" r:id="rId32"/>
    <p:sldId id="1510" r:id="rId33"/>
    <p:sldId id="677" r:id="rId34"/>
    <p:sldId id="736" r:id="rId35"/>
    <p:sldId id="1511" r:id="rId36"/>
    <p:sldId id="734" r:id="rId37"/>
    <p:sldId id="1497" r:id="rId38"/>
    <p:sldId id="1512" r:id="rId39"/>
    <p:sldId id="3216" r:id="rId40"/>
    <p:sldId id="1358" r:id="rId41"/>
    <p:sldId id="3181" r:id="rId42"/>
    <p:sldId id="321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37"/>
    <a:srgbClr val="0000FF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49"/>
    <p:restoredTop sz="76250" autoAdjust="0"/>
  </p:normalViewPr>
  <p:slideViewPr>
    <p:cSldViewPr>
      <p:cViewPr varScale="1">
        <p:scale>
          <a:sx n="71" d="100"/>
          <a:sy n="71" d="100"/>
        </p:scale>
        <p:origin x="6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is a security parameter</a:t>
            </a: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476F9-B6DC-4424-AFD5-983D28E74F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3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51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4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4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4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5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is a security parameter</a:t>
            </a: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476F9-B6DC-4424-AFD5-983D28E74F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9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7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6AAC548C-5E95-E143-BBC7-25628C559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008BB0B6-FAC3-0646-819D-3BEB55003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D45F985D-1BCB-3640-9B08-BC9FE310D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127F41-FB7C-3840-ABBB-C68D7061CDB3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57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41F526E8-BA04-924F-BFA7-88DD62A9D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03250D8B-39AB-834A-B19B-DA1EDBCA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F458112B-CCE9-C04A-B15F-5354FCB8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888E94-D565-FA4F-91DA-7086B6D53B31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68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41F526E8-BA04-924F-BFA7-88DD62A9D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03250D8B-39AB-834A-B19B-DA1EDBCA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F458112B-CCE9-C04A-B15F-5354FCB8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888E94-D565-FA4F-91DA-7086B6D53B31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26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596F8DAA-FA33-8949-A028-DE41A644D4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529B7059-7F9C-EF47-B008-DDC4EB998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EBDBA524-EF2B-6B41-BFA2-5C737C5FC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926212-B4A6-DE42-B245-9A0AE536AE40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90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5C2325-F8ED-7348-B527-6D441C7FCBE4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34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5C2325-F8ED-7348-B527-6D441C7FCBE4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58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Very general theorem, independent of which </a:t>
            </a:r>
            <a:r>
              <a:rPr lang="en-US" altLang="en-US" dirty="0" err="1">
                <a:latin typeface="Arial" panose="020B0604020202020204" pitchFamily="34" charset="0"/>
              </a:rPr>
              <a:t>enc</a:t>
            </a:r>
            <a:r>
              <a:rPr lang="en-US" altLang="en-US" dirty="0">
                <a:latin typeface="Arial" panose="020B0604020202020204" pitchFamily="34" charset="0"/>
              </a:rPr>
              <a:t> scheme you use</a:t>
            </a:r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1FAF26-30AD-1E4B-A6FF-AEE3AA71FAC9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284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1FAF26-30AD-1E4B-A6FF-AEE3AA71FAC9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58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1FAF26-30AD-1E4B-A6FF-AEE3AA71FAC9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68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35D0F-15CB-5241-8DA7-9EC6F9751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29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35D0F-15CB-5241-8DA7-9EC6F9751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54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35D0F-15CB-5241-8DA7-9EC6F9751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3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7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2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0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1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7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6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4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9F1F-6480-4C70-B2FA-BA8A0780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9AA8-9734-4BF3-B765-B6D6DA5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70A-E8BF-49CE-95C1-B682D828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0B10-6661-455B-BB94-5B71FDED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E24-AC29-4FF4-ADC6-35745F5E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519-6A07-4F9B-BB38-ED3C6DD5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DFC7-3B6F-4FBE-A4FF-4EE991A6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B428-9972-4656-AF57-9E452F34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DCB-AB58-484D-8F01-FB01F46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1C52-D49A-4C73-8E66-75469B71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485C-AB55-4910-BC55-38AFE8FA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4A2-B24B-476A-B461-1402D306B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9F1F-6480-4C70-B2FA-BA8A0780F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9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9AA8-9734-4BF3-B765-B6D6DA530A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6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70A-E8BF-49CE-95C1-B682D828A5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1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0B10-6661-455B-BB94-5B71FDED79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2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E24-AC29-4FF4-ADC6-35745F5ED2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18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519-6A07-4F9B-BB38-ED3C6DD52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DFC7-3B6F-4FBE-A4FF-4EE991A629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0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B428-9972-4656-AF57-9E452F34D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6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DCB-AB58-484D-8F01-FB01F46F1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56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1C52-D49A-4C73-8E66-75469B719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91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485C-AB55-4910-BC55-38AFE8FA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0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4A2-B24B-476A-B461-1402D306BD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77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2" y="92946"/>
            <a:ext cx="7504869" cy="1220258"/>
          </a:xfrm>
        </p:spPr>
        <p:txBody>
          <a:bodyPr/>
          <a:lstStyle>
            <a:lvl1pPr>
              <a:lnSpc>
                <a:spcPct val="90000"/>
              </a:lnSpc>
              <a:defRPr b="1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1060" y="6301734"/>
            <a:ext cx="58446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71715" y="1368490"/>
            <a:ext cx="8327053" cy="4616067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07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9B1FC-1568-4664-B399-59FB0FF91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9B1FC-1568-4664-B399-59FB0FF91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0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7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0.png"/><Relationship Id="rId7" Type="http://schemas.openxmlformats.org/officeDocument/2006/relationships/image" Target="NUL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3.png"/><Relationship Id="rId4" Type="http://schemas.openxmlformats.org/officeDocument/2006/relationships/image" Target="../media/image71.gif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89.jp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openxmlformats.org/officeDocument/2006/relationships/image" Target="../media/image83.png"/><Relationship Id="rId11" Type="http://schemas.openxmlformats.org/officeDocument/2006/relationships/image" Target="../media/image5.png"/><Relationship Id="rId5" Type="http://schemas.openxmlformats.org/officeDocument/2006/relationships/image" Target="../media/image82.svg"/><Relationship Id="rId10" Type="http://schemas.openxmlformats.org/officeDocument/2006/relationships/image" Target="../media/image87.jp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91480" y="1700808"/>
            <a:ext cx="7620000" cy="16970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Big Picture:  Two Steps to FHE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948444"/>
            <a:ext cx="7620000" cy="20416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1143000" y="402018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Bootstrapping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Theore</a:t>
            </a:r>
            <a:r>
              <a:rPr lang="en-US" alt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1143000" y="4481845"/>
            <a:ext cx="7368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From “circular secure” Leveled FHE to Pure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cmex10"/>
              </a:rPr>
              <a:t>FHE (at the cost of an additional assumption)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67680" y="1792882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  Leveled Secret-key Homomorphic Encryption: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20080" y="215800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Evaluate circuits of a-priori bounded depth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 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20080" y="2695873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“you give me a depth bound d, I will give you a homomorphic scheme that handles depth-d circuits…”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5404776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“I will give you homomorphic scheme that handles circuits of ANY size/depth”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8600" y="1988840"/>
            <a:ext cx="533400" cy="11106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462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684" grpId="0"/>
      <p:bldP spid="28686" grpId="0"/>
      <p:bldP spid="1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Takeaway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on encrypted bits,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055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1205" b="-12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408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>
            <a:extLst>
              <a:ext uri="{FF2B5EF4-FFF2-40B4-BE49-F238E27FC236}">
                <a16:creationId xmlns:a16="http://schemas.microsoft.com/office/drawing/2014/main" id="{0E7CAF21-B0C4-5743-91B5-FDFE1AF70D77}"/>
              </a:ext>
            </a:extLst>
          </p:cNvPr>
          <p:cNvSpPr txBox="1">
            <a:spLocks noChangeArrowheads="1"/>
          </p:cNvSpPr>
          <p:nvPr/>
        </p:nvSpPr>
        <p:spPr>
          <a:xfrm>
            <a:off x="370112" y="12576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Learning with Errors (LWE)</a:t>
            </a:r>
          </a:p>
        </p:txBody>
      </p:sp>
    </p:spTree>
    <p:extLst>
      <p:ext uri="{BB962C8B-B14F-4D97-AF65-F5344CB8AC3E}">
        <p14:creationId xmlns:p14="http://schemas.microsoft.com/office/powerpoint/2010/main" val="2012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Setting Parameters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2349D-C1C3-C944-AEA7-22BC2E46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1268760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together, we are safe with: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security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parameter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≈1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−10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K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arbitrary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small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say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rad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larger than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and could be 	</a:t>
                </a:r>
                <a:b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as large as sub-exponential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US" sz="280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0.99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blipFill>
                <a:blip r:embed="rId6"/>
                <a:stretch>
                  <a:fillRect l="-3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8C71CD-0DF9-314B-BB27-15535624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12" y="5654289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from quantum computers, AFAWK!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32171-9D59-B84E-92F0-A6666794EE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7344308" y="5461600"/>
            <a:ext cx="1224136" cy="11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Decisional LWE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640C1-50BA-1144-B32A-5B3E226E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11" y="6002744"/>
            <a:ext cx="8342337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Theorem: “Decisional LWE is as hard as LWE”.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2A22C-6C31-E241-986B-1B7FED0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42" y="1268760"/>
            <a:ext cx="685521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distinguish between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A50EA-A7AF-2B42-A968-F8482C63867C}"/>
              </a:ext>
            </a:extLst>
          </p:cNvPr>
          <p:cNvGrpSpPr/>
          <p:nvPr/>
        </p:nvGrpSpPr>
        <p:grpSpPr>
          <a:xfrm>
            <a:off x="885142" y="2001015"/>
            <a:ext cx="5129394" cy="1532761"/>
            <a:chOff x="3131840" y="1841366"/>
            <a:chExt cx="5129394" cy="15327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F872D4-D092-8144-B1CE-F20B750061CA}"/>
                </a:ext>
              </a:extLst>
            </p:cNvPr>
            <p:cNvSpPr/>
            <p:nvPr/>
          </p:nvSpPr>
          <p:spPr>
            <a:xfrm>
              <a:off x="5148064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A0C3EE-E481-4D49-8716-55787B73BEF0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75649E-9CF6-234C-8CBE-5C988FF41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DF4A0-7F58-1044-A150-A23F42DEB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01868-8C83-5E40-A412-3985D8F18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124" y="238255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EBE0B8-974A-6B46-BFFF-C4005B856472}"/>
                </a:ext>
              </a:extLst>
            </p:cNvPr>
            <p:cNvSpPr/>
            <p:nvPr/>
          </p:nvSpPr>
          <p:spPr>
            <a:xfrm>
              <a:off x="6743664" y="1923746"/>
              <a:ext cx="456628" cy="1145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A554-CE57-E34D-9C8C-ED4DC804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542" y="2204864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A9C6B5-5602-504D-AD50-7062EA6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008" y="2479068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B43295-82FC-BF4A-9C66-E333C1AA35FA}"/>
                </a:ext>
              </a:extLst>
            </p:cNvPr>
            <p:cNvSpPr/>
            <p:nvPr/>
          </p:nvSpPr>
          <p:spPr>
            <a:xfrm>
              <a:off x="7740352" y="1841366"/>
              <a:ext cx="456628" cy="153276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97486A-026F-AB47-9398-8E792366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186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5D4AE-E18E-734C-A1BC-927CA22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67" y="2472449"/>
            <a:ext cx="79208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BB74B-3E4E-1E42-9B30-86440FF36EC8}"/>
              </a:ext>
            </a:extLst>
          </p:cNvPr>
          <p:cNvGrpSpPr/>
          <p:nvPr/>
        </p:nvGrpSpPr>
        <p:grpSpPr>
          <a:xfrm>
            <a:off x="870302" y="3890461"/>
            <a:ext cx="2627842" cy="1532761"/>
            <a:chOff x="3131840" y="1841366"/>
            <a:chExt cx="2627842" cy="15327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D8B447-83A1-B640-99E7-32C482DE0DA1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9DD1E7-AE7E-3044-8744-678EB1C4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7266C-AAAE-A844-9598-45D9DF49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B1405-B90F-2944-AC07-79C3858BFCC7}"/>
                </a:ext>
              </a:extLst>
            </p:cNvPr>
            <p:cNvSpPr/>
            <p:nvPr/>
          </p:nvSpPr>
          <p:spPr>
            <a:xfrm>
              <a:off x="5238800" y="1841366"/>
              <a:ext cx="45662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00728C-93F6-9B4A-8A69-5C239B58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34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blipFill rotWithShape="0">
                <a:blip r:embed="rId3"/>
                <a:stretch>
                  <a:fillRect l="-937" t="-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Encryption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</a:t>
                </a:r>
                <a:r>
                  <a:rPr kumimoji="0" lang="en-US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):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{0,1}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Sample uniformly random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“small” noise 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itchFamily="18" charset="2"/>
                      </a:rPr>
                      <m:t>𝑍</m:t>
                    </m:r>
                  </m:oMath>
                </a14:m>
                <a:b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ciphertext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b =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a, 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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+ e +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/2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blipFill>
                <a:blip r:embed="rId4"/>
                <a:stretch>
                  <a:fillRect l="-1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905000"/>
            <a:ext cx="8305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55976" y="1524000"/>
            <a:ext cx="47864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= security parameter, q = “small” modulus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5143500"/>
            <a:ext cx="8458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): Output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 −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 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mod q)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95400" y="60960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// correctness as long as |e| &lt; q/4</a:t>
            </a:r>
          </a:p>
        </p:txBody>
      </p:sp>
    </p:spTree>
    <p:extLst>
      <p:ext uri="{BB962C8B-B14F-4D97-AF65-F5344CB8AC3E}">
        <p14:creationId xmlns:p14="http://schemas.microsoft.com/office/powerpoint/2010/main" val="8475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1094003" y="237774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𝒔𝑨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𝑰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003" y="2377747"/>
                <a:ext cx="5181600" cy="797051"/>
              </a:xfrm>
              <a:prstGeom prst="rect">
                <a:avLst/>
              </a:prstGeom>
              <a:blipFill>
                <a:blip r:embed="rId3"/>
                <a:stretch>
                  <a:fillRect t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82216" y="3645024"/>
            <a:ext cx="8168208" cy="156396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2204579" y="4156037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7878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900696" y="4205348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411877" y="4716362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777222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698250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695917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Eigenvalue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849513" y="4373367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230288" y="3736061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C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029" y="2497460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(n+1) X n 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029" y="2497460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434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0" y="609329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🙁  INSECURE!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 to solve linear equations.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C4FE2EE-BF1A-9E41-916C-122B1DC1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1</a:t>
            </a:r>
          </a:p>
        </p:txBody>
      </p:sp>
    </p:spTree>
    <p:extLst>
      <p:ext uri="{BB962C8B-B14F-4D97-AF65-F5344CB8AC3E}">
        <p14:creationId xmlns:p14="http://schemas.microsoft.com/office/powerpoint/2010/main" val="10866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9" grpId="0" animBg="1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 animBg="1"/>
      <p:bldP spid="39" grpId="0"/>
      <p:bldP spid="27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addition: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23858" y="3022848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 is an eigenvector of 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with eigenvalue 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2858" y="380323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multiplication: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723858" y="4184231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 is an eigenvector of 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with eigenvalue 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4876800"/>
            <a:ext cx="72008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Proof: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Arial" charset="0"/>
              </a:rPr>
              <a:t>=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Arial" charset="0"/>
              </a:rPr>
              <a:t>=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1600" y="563433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But, remember, the scheme is insecure?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60857" y="619181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Key idea: fix insecurity while retaining homomorphism.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1</a:t>
            </a:r>
          </a:p>
        </p:txBody>
      </p:sp>
    </p:spTree>
    <p:extLst>
      <p:ext uri="{BB962C8B-B14F-4D97-AF65-F5344CB8AC3E}">
        <p14:creationId xmlns:p14="http://schemas.microsoft.com/office/powerpoint/2010/main" val="3137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82216" y="3737248"/>
            <a:ext cx="8168208" cy="183371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1973409" y="3888683"/>
            <a:ext cx="372647" cy="136815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8691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630056" y="4297572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411877" y="4808586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869446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790474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788141"/>
            <a:ext cx="196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Eigenvalue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982567" y="4465591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029" y="2492896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(n+1) X n 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029" y="2492896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434" t="-1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6" y="6025852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🙂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CPA-secure by LWE.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𝒔𝑨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𝑰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blipFill>
                <a:blip r:embed="rId6"/>
                <a:stretch>
                  <a:fillRect t="-4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>
            <a:extLst>
              <a:ext uri="{FF2B5EF4-FFF2-40B4-BE49-F238E27FC236}">
                <a16:creationId xmlns:a16="http://schemas.microsoft.com/office/drawing/2014/main" id="{D012C02C-45B5-4447-B85F-82C71545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05" y="3913892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  C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751D5CD-7B42-324A-96FC-3D80CB8B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2</a:t>
            </a:r>
          </a:p>
        </p:txBody>
      </p:sp>
    </p:spTree>
    <p:extLst>
      <p:ext uri="{BB962C8B-B14F-4D97-AF65-F5344CB8AC3E}">
        <p14:creationId xmlns:p14="http://schemas.microsoft.com/office/powerpoint/2010/main" val="6783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</a:t>
            </a:r>
            <a:r>
              <a:rPr lang="en-US" altLang="en-US" sz="2800" b="1" dirty="0">
                <a:solidFill>
                  <a:srgbClr val="0000FF"/>
                </a:solidFill>
              </a:rPr>
              <a:t>t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addition: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DA9366-1762-E646-9FD3-18D744CAC30D}"/>
                  </a:ext>
                </a:extLst>
              </p:cNvPr>
              <p:cNvSpPr txBox="1"/>
              <p:nvPr/>
            </p:nvSpPr>
            <p:spPr>
              <a:xfrm>
                <a:off x="2426314" y="3816805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DA9366-1762-E646-9FD3-18D744CA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4" y="3816805"/>
                <a:ext cx="2438400" cy="482120"/>
              </a:xfrm>
              <a:prstGeom prst="rect">
                <a:avLst/>
              </a:prstGeom>
              <a:blipFill>
                <a:blip r:embed="rId2"/>
                <a:stretch>
                  <a:fillRect t="-2105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824DF7-30F4-AC40-BD1E-D2A2111E3078}"/>
                  </a:ext>
                </a:extLst>
              </p:cNvPr>
              <p:cNvSpPr txBox="1"/>
              <p:nvPr/>
            </p:nvSpPr>
            <p:spPr>
              <a:xfrm>
                <a:off x="2764786" y="4354670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824DF7-30F4-AC40-BD1E-D2A2111E3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86" y="4354670"/>
                <a:ext cx="3804332" cy="482120"/>
              </a:xfrm>
              <a:prstGeom prst="rect">
                <a:avLst/>
              </a:prstGeom>
              <a:blipFill>
                <a:blip r:embed="rId3"/>
                <a:stretch>
                  <a:fillRect t="-2051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D98DC8-A7A2-7844-82C8-D5B8EE1C2218}"/>
                  </a:ext>
                </a:extLst>
              </p:cNvPr>
              <p:cNvSpPr txBox="1"/>
              <p:nvPr/>
            </p:nvSpPr>
            <p:spPr>
              <a:xfrm>
                <a:off x="2780026" y="4918550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D98DC8-A7A2-7844-82C8-D5B8EE1C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6" y="4918550"/>
                <a:ext cx="3804332" cy="482120"/>
              </a:xfrm>
              <a:prstGeom prst="rect">
                <a:avLst/>
              </a:prstGeom>
              <a:blipFill>
                <a:blip r:embed="rId4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9072AA1-05EC-D14F-AD12-AEE69C3D36E7}"/>
              </a:ext>
            </a:extLst>
          </p:cNvPr>
          <p:cNvSpPr/>
          <p:nvPr/>
        </p:nvSpPr>
        <p:spPr>
          <a:xfrm>
            <a:off x="6889576" y="4278470"/>
            <a:ext cx="2133600" cy="907119"/>
          </a:xfrm>
          <a:prstGeom prst="wedgeRoundRectCallout">
            <a:avLst>
              <a:gd name="adj1" fmla="val -80960"/>
              <a:gd name="adj2" fmla="val 4682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Noise grows a little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EE1C4-6F7C-FE4F-A79A-4FCB1290EF4B}"/>
                  </a:ext>
                </a:extLst>
              </p:cNvPr>
              <p:cNvSpPr txBox="1"/>
              <p:nvPr/>
            </p:nvSpPr>
            <p:spPr>
              <a:xfrm>
                <a:off x="2706660" y="5619590"/>
                <a:ext cx="19755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EE1C4-6F7C-FE4F-A79A-4FCB1290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60" y="5619590"/>
                <a:ext cx="1975532" cy="482120"/>
              </a:xfrm>
              <a:prstGeom prst="rect">
                <a:avLst/>
              </a:prstGeom>
              <a:blipFill>
                <a:blip r:embed="rId5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5E527A-4DE8-9B45-A895-D0411EB9AB11}"/>
                  </a:ext>
                </a:extLst>
              </p:cNvPr>
              <p:cNvSpPr txBox="1"/>
              <p:nvPr/>
            </p:nvSpPr>
            <p:spPr>
              <a:xfrm>
                <a:off x="707386" y="3821270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5E527A-4DE8-9B45-A895-D0411EB9A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86" y="3821270"/>
                <a:ext cx="2438400" cy="482120"/>
              </a:xfrm>
              <a:prstGeom prst="rect">
                <a:avLst/>
              </a:prstGeom>
              <a:blipFill>
                <a:blip r:embed="rId6"/>
                <a:stretch>
                  <a:fillRect t="-2051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86C6D0C-470A-B847-99D9-E017E37D6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76" y="5523369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 animBg="1"/>
      <p:bldP spid="24" grpId="1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-17140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TODAY: 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</a:t>
            </a:r>
            <a:r>
              <a:rPr lang="en-US" altLang="en-US" sz="2800" b="1" dirty="0">
                <a:solidFill>
                  <a:srgbClr val="0000FF"/>
                </a:solidFill>
              </a:rPr>
              <a:t>t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multiplication: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BCEBA-1FCF-3948-9978-185E849BB94E}"/>
                  </a:ext>
                </a:extLst>
              </p:cNvPr>
              <p:cNvSpPr txBox="1"/>
              <p:nvPr/>
            </p:nvSpPr>
            <p:spPr>
              <a:xfrm>
                <a:off x="403041" y="3865513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BCEBA-1FCF-3948-9978-185E849BB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1" y="3865513"/>
                <a:ext cx="2438400" cy="482120"/>
              </a:xfrm>
              <a:prstGeom prst="rect">
                <a:avLst/>
              </a:prstGeom>
              <a:blipFill>
                <a:blip r:embed="rId2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F25336-F22C-3D45-8F8F-6BD83530C286}"/>
                  </a:ext>
                </a:extLst>
              </p:cNvPr>
              <p:cNvSpPr txBox="1"/>
              <p:nvPr/>
            </p:nvSpPr>
            <p:spPr>
              <a:xfrm>
                <a:off x="2384241" y="3861048"/>
                <a:ext cx="2438400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F25336-F22C-3D45-8F8F-6BD83530C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241" y="3861048"/>
                <a:ext cx="2438400" cy="511743"/>
              </a:xfrm>
              <a:prstGeom prst="rect">
                <a:avLst/>
              </a:prstGeom>
              <a:blipFill>
                <a:blip r:embed="rId3"/>
                <a:stretch>
                  <a:fillRect t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39EC85-CC1D-1348-99F7-E5B75BC0F749}"/>
                  </a:ext>
                </a:extLst>
              </p:cNvPr>
              <p:cNvSpPr txBox="1"/>
              <p:nvPr/>
            </p:nvSpPr>
            <p:spPr>
              <a:xfrm>
                <a:off x="1698441" y="4398913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39EC85-CC1D-1348-99F7-E5B75BC0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41" y="4398913"/>
                <a:ext cx="3804332" cy="482120"/>
              </a:xfrm>
              <a:prstGeom prst="rect">
                <a:avLst/>
              </a:prstGeom>
              <a:blipFill>
                <a:blip r:embed="rId4"/>
                <a:stretch>
                  <a:fillRect t="-2051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384175-3BDD-1243-8ECE-B7D74FA7914B}"/>
                  </a:ext>
                </a:extLst>
              </p:cNvPr>
              <p:cNvSpPr txBox="1"/>
              <p:nvPr/>
            </p:nvSpPr>
            <p:spPr>
              <a:xfrm>
                <a:off x="2155641" y="4882128"/>
                <a:ext cx="3804332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384175-3BDD-1243-8ECE-B7D74FA7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41" y="4882128"/>
                <a:ext cx="3804332" cy="511743"/>
              </a:xfrm>
              <a:prstGeom prst="rect">
                <a:avLst/>
              </a:prstGeom>
              <a:blipFill>
                <a:blip r:embed="rId5"/>
                <a:stretch>
                  <a:fillRect t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132315E0-D541-6D4E-BB96-88BDBF4ED6C1}"/>
              </a:ext>
            </a:extLst>
          </p:cNvPr>
          <p:cNvSpPr/>
          <p:nvPr/>
        </p:nvSpPr>
        <p:spPr>
          <a:xfrm rot="16200000">
            <a:off x="4801519" y="5129016"/>
            <a:ext cx="255604" cy="173736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E22777-6C9E-BE4E-AB5C-678CCAF04640}"/>
                  </a:ext>
                </a:extLst>
              </p:cNvPr>
              <p:cNvSpPr txBox="1"/>
              <p:nvPr/>
            </p:nvSpPr>
            <p:spPr>
              <a:xfrm>
                <a:off x="4975041" y="5990183"/>
                <a:ext cx="1432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E22777-6C9E-BE4E-AB5C-678CCAF0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041" y="5990183"/>
                <a:ext cx="1432560" cy="461665"/>
              </a:xfrm>
              <a:prstGeom prst="rect">
                <a:avLst/>
              </a:prstGeom>
              <a:blipFill>
                <a:blip r:embed="rId6"/>
                <a:stretch>
                  <a:fillRect t="-1891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73144B0C-4404-774B-81C1-ECB37AEC145A}"/>
                  </a:ext>
                </a:extLst>
              </p:cNvPr>
              <p:cNvSpPr/>
              <p:nvPr/>
            </p:nvSpPr>
            <p:spPr>
              <a:xfrm>
                <a:off x="6036173" y="3952108"/>
                <a:ext cx="2644959" cy="1334492"/>
              </a:xfrm>
              <a:prstGeom prst="wedgeRoundRectCallout">
                <a:avLst>
                  <a:gd name="adj1" fmla="val -57159"/>
                  <a:gd name="adj2" fmla="val 7692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Noise grows. </a:t>
                </a:r>
              </a:p>
              <a:p>
                <a:pPr algn="ctr"/>
                <a:r>
                  <a:rPr lang="en-US" sz="2000" b="1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/>
                  <a:t> to be small! How?!</a:t>
                </a:r>
              </a:p>
            </p:txBody>
          </p:sp>
        </mc:Choice>
        <mc:Fallback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73144B0C-4404-774B-81C1-ECB37AEC1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73" y="3952108"/>
                <a:ext cx="2644959" cy="1334492"/>
              </a:xfrm>
              <a:prstGeom prst="wedgeRoundRectCallout">
                <a:avLst>
                  <a:gd name="adj1" fmla="val -57159"/>
                  <a:gd name="adj2" fmla="val 76926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ounded Rectangular Callout 31">
                <a:extLst>
                  <a:ext uri="{FF2B5EF4-FFF2-40B4-BE49-F238E27FC236}">
                    <a16:creationId xmlns:a16="http://schemas.microsoft.com/office/drawing/2014/main" id="{BFFADDAF-2B4D-CE41-8721-A1D9F449DCBC}"/>
                  </a:ext>
                </a:extLst>
              </p:cNvPr>
              <p:cNvSpPr/>
              <p:nvPr/>
            </p:nvSpPr>
            <p:spPr>
              <a:xfrm>
                <a:off x="6702389" y="2792933"/>
                <a:ext cx="2065566" cy="866284"/>
              </a:xfrm>
              <a:prstGeom prst="wedgeRoundRectCallout">
                <a:avLst>
                  <a:gd name="adj1" fmla="val -107284"/>
                  <a:gd name="adj2" fmla="val -21578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Can also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2" name="Rounded Rectangular Callout 31">
                <a:extLst>
                  <a:ext uri="{FF2B5EF4-FFF2-40B4-BE49-F238E27FC236}">
                    <a16:creationId xmlns:a16="http://schemas.microsoft.com/office/drawing/2014/main" id="{BFFADDAF-2B4D-CE41-8721-A1D9F449D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89" y="2792933"/>
                <a:ext cx="2065566" cy="866284"/>
              </a:xfrm>
              <a:prstGeom prst="wedgeRoundRectCallout">
                <a:avLst>
                  <a:gd name="adj1" fmla="val -107284"/>
                  <a:gd name="adj2" fmla="val -2157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9126E2-746A-0D40-95F3-662E11300073}"/>
                  </a:ext>
                </a:extLst>
              </p:cNvPr>
              <p:cNvSpPr txBox="1"/>
              <p:nvPr/>
            </p:nvSpPr>
            <p:spPr>
              <a:xfrm>
                <a:off x="2231841" y="5456783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9126E2-746A-0D40-95F3-662E11300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1" y="5456783"/>
                <a:ext cx="3804332" cy="482120"/>
              </a:xfrm>
              <a:prstGeom prst="rect">
                <a:avLst/>
              </a:prstGeom>
              <a:blipFill>
                <a:blip r:embed="rId9"/>
                <a:stretch>
                  <a:fillRect t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6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/>
      <p:bldP spid="26" grpId="0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Aside: Binary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95400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Break each entry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into its binary representation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2296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76200" y="2590800"/>
                <a:ext cx="3200401" cy="71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(</m:t>
                      </m:r>
                      <m:r>
                        <a:rPr lang="en-US" sz="2400" b="0" i="1" smtClean="0">
                          <a:latin typeface="Cambria Math"/>
                        </a:rPr>
                        <m:t>𝑚𝑜𝑑</m:t>
                      </m:r>
                      <m:r>
                        <a:rPr lang="en-US" sz="2400" b="0" i="1" smtClean="0">
                          <a:latin typeface="Cambria Math"/>
                        </a:rPr>
                        <m:t> 8)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590800"/>
                <a:ext cx="3200401" cy="7132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1944757"/>
                <a:ext cx="5867400" cy="2093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𝑏𝑖𝑡𝑠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8)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44757"/>
                <a:ext cx="5867400" cy="2093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95600" y="2583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 Math"/>
                <a:ea typeface="Cambria Math"/>
              </a:rPr>
              <a:t>⇒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72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Small entries like we wanted!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495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Consider the “reverse” operation: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5193971"/>
                <a:ext cx="407102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2 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0 0 0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0 0 0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4 2 1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/>
                        </a:rPr>
                        <m:t>𝑏𝑖𝑡𝑠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93971"/>
                <a:ext cx="4071023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6304172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304172"/>
                <a:ext cx="10668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rot="13994961">
            <a:off x="746935" y="5958904"/>
            <a:ext cx="609600" cy="533400"/>
          </a:xfrm>
          <a:prstGeom prst="arc">
            <a:avLst>
              <a:gd name="adj1" fmla="val 16200000"/>
              <a:gd name="adj2" fmla="val 1782677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91000" y="5105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 Math"/>
                <a:ea typeface="Cambria Math"/>
              </a:rPr>
              <a:t>⇒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911436" y="5240097"/>
                <a:ext cx="4156364" cy="61215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36" y="5240097"/>
                <a:ext cx="4156364" cy="612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5400000">
            <a:off x="941537" y="4772807"/>
            <a:ext cx="674056" cy="16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994961">
            <a:off x="2453465" y="5928296"/>
            <a:ext cx="609600" cy="533400"/>
          </a:xfrm>
          <a:prstGeom prst="arc">
            <a:avLst>
              <a:gd name="adj1" fmla="val 16200000"/>
              <a:gd name="adj2" fmla="val 178267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00200" y="6320135"/>
                <a:ext cx="594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Gill Sans MT" panose="020B0502020104020203" pitchFamily="34" charset="0"/>
                  </a:rPr>
                  <a:t>Denote: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latin typeface="Gill Sans MT" panose="020B0502020104020203" pitchFamily="34" charset="0"/>
                  </a:rPr>
                  <a:t> which has “small” entries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320135"/>
                <a:ext cx="5943600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296174" y="5257800"/>
            <a:ext cx="8626" cy="627965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40" y="53456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0" y="5345668"/>
                <a:ext cx="30480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419326" y="5189778"/>
            <a:ext cx="1723494" cy="18406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8199" y="4897324"/>
                <a:ext cx="898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897324"/>
                <a:ext cx="898359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8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3" grpId="0"/>
      <p:bldP spid="15" grpId="0"/>
      <p:bldP spid="17" grpId="0"/>
      <p:bldP spid="18" grpId="0" animBg="1"/>
      <p:bldP spid="19" grpId="0"/>
      <p:bldP spid="20" grpId="0" animBg="1"/>
      <p:bldP spid="3" grpId="0" animBg="1"/>
      <p:bldP spid="3" grpId="1" animBg="1"/>
      <p:bldP spid="25" grpId="0" animBg="1"/>
      <p:bldP spid="26" grpId="0"/>
      <p:bldP spid="1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52264" y="3737248"/>
            <a:ext cx="8168208" cy="183371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1469353" y="3888683"/>
            <a:ext cx="372647" cy="136815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8691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270016" y="4297572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052604" y="4792743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869446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790474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788141"/>
            <a:ext cx="196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“Eigenvalue”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982567" y="4465591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904" y="2492896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(n+1) X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n log q 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904" y="2492896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434" t="-1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6" y="6025852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🙂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Still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CPA-secure by LWE.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𝒔𝑨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blipFill>
                <a:blip r:embed="rId6"/>
                <a:stretch>
                  <a:fillRect t="-4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>
            <a:extLst>
              <a:ext uri="{FF2B5EF4-FFF2-40B4-BE49-F238E27FC236}">
                <a16:creationId xmlns:a16="http://schemas.microsoft.com/office/drawing/2014/main" id="{D012C02C-45B5-4447-B85F-82C71545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913892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  C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751D5CD-7B42-324A-96FC-3D80CB8B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3</a:t>
            </a:r>
          </a:p>
        </p:txBody>
      </p:sp>
    </p:spTree>
    <p:extLst>
      <p:ext uri="{BB962C8B-B14F-4D97-AF65-F5344CB8AC3E}">
        <p14:creationId xmlns:p14="http://schemas.microsoft.com/office/powerpoint/2010/main" val="16018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049015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282705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</a:t>
            </a:r>
            <a:r>
              <a:rPr lang="en-US" altLang="en-US" sz="2800" b="1" dirty="0">
                <a:solidFill>
                  <a:srgbClr val="0000FF"/>
                </a:solidFill>
              </a:rPr>
              <a:t>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. G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319263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multiplication: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1710498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C8EF0-D435-B94A-B3E6-DA62581DAC2D}"/>
                  </a:ext>
                </a:extLst>
              </p:cNvPr>
              <p:cNvSpPr txBox="1"/>
              <p:nvPr/>
            </p:nvSpPr>
            <p:spPr>
              <a:xfrm>
                <a:off x="4797389" y="2244845"/>
                <a:ext cx="3810000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𝑚𝑢𝑙𝑡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C8EF0-D435-B94A-B3E6-DA62581D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89" y="2244845"/>
                <a:ext cx="3810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F6B7FE-1FD0-7A4A-85F2-7394884FC8C0}"/>
                  </a:ext>
                </a:extLst>
              </p:cNvPr>
              <p:cNvSpPr/>
              <p:nvPr/>
            </p:nvSpPr>
            <p:spPr>
              <a:xfrm>
                <a:off x="310945" y="3124200"/>
                <a:ext cx="2279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F6B7FE-1FD0-7A4A-85F2-7394884FC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" y="3124200"/>
                <a:ext cx="2279855" cy="461665"/>
              </a:xfrm>
              <a:prstGeom prst="rect">
                <a:avLst/>
              </a:prstGeom>
              <a:blipFill>
                <a:blip r:embed="rId3"/>
                <a:stretch>
                  <a:fillRect t="-1891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39246A-32D8-7D49-984D-70487C07716D}"/>
                  </a:ext>
                </a:extLst>
              </p:cNvPr>
              <p:cNvSpPr/>
              <p:nvPr/>
            </p:nvSpPr>
            <p:spPr>
              <a:xfrm>
                <a:off x="2585494" y="3124200"/>
                <a:ext cx="3973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39246A-32D8-7D49-984D-70487C077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94" y="3124200"/>
                <a:ext cx="3973011" cy="461665"/>
              </a:xfrm>
              <a:prstGeom prst="rect">
                <a:avLst/>
              </a:prstGeom>
              <a:blipFill>
                <a:blip r:embed="rId4"/>
                <a:stretch>
                  <a:fillRect t="-1891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5B15E3-5082-1A49-B790-8E28C73CAA01}"/>
                  </a:ext>
                </a:extLst>
              </p:cNvPr>
              <p:cNvSpPr/>
              <p:nvPr/>
            </p:nvSpPr>
            <p:spPr>
              <a:xfrm>
                <a:off x="2544749" y="3700128"/>
                <a:ext cx="51160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5B15E3-5082-1A49-B790-8E28C73CA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49" y="3700128"/>
                <a:ext cx="5116011" cy="461665"/>
              </a:xfrm>
              <a:prstGeom prst="rect">
                <a:avLst/>
              </a:prstGeom>
              <a:blipFill>
                <a:blip r:embed="rId5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2053BA-DF7D-4145-AD4B-24A466904038}"/>
                  </a:ext>
                </a:extLst>
              </p:cNvPr>
              <p:cNvSpPr/>
              <p:nvPr/>
            </p:nvSpPr>
            <p:spPr>
              <a:xfrm>
                <a:off x="1967024" y="4267200"/>
                <a:ext cx="51160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2053BA-DF7D-4145-AD4B-24A466904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4" y="4267200"/>
                <a:ext cx="5116011" cy="461665"/>
              </a:xfrm>
              <a:prstGeom prst="rect">
                <a:avLst/>
              </a:prstGeom>
              <a:blipFill>
                <a:blip r:embed="rId6"/>
                <a:stretch>
                  <a:fillRect t="-2222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165CD1-3F61-D845-B7CD-2DAE57F595F8}"/>
                  </a:ext>
                </a:extLst>
              </p:cNvPr>
              <p:cNvSpPr/>
              <p:nvPr/>
            </p:nvSpPr>
            <p:spPr>
              <a:xfrm>
                <a:off x="2362200" y="4876800"/>
                <a:ext cx="579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165CD1-3F61-D845-B7CD-2DAE57F59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6800"/>
                <a:ext cx="5791200" cy="461665"/>
              </a:xfrm>
              <a:prstGeom prst="rect">
                <a:avLst/>
              </a:prstGeom>
              <a:blipFill>
                <a:blip r:embed="rId7"/>
                <a:stretch>
                  <a:fillRect t="-2222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5D1175-BA02-8342-84EB-50F5A4636864}"/>
                  </a:ext>
                </a:extLst>
              </p:cNvPr>
              <p:cNvSpPr/>
              <p:nvPr/>
            </p:nvSpPr>
            <p:spPr>
              <a:xfrm>
                <a:off x="2564216" y="5428841"/>
                <a:ext cx="579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5D1175-BA02-8342-84EB-50F5A4636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16" y="5428841"/>
                <a:ext cx="5791200" cy="461665"/>
              </a:xfrm>
              <a:prstGeom prst="rect">
                <a:avLst/>
              </a:prstGeom>
              <a:blipFill>
                <a:blip r:embed="rId8"/>
                <a:stretch>
                  <a:fillRect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13A1C8-3590-1F43-A414-B9F6B130D1F5}"/>
                  </a:ext>
                </a:extLst>
              </p:cNvPr>
              <p:cNvSpPr txBox="1"/>
              <p:nvPr/>
            </p:nvSpPr>
            <p:spPr>
              <a:xfrm>
                <a:off x="-155985" y="6299332"/>
                <a:ext cx="9455968" cy="43088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𝑚𝑢𝑙𝑡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13A1C8-3590-1F43-A414-B9F6B130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985" y="6299332"/>
                <a:ext cx="945596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DF2C93-2CD5-F245-921B-9D59B48E104F}"/>
                  </a:ext>
                </a:extLst>
              </p:cNvPr>
              <p:cNvSpPr/>
              <p:nvPr/>
            </p:nvSpPr>
            <p:spPr>
              <a:xfrm>
                <a:off x="4648200" y="5867400"/>
                <a:ext cx="834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DF2C93-2CD5-F245-921B-9D59B48E1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867400"/>
                <a:ext cx="834011" cy="400110"/>
              </a:xfrm>
              <a:prstGeom prst="rect">
                <a:avLst/>
              </a:prstGeom>
              <a:blipFill>
                <a:blip r:embed="rId10"/>
                <a:stretch>
                  <a:fillRect t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>
            <a:extLst>
              <a:ext uri="{FF2B5EF4-FFF2-40B4-BE49-F238E27FC236}">
                <a16:creationId xmlns:a16="http://schemas.microsoft.com/office/drawing/2014/main" id="{74BAE53A-EF55-AA4E-BF0F-100D6B2464CD}"/>
              </a:ext>
            </a:extLst>
          </p:cNvPr>
          <p:cNvSpPr/>
          <p:nvPr/>
        </p:nvSpPr>
        <p:spPr>
          <a:xfrm rot="5400000">
            <a:off x="4634058" y="4359701"/>
            <a:ext cx="106643" cy="312204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4" grpId="0"/>
      <p:bldP spid="27" grpId="0"/>
      <p:bldP spid="28" grpId="0"/>
      <p:bldP spid="34" grpId="0"/>
      <p:bldP spid="35" grpId="0" animBg="1"/>
      <p:bldP spid="36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Circuit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62400" y="2119392"/>
                <a:ext cx="5403184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𝑜𝑢𝑡𝑝𝑢𝑡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19392"/>
                <a:ext cx="5403184" cy="516616"/>
              </a:xfrm>
              <a:prstGeom prst="rect">
                <a:avLst/>
              </a:prstGeom>
              <a:blipFill>
                <a:blip r:embed="rId2"/>
                <a:stretch>
                  <a:fillRect t="-1190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14800" y="6036584"/>
                <a:ext cx="3048000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36584"/>
                <a:ext cx="3048000" cy="516616"/>
              </a:xfrm>
              <a:prstGeom prst="rect">
                <a:avLst/>
              </a:prstGeom>
              <a:blipFill>
                <a:blip r:embed="rId3"/>
                <a:stretch>
                  <a:fillRect t="-1190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66800" y="2399151"/>
            <a:ext cx="2895600" cy="2496699"/>
            <a:chOff x="1143000" y="1524000"/>
            <a:chExt cx="2895600" cy="2496699"/>
          </a:xfrm>
        </p:grpSpPr>
        <p:sp>
          <p:nvSpPr>
            <p:cNvPr id="8" name="Oval 7"/>
            <p:cNvSpPr/>
            <p:nvPr/>
          </p:nvSpPr>
          <p:spPr>
            <a:xfrm>
              <a:off x="12954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1905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33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2971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780091" y="3657600"/>
              <a:ext cx="239209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11430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590800" y="2532502"/>
              <a:ext cx="533400" cy="51549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533400" cy="5334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438400" y="1524000"/>
              <a:ext cx="0" cy="3810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1676400" y="5791200"/>
            <a:ext cx="609600" cy="5132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2819400" y="2275900"/>
            <a:ext cx="609600" cy="9245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38400" y="49530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2971800" y="5522203"/>
            <a:ext cx="304800" cy="34519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209800" y="5504301"/>
            <a:ext cx="304800" cy="36309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51491" y="6201906"/>
                <a:ext cx="88690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𝑖𝑛𝑝𝑢𝑡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91" y="6201906"/>
                <a:ext cx="886909" cy="423770"/>
              </a:xfrm>
              <a:prstGeom prst="rect">
                <a:avLst/>
              </a:prstGeom>
              <a:blipFill rotWithShape="1">
                <a:blip r:embed="rId5"/>
                <a:stretch>
                  <a:fillRect t="-1571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86000" y="2057400"/>
                <a:ext cx="1013547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𝑜𝑢𝑡𝑝𝑢𝑡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057400"/>
                <a:ext cx="1013547" cy="423770"/>
              </a:xfrm>
              <a:prstGeom prst="rect">
                <a:avLst/>
              </a:prstGeom>
              <a:blipFill rotWithShape="1">
                <a:blip r:embed="rId6"/>
                <a:stretch>
                  <a:fillRect t="-1594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14400" y="124890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Noise grows during homomorphic </a:t>
            </a:r>
            <a:r>
              <a:rPr lang="en-US" sz="28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eval</a:t>
            </a:r>
            <a:endParaRPr 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7200" y="2339627"/>
            <a:ext cx="0" cy="413737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Depth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5102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52500" y="1981200"/>
            <a:ext cx="3238500" cy="472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00600" y="50292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≤(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+1)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29200"/>
                <a:ext cx="3048000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9737" r="-3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/>
          <p:cNvSpPr/>
          <p:nvPr/>
        </p:nvSpPr>
        <p:spPr>
          <a:xfrm>
            <a:off x="3886200" y="5107697"/>
            <a:ext cx="780685" cy="30250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5400000">
            <a:off x="4318968" y="3480768"/>
            <a:ext cx="70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ounded Rectangular Callout 51"/>
              <p:cNvSpPr/>
              <p:nvPr/>
            </p:nvSpPr>
            <p:spPr>
              <a:xfrm>
                <a:off x="4724400" y="2743199"/>
                <a:ext cx="4343400" cy="1789552"/>
              </a:xfrm>
              <a:prstGeom prst="wedgeRoundRectCallout">
                <a:avLst>
                  <a:gd name="adj1" fmla="val 35717"/>
                  <a:gd name="adj2" fmla="val -65497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mbria Math"/>
                    <a:ea typeface="Cambria Math"/>
                  </a:rPr>
                  <a:t>⇒ </a:t>
                </a:r>
                <a:r>
                  <a:rPr lang="en-US" sz="2000" dirty="0" err="1"/>
                  <a:t>Decryptable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2000" b="0" dirty="0"/>
                  <a:t>(for security: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  <a:br>
                  <a:rPr lang="en-US" sz="2000" dirty="0"/>
                </a:br>
                <a:endParaRPr lang="en-US" sz="2000" dirty="0"/>
              </a:p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So this can support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43199"/>
                <a:ext cx="4343400" cy="1789552"/>
              </a:xfrm>
              <a:prstGeom prst="wedgeRoundRectCallout">
                <a:avLst>
                  <a:gd name="adj1" fmla="val 35717"/>
                  <a:gd name="adj2" fmla="val -65497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F176FA-EA36-FB4E-AC6C-1B542FA8A3F3}"/>
                  </a:ext>
                </a:extLst>
              </p:cNvPr>
              <p:cNvSpPr txBox="1"/>
              <p:nvPr/>
            </p:nvSpPr>
            <p:spPr>
              <a:xfrm>
                <a:off x="6896100" y="4554"/>
                <a:ext cx="259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𝑒𝑡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F176FA-EA36-FB4E-AC6C-1B542FA8A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4554"/>
                <a:ext cx="2590800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0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6" grpId="0" animBg="1"/>
      <p:bldP spid="28" grpId="0" animBg="1"/>
      <p:bldP spid="29" grpId="0" animBg="1"/>
      <p:bldP spid="37" grpId="0"/>
      <p:bldP spid="38" grpId="0"/>
      <p:bldP spid="39" grpId="0"/>
      <p:bldP spid="44" grpId="0"/>
      <p:bldP spid="45" grpId="0" animBg="1"/>
      <p:bldP spid="47" grpId="0"/>
      <p:bldP spid="49" grpId="0" animBg="1"/>
      <p:bldP spid="51" grpId="0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91480" y="1700808"/>
            <a:ext cx="7620000" cy="16970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Big Picture:  Two Steps to FHE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948444"/>
            <a:ext cx="7620000" cy="20416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1143000" y="402018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Bootstrapping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Theore</a:t>
            </a:r>
            <a:r>
              <a:rPr lang="en-US" alt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1143000" y="4481845"/>
            <a:ext cx="7368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From “circular secure” Leveled FHE to Pure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cmex10"/>
              </a:rPr>
              <a:t>FHE (at the cost of an additional assumption)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67680" y="1792882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  Leveled Secret-key Homomorphic Encryption: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20080" y="215800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Evaluate circuits of a-priori bounded depth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 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20080" y="2695873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“you give me a depth bound d, I will give you a homomorphic scheme that handles depth-d circuits…”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5404776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“I will give you homomorphic scheme that handles circuits of ANY size/depth”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4360" y="4294135"/>
            <a:ext cx="533400" cy="11106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94193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From Leveled to Fully Homomorphic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Function: </a:t>
            </a:r>
            <a:r>
              <a:rPr lang="en-US" altLang="en-US" sz="2400" b="1" dirty="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</a:rPr>
              <a:t>sk,x</a:t>
            </a:r>
            <a:r>
              <a:rPr lang="en-US" altLang="en-US" sz="2400" dirty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221088"/>
            <a:ext cx="8316416" cy="1741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cloud keeps homomorphically computing, but after a certain depth, the ciphertext is too noisy to be useful. What to do?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63">
            <a:extLst>
              <a:ext uri="{FF2B5EF4-FFF2-40B4-BE49-F238E27FC236}">
                <a16:creationId xmlns:a16="http://schemas.microsoft.com/office/drawing/2014/main" id="{8B6AD1E1-7D67-9846-9928-0991267E776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379876"/>
            <a:ext cx="9433048" cy="1741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Idea: “Bootstrapping”!</a:t>
            </a:r>
            <a:endParaRPr lang="en-US" sz="24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61CB1E85-7B4C-9346-8D0F-F74D5EC33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Bootstrapping: How</a:t>
            </a:r>
          </a:p>
        </p:txBody>
      </p:sp>
      <p:pic>
        <p:nvPicPr>
          <p:cNvPr id="45059" name="Picture 31" descr="guy-bootstrapping-400x300">
            <a:extLst>
              <a:ext uri="{FF2B5EF4-FFF2-40B4-BE49-F238E27FC236}">
                <a16:creationId xmlns:a16="http://schemas.microsoft.com/office/drawing/2014/main" id="{CAA9FA56-507E-2B40-857C-6225B75F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9">
            <a:extLst>
              <a:ext uri="{FF2B5EF4-FFF2-40B4-BE49-F238E27FC236}">
                <a16:creationId xmlns:a16="http://schemas.microsoft.com/office/drawing/2014/main" id="{1514BAB2-D9B4-AB4E-A982-9425D3C8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/>
              <a:t>“Best Possible” Noise Reduction </a:t>
            </a:r>
            <a:endParaRPr lang="en-US" altLang="en-US" sz="2800"/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363E118-4832-C248-991C-35EF7BA3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764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/>
              <a:t>= Decryption!</a:t>
            </a:r>
            <a:endParaRPr lang="en-US" altLang="en-US" sz="28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0A9826-0748-9447-897C-DC77D31B3305}"/>
              </a:ext>
            </a:extLst>
          </p:cNvPr>
          <p:cNvGrpSpPr>
            <a:grpSpLocks/>
          </p:cNvGrpSpPr>
          <p:nvPr/>
        </p:nvGrpSpPr>
        <p:grpSpPr bwMode="auto">
          <a:xfrm>
            <a:off x="1831975" y="2676525"/>
            <a:ext cx="5334000" cy="3460750"/>
            <a:chOff x="990600" y="4267200"/>
            <a:chExt cx="2971800" cy="2073777"/>
          </a:xfrm>
        </p:grpSpPr>
        <p:sp>
          <p:nvSpPr>
            <p:cNvPr id="45068" name="AutoShape 12">
              <a:extLst>
                <a:ext uri="{FF2B5EF4-FFF2-40B4-BE49-F238E27FC236}">
                  <a16:creationId xmlns:a16="http://schemas.microsoft.com/office/drawing/2014/main" id="{2CED54E2-639E-C049-B71A-7C55917D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2000"/>
              <a:ext cx="1295400" cy="83820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069" name="TextBox 22">
                  <a:extLst>
                    <a:ext uri="{FF2B5EF4-FFF2-40B4-BE49-F238E27FC236}">
                      <a16:creationId xmlns:a16="http://schemas.microsoft.com/office/drawing/2014/main" id="{80364791-3574-0941-907B-6E20AD27E6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1200" y="5045551"/>
                  <a:ext cx="1045107" cy="2766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(∙,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𝐶𝑇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i="1" dirty="0"/>
                </a:p>
              </p:txBody>
            </p:sp>
          </mc:Choice>
          <mc:Fallback>
            <p:sp>
              <p:nvSpPr>
                <p:cNvPr id="45069" name="TextBox 22">
                  <a:extLst>
                    <a:ext uri="{FF2B5EF4-FFF2-40B4-BE49-F238E27FC236}">
                      <a16:creationId xmlns:a16="http://schemas.microsoft.com/office/drawing/2014/main" id="{80364791-3574-0941-907B-6E20AD27E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81200" y="5045551"/>
                  <a:ext cx="1045107" cy="276642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070" name="Line 27">
              <a:extLst>
                <a:ext uri="{FF2B5EF4-FFF2-40B4-BE49-F238E27FC236}">
                  <a16:creationId xmlns:a16="http://schemas.microsoft.com/office/drawing/2014/main" id="{C539BEF5-2894-CF4A-87E9-3DAD87B47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2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28">
              <a:extLst>
                <a:ext uri="{FF2B5EF4-FFF2-40B4-BE49-F238E27FC236}">
                  <a16:creationId xmlns:a16="http://schemas.microsoft.com/office/drawing/2014/main" id="{C4A9A4C0-D3F7-0A4B-A471-510A2F794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6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29">
              <a:extLst>
                <a:ext uri="{FF2B5EF4-FFF2-40B4-BE49-F238E27FC236}">
                  <a16:creationId xmlns:a16="http://schemas.microsoft.com/office/drawing/2014/main" id="{BE2F97B0-E181-0241-A692-320C1B7E7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30">
              <a:extLst>
                <a:ext uri="{FF2B5EF4-FFF2-40B4-BE49-F238E27FC236}">
                  <a16:creationId xmlns:a16="http://schemas.microsoft.com/office/drawing/2014/main" id="{CB5B2FD1-BBE7-1E48-A842-09A5D9E16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31">
              <a:extLst>
                <a:ext uri="{FF2B5EF4-FFF2-40B4-BE49-F238E27FC236}">
                  <a16:creationId xmlns:a16="http://schemas.microsoft.com/office/drawing/2014/main" id="{9E6425FC-6E8C-2C44-9D80-38B0411C7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32">
              <a:extLst>
                <a:ext uri="{FF2B5EF4-FFF2-40B4-BE49-F238E27FC236}">
                  <a16:creationId xmlns:a16="http://schemas.microsoft.com/office/drawing/2014/main" id="{4A640CA9-A1B6-1C4F-9B73-6E8F5FD04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33">
              <a:extLst>
                <a:ext uri="{FF2B5EF4-FFF2-40B4-BE49-F238E27FC236}">
                  <a16:creationId xmlns:a16="http://schemas.microsoft.com/office/drawing/2014/main" id="{85FF9700-F1FB-0C45-B1DE-57635D612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0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TextBox 22">
              <a:extLst>
                <a:ext uri="{FF2B5EF4-FFF2-40B4-BE49-F238E27FC236}">
                  <a16:creationId xmlns:a16="http://schemas.microsoft.com/office/drawing/2014/main" id="{BC18DF40-E2B9-B94F-8200-ACBCF4084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006" y="5635124"/>
              <a:ext cx="762000" cy="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/>
                <a:t>SK</a:t>
              </a:r>
            </a:p>
          </p:txBody>
        </p:sp>
        <p:sp>
          <p:nvSpPr>
            <p:cNvPr id="45079" name="TextBox 22">
              <a:extLst>
                <a:ext uri="{FF2B5EF4-FFF2-40B4-BE49-F238E27FC236}">
                  <a16:creationId xmlns:a16="http://schemas.microsoft.com/office/drawing/2014/main" id="{02F971E0-A475-754E-A9EC-9F4D6E61D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267200"/>
              <a:ext cx="762000" cy="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m</a:t>
              </a:r>
            </a:p>
          </p:txBody>
        </p:sp>
        <p:sp>
          <p:nvSpPr>
            <p:cNvPr id="45080" name="Line 30">
              <a:extLst>
                <a:ext uri="{FF2B5EF4-FFF2-40B4-BE49-F238E27FC236}">
                  <a16:creationId xmlns:a16="http://schemas.microsoft.com/office/drawing/2014/main" id="{A843DBB7-3BF7-1640-94C1-5A4921718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600" y="4419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Text Box 16">
              <a:extLst>
                <a:ext uri="{FF2B5EF4-FFF2-40B4-BE49-F238E27FC236}">
                  <a16:creationId xmlns:a16="http://schemas.microsoft.com/office/drawing/2014/main" id="{60D5622C-0BB8-114B-A74D-98C37928E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6064250"/>
              <a:ext cx="2971800" cy="27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</a:rPr>
                <a:t>Decryption Circuit</a:t>
              </a:r>
            </a:p>
          </p:txBody>
        </p:sp>
      </p:grpSp>
      <p:sp>
        <p:nvSpPr>
          <p:cNvPr id="55" name="Text Box 16">
            <a:extLst>
              <a:ext uri="{FF2B5EF4-FFF2-40B4-BE49-F238E27FC236}">
                <a16:creationId xmlns:a16="http://schemas.microsoft.com/office/drawing/2014/main" id="{7C659F4B-3586-D04F-A464-B62C2AB9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058665"/>
            <a:ext cx="312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</a:rPr>
              <a:t>“Very Noisy” ciphertext</a:t>
            </a:r>
          </a:p>
        </p:txBody>
      </p:sp>
      <p:sp>
        <p:nvSpPr>
          <p:cNvPr id="56" name="Line 10">
            <a:extLst>
              <a:ext uri="{FF2B5EF4-FFF2-40B4-BE49-F238E27FC236}">
                <a16:creationId xmlns:a16="http://schemas.microsoft.com/office/drawing/2014/main" id="{63173BA8-849D-9A4A-82BE-986E8FE996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7136" y="4249313"/>
            <a:ext cx="678532" cy="72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F1AE908A-0978-F345-B011-1CFE9BC4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24150"/>
            <a:ext cx="3352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</a:rPr>
              <a:t>“Noiseless ciphertext”</a:t>
            </a:r>
          </a:p>
        </p:txBody>
      </p:sp>
      <p:sp>
        <p:nvSpPr>
          <p:cNvPr id="58" name="Line 10">
            <a:extLst>
              <a:ext uri="{FF2B5EF4-FFF2-40B4-BE49-F238E27FC236}">
                <a16:creationId xmlns:a16="http://schemas.microsoft.com/office/drawing/2014/main" id="{FDE9678D-56CD-A54B-9FBB-57EBD801F5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27625" y="29083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1435C662-A93B-4449-8067-36598718C979}"/>
              </a:ext>
            </a:extLst>
          </p:cNvPr>
          <p:cNvSpPr/>
          <p:nvPr/>
        </p:nvSpPr>
        <p:spPr>
          <a:xfrm>
            <a:off x="839788" y="-577850"/>
            <a:ext cx="7924800" cy="4506913"/>
          </a:xfrm>
          <a:prstGeom prst="irregularSeal1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But the evaluator/cloud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does not have SK! </a:t>
            </a:r>
            <a:endParaRPr lang="en-C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7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FDC67DF-0849-9545-859E-0A9C77B8B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Bootstrapping, Concretely</a:t>
            </a:r>
          </a:p>
        </p:txBody>
      </p:sp>
      <p:pic>
        <p:nvPicPr>
          <p:cNvPr id="46083" name="Picture 31" descr="guy-bootstrapping-400x300">
            <a:extLst>
              <a:ext uri="{FF2B5EF4-FFF2-40B4-BE49-F238E27FC236}">
                <a16:creationId xmlns:a16="http://schemas.microsoft.com/office/drawing/2014/main" id="{A47291F4-99C6-A04B-BDAC-B08536D2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C7EAB0C7-857E-3A4E-97A0-A9215C6D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573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/>
              <a:t>Next Best </a:t>
            </a:r>
            <a:endParaRPr lang="en-US" altLang="en-US" sz="2800"/>
          </a:p>
        </p:txBody>
      </p:sp>
      <p:sp>
        <p:nvSpPr>
          <p:cNvPr id="46085" name="Text Box 9">
            <a:extLst>
              <a:ext uri="{FF2B5EF4-FFF2-40B4-BE49-F238E27FC236}">
                <a16:creationId xmlns:a16="http://schemas.microsoft.com/office/drawing/2014/main" id="{56A16772-2007-0347-ADDF-95D76E9C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57325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/>
              <a:t>= Homomorphic Decryption!</a:t>
            </a:r>
            <a:endParaRPr lang="en-US" altLang="en-US" sz="2800"/>
          </a:p>
        </p:txBody>
      </p:sp>
      <p:sp>
        <p:nvSpPr>
          <p:cNvPr id="71" name="TextBox 22">
            <a:extLst>
              <a:ext uri="{FF2B5EF4-FFF2-40B4-BE49-F238E27FC236}">
                <a16:creationId xmlns:a16="http://schemas.microsoft.com/office/drawing/2014/main" id="{748F7FEC-6F75-E243-89DD-86D72289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779838"/>
            <a:ext cx="1681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Enc</a:t>
            </a:r>
            <a:r>
              <a:rPr lang="en-US" altLang="en-US" sz="2400" b="1" baseline="-25000" dirty="0" err="1">
                <a:solidFill>
                  <a:srgbClr val="0000FF"/>
                </a:solidFill>
              </a:rPr>
              <a:t>SK</a:t>
            </a:r>
            <a:r>
              <a:rPr lang="en-US" altLang="en-US" sz="2400" b="1" dirty="0">
                <a:solidFill>
                  <a:srgbClr val="0000FF"/>
                </a:solidFill>
              </a:rPr>
              <a:t>(m)</a:t>
            </a:r>
          </a:p>
        </p:txBody>
      </p:sp>
      <p:sp>
        <p:nvSpPr>
          <p:cNvPr id="46109" name="TextBox 22">
            <a:extLst>
              <a:ext uri="{FF2B5EF4-FFF2-40B4-BE49-F238E27FC236}">
                <a16:creationId xmlns:a16="http://schemas.microsoft.com/office/drawing/2014/main" id="{5B1BADC3-FD99-9E48-93E4-E8FA8259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75" y="6007377"/>
            <a:ext cx="1905062" cy="46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Enc</a:t>
            </a:r>
            <a:r>
              <a:rPr lang="en-US" altLang="en-US" sz="2400" b="1" baseline="-25000" dirty="0" err="1">
                <a:solidFill>
                  <a:srgbClr val="0000FF"/>
                </a:solidFill>
              </a:rPr>
              <a:t>SK</a:t>
            </a:r>
            <a:r>
              <a:rPr lang="en-US" altLang="en-US" sz="2400" b="1" dirty="0">
                <a:solidFill>
                  <a:srgbClr val="0000FF"/>
                </a:solidFill>
              </a:rPr>
              <a:t>(SK)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0159F5-E7A8-474C-A6FC-F5C6C3F7E499}"/>
              </a:ext>
            </a:extLst>
          </p:cNvPr>
          <p:cNvGrpSpPr/>
          <p:nvPr/>
        </p:nvGrpSpPr>
        <p:grpSpPr>
          <a:xfrm>
            <a:off x="2876550" y="4033838"/>
            <a:ext cx="2325153" cy="1906468"/>
            <a:chOff x="2876550" y="4033838"/>
            <a:chExt cx="2325153" cy="1906468"/>
          </a:xfrm>
        </p:grpSpPr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315D1B4E-69B1-D54C-8427-1D529F94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4288034"/>
              <a:ext cx="2325153" cy="1398076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1" name="Line 27">
              <a:extLst>
                <a:ext uri="{FF2B5EF4-FFF2-40B4-BE49-F238E27FC236}">
                  <a16:creationId xmlns:a16="http://schemas.microsoft.com/office/drawing/2014/main" id="{26355A64-3A40-BE4D-B3F3-5169F77CB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0097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Line 28">
              <a:extLst>
                <a:ext uri="{FF2B5EF4-FFF2-40B4-BE49-F238E27FC236}">
                  <a16:creationId xmlns:a16="http://schemas.microsoft.com/office/drawing/2014/main" id="{FD6B3AF1-CDFC-F84A-AD3E-E416609B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645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Line 29">
              <a:extLst>
                <a:ext uri="{FF2B5EF4-FFF2-40B4-BE49-F238E27FC236}">
                  <a16:creationId xmlns:a16="http://schemas.microsoft.com/office/drawing/2014/main" id="{BC05857C-E8B1-694F-8A7E-45E6C4562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7192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30">
              <a:extLst>
                <a:ext uri="{FF2B5EF4-FFF2-40B4-BE49-F238E27FC236}">
                  <a16:creationId xmlns:a16="http://schemas.microsoft.com/office/drawing/2014/main" id="{73B26C82-D560-8441-8966-049D2F59C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740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31">
              <a:extLst>
                <a:ext uri="{FF2B5EF4-FFF2-40B4-BE49-F238E27FC236}">
                  <a16:creationId xmlns:a16="http://schemas.microsoft.com/office/drawing/2014/main" id="{2FE3E74E-F97D-C84A-85D4-7E0423BC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835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32">
              <a:extLst>
                <a:ext uri="{FF2B5EF4-FFF2-40B4-BE49-F238E27FC236}">
                  <a16:creationId xmlns:a16="http://schemas.microsoft.com/office/drawing/2014/main" id="{144D184F-4711-F549-984A-28B7A3D16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382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33">
              <a:extLst>
                <a:ext uri="{FF2B5EF4-FFF2-40B4-BE49-F238E27FC236}">
                  <a16:creationId xmlns:a16="http://schemas.microsoft.com/office/drawing/2014/main" id="{294D611C-006B-5440-80A5-656E8813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4930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AE80C127-24DB-B94C-B57B-EFFB2EA9C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9127" y="4033838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7423A-30E4-B544-B4D0-7C97F1B814A4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2133600"/>
            <a:ext cx="9677400" cy="1371600"/>
            <a:chOff x="533400" y="2133600"/>
            <a:chExt cx="9677400" cy="13716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0FFA8-198A-174B-8FB3-F968A1D30111}"/>
                </a:ext>
              </a:extLst>
            </p:cNvPr>
            <p:cNvSpPr/>
            <p:nvPr/>
          </p:nvSpPr>
          <p:spPr>
            <a:xfrm>
              <a:off x="533400" y="2133600"/>
              <a:ext cx="8310562" cy="1371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6095" name="Text Box 9">
              <a:extLst>
                <a:ext uri="{FF2B5EF4-FFF2-40B4-BE49-F238E27FC236}">
                  <a16:creationId xmlns:a16="http://schemas.microsoft.com/office/drawing/2014/main" id="{87D23185-DA50-8F4F-8A86-8EA2ACE8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987" y="2286000"/>
              <a:ext cx="7872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en-US" sz="2400" dirty="0"/>
                <a:t>Assume server knows  </a:t>
              </a:r>
              <a:r>
                <a:rPr lang="en-US" altLang="en-US" sz="2400" b="1" dirty="0" err="1">
                  <a:solidFill>
                    <a:srgbClr val="0000FF"/>
                  </a:solidFill>
                </a:rPr>
                <a:t>ek</a:t>
              </a:r>
              <a:r>
                <a:rPr lang="en-US" altLang="en-US" sz="2400" b="1" dirty="0">
                  <a:solidFill>
                    <a:srgbClr val="0000FF"/>
                  </a:solidFill>
                </a:rPr>
                <a:t> =</a:t>
              </a:r>
              <a:r>
                <a:rPr lang="en-US" altLang="en-US" sz="2400" dirty="0"/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</a:rPr>
                <a:t>Enc</a:t>
              </a:r>
              <a:r>
                <a:rPr lang="en-US" altLang="en-US" sz="2400" b="1" baseline="-25000" dirty="0" err="1">
                  <a:solidFill>
                    <a:srgbClr val="0000FF"/>
                  </a:solidFill>
                </a:rPr>
                <a:t>SK</a:t>
              </a:r>
              <a:r>
                <a:rPr lang="en-US" altLang="en-US" sz="2400" b="1" dirty="0">
                  <a:solidFill>
                    <a:srgbClr val="0000FF"/>
                  </a:solidFill>
                </a:rPr>
                <a:t>(SK)</a:t>
              </a:r>
              <a:r>
                <a:rPr lang="en-US" altLang="en-US" sz="2400" dirty="0"/>
                <a:t>.</a:t>
              </a:r>
              <a:endParaRPr lang="en-US" altLang="en-US" dirty="0"/>
            </a:p>
          </p:txBody>
        </p:sp>
        <p:sp>
          <p:nvSpPr>
            <p:cNvPr id="46096" name="Text Box 9">
              <a:extLst>
                <a:ext uri="{FF2B5EF4-FFF2-40B4-BE49-F238E27FC236}">
                  <a16:creationId xmlns:a16="http://schemas.microsoft.com/office/drawing/2014/main" id="{B8DA5285-8840-BC45-B1E8-2DCF723B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4935"/>
              <a:ext cx="685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en-US" sz="2400"/>
                <a:t>(OK assuming the scheme is “</a:t>
              </a:r>
              <a:r>
                <a:rPr lang="en-US" altLang="en-US" sz="2400">
                  <a:solidFill>
                    <a:srgbClr val="0000FF"/>
                  </a:solidFill>
                </a:rPr>
                <a:t>circular secure</a:t>
              </a:r>
              <a:r>
                <a:rPr lang="en-US" altLang="en-US" sz="2400"/>
                <a:t>”)</a:t>
              </a:r>
              <a:endParaRPr lang="en-US" altLang="en-US"/>
            </a:p>
          </p:txBody>
        </p:sp>
        <p:sp>
          <p:nvSpPr>
            <p:cNvPr id="46097" name="Text Box 9">
              <a:extLst>
                <a:ext uri="{FF2B5EF4-FFF2-40B4-BE49-F238E27FC236}">
                  <a16:creationId xmlns:a16="http://schemas.microsoft.com/office/drawing/2014/main" id="{F40D02A6-8135-B84B-8CC1-CEC1166C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133600"/>
              <a:ext cx="762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en-US" sz="4400"/>
                <a:t>*</a:t>
              </a:r>
            </a:p>
          </p:txBody>
        </p:sp>
        <p:pic>
          <p:nvPicPr>
            <p:cNvPr id="46098" name="Picture 84">
              <a:extLst>
                <a:ext uri="{FF2B5EF4-FFF2-40B4-BE49-F238E27FC236}">
                  <a16:creationId xmlns:a16="http://schemas.microsoft.com/office/drawing/2014/main" id="{6FB076B1-36EA-3543-954C-B9F6FE30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36738"/>
              <a:ext cx="978131" cy="9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CB5D95E0-0879-DF40-BE8D-6CA219BF0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(∙,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CB5D95E0-0879-DF40-BE8D-6CA219BF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61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FDC67DF-0849-9545-859E-0A9C77B8B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Bootstrapping, Concretely</a:t>
            </a:r>
          </a:p>
        </p:txBody>
      </p:sp>
      <p:pic>
        <p:nvPicPr>
          <p:cNvPr id="46083" name="Picture 31" descr="guy-bootstrapping-400x300">
            <a:extLst>
              <a:ext uri="{FF2B5EF4-FFF2-40B4-BE49-F238E27FC236}">
                <a16:creationId xmlns:a16="http://schemas.microsoft.com/office/drawing/2014/main" id="{A47291F4-99C6-A04B-BDAC-B08536D2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C7EAB0C7-857E-3A4E-97A0-A9215C6D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573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/>
              <a:t>Next Best </a:t>
            </a:r>
            <a:endParaRPr lang="en-US" altLang="en-US" sz="2800"/>
          </a:p>
        </p:txBody>
      </p:sp>
      <p:sp>
        <p:nvSpPr>
          <p:cNvPr id="46085" name="Text Box 9">
            <a:extLst>
              <a:ext uri="{FF2B5EF4-FFF2-40B4-BE49-F238E27FC236}">
                <a16:creationId xmlns:a16="http://schemas.microsoft.com/office/drawing/2014/main" id="{56A16772-2007-0347-ADDF-95D76E9C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57325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/>
              <a:t>= Homomorphic Decryption!</a:t>
            </a:r>
            <a:endParaRPr lang="en-US" altLang="en-US" sz="2800"/>
          </a:p>
        </p:txBody>
      </p:sp>
      <p:sp>
        <p:nvSpPr>
          <p:cNvPr id="71" name="TextBox 22">
            <a:extLst>
              <a:ext uri="{FF2B5EF4-FFF2-40B4-BE49-F238E27FC236}">
                <a16:creationId xmlns:a16="http://schemas.microsoft.com/office/drawing/2014/main" id="{748F7FEC-6F75-E243-89DD-86D72289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779838"/>
            <a:ext cx="1681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Enc</a:t>
            </a:r>
            <a:r>
              <a:rPr lang="en-US" altLang="en-US" sz="2400" b="1" baseline="-25000" dirty="0" err="1">
                <a:solidFill>
                  <a:srgbClr val="0000FF"/>
                </a:solidFill>
              </a:rPr>
              <a:t>SK</a:t>
            </a:r>
            <a:r>
              <a:rPr lang="en-US" altLang="en-US" sz="2400" b="1" dirty="0">
                <a:solidFill>
                  <a:srgbClr val="0000FF"/>
                </a:solidFill>
              </a:rPr>
              <a:t>(m)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FC792-8B3D-FB46-BDBF-0AC9340C3452}"/>
              </a:ext>
            </a:extLst>
          </p:cNvPr>
          <p:cNvGrpSpPr>
            <a:grpSpLocks/>
          </p:cNvGrpSpPr>
          <p:nvPr/>
        </p:nvGrpSpPr>
        <p:grpSpPr bwMode="auto">
          <a:xfrm>
            <a:off x="2876550" y="4033838"/>
            <a:ext cx="2325153" cy="1906468"/>
            <a:chOff x="2876061" y="4033560"/>
            <a:chExt cx="2325077" cy="1906871"/>
          </a:xfrm>
        </p:grpSpPr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315D1B4E-69B1-D54C-8427-1D529F94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061" y="4287810"/>
              <a:ext cx="2325077" cy="1398372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1" name="Line 27">
              <a:extLst>
                <a:ext uri="{FF2B5EF4-FFF2-40B4-BE49-F238E27FC236}">
                  <a16:creationId xmlns:a16="http://schemas.microsoft.com/office/drawing/2014/main" id="{26355A64-3A40-BE4D-B3F3-5169F77CB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599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Line 28">
              <a:extLst>
                <a:ext uri="{FF2B5EF4-FFF2-40B4-BE49-F238E27FC236}">
                  <a16:creationId xmlns:a16="http://schemas.microsoft.com/office/drawing/2014/main" id="{FD6B3AF1-CDFC-F84A-AD3E-E416609B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138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Line 29">
              <a:extLst>
                <a:ext uri="{FF2B5EF4-FFF2-40B4-BE49-F238E27FC236}">
                  <a16:creationId xmlns:a16="http://schemas.microsoft.com/office/drawing/2014/main" id="{BC05857C-E8B1-694F-8A7E-45E6C4562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676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30">
              <a:extLst>
                <a:ext uri="{FF2B5EF4-FFF2-40B4-BE49-F238E27FC236}">
                  <a16:creationId xmlns:a16="http://schemas.microsoft.com/office/drawing/2014/main" id="{73B26C82-D560-8441-8966-049D2F59C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215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31">
              <a:extLst>
                <a:ext uri="{FF2B5EF4-FFF2-40B4-BE49-F238E27FC236}">
                  <a16:creationId xmlns:a16="http://schemas.microsoft.com/office/drawing/2014/main" id="{2FE3E74E-F97D-C84A-85D4-7E0423BC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292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32">
              <a:extLst>
                <a:ext uri="{FF2B5EF4-FFF2-40B4-BE49-F238E27FC236}">
                  <a16:creationId xmlns:a16="http://schemas.microsoft.com/office/drawing/2014/main" id="{144D184F-4711-F549-984A-28B7A3D16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0830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33">
              <a:extLst>
                <a:ext uri="{FF2B5EF4-FFF2-40B4-BE49-F238E27FC236}">
                  <a16:creationId xmlns:a16="http://schemas.microsoft.com/office/drawing/2014/main" id="{294D611C-006B-5440-80A5-656E8813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4369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AE80C127-24DB-B94C-B57B-EFFB2EA9C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8600" y="4033560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7423A-30E4-B544-B4D0-7C97F1B814A4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2133600"/>
            <a:ext cx="9677400" cy="1371600"/>
            <a:chOff x="533400" y="2133600"/>
            <a:chExt cx="9677400" cy="13716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0FFA8-198A-174B-8FB3-F968A1D30111}"/>
                </a:ext>
              </a:extLst>
            </p:cNvPr>
            <p:cNvSpPr/>
            <p:nvPr/>
          </p:nvSpPr>
          <p:spPr>
            <a:xfrm>
              <a:off x="533400" y="2133600"/>
              <a:ext cx="8310562" cy="1371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6095" name="Text Box 9">
              <a:extLst>
                <a:ext uri="{FF2B5EF4-FFF2-40B4-BE49-F238E27FC236}">
                  <a16:creationId xmlns:a16="http://schemas.microsoft.com/office/drawing/2014/main" id="{87D23185-DA50-8F4F-8A86-8EA2ACE8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987" y="2286000"/>
              <a:ext cx="7872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en-US" sz="2400" dirty="0"/>
                <a:t>Assume server knows  </a:t>
              </a:r>
              <a:r>
                <a:rPr lang="en-US" altLang="en-US" sz="2400" b="1" dirty="0" err="1">
                  <a:solidFill>
                    <a:srgbClr val="0000FF"/>
                  </a:solidFill>
                </a:rPr>
                <a:t>ek</a:t>
              </a:r>
              <a:r>
                <a:rPr lang="en-US" altLang="en-US" sz="2400" b="1" dirty="0">
                  <a:solidFill>
                    <a:srgbClr val="0000FF"/>
                  </a:solidFill>
                </a:rPr>
                <a:t> =</a:t>
              </a:r>
              <a:r>
                <a:rPr lang="en-US" altLang="en-US" sz="2400" dirty="0"/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</a:rPr>
                <a:t>Enc</a:t>
              </a:r>
              <a:r>
                <a:rPr lang="en-US" altLang="en-US" sz="2400" b="1" baseline="-25000" dirty="0" err="1">
                  <a:solidFill>
                    <a:srgbClr val="0000FF"/>
                  </a:solidFill>
                </a:rPr>
                <a:t>SK</a:t>
              </a:r>
              <a:r>
                <a:rPr lang="en-US" altLang="en-US" sz="2400" b="1" dirty="0">
                  <a:solidFill>
                    <a:srgbClr val="0000FF"/>
                  </a:solidFill>
                </a:rPr>
                <a:t>(SK)</a:t>
              </a:r>
              <a:r>
                <a:rPr lang="en-US" altLang="en-US" sz="2400" dirty="0"/>
                <a:t>.</a:t>
              </a:r>
              <a:endParaRPr lang="en-US" altLang="en-US" dirty="0"/>
            </a:p>
          </p:txBody>
        </p:sp>
        <p:sp>
          <p:nvSpPr>
            <p:cNvPr id="46096" name="Text Box 9">
              <a:extLst>
                <a:ext uri="{FF2B5EF4-FFF2-40B4-BE49-F238E27FC236}">
                  <a16:creationId xmlns:a16="http://schemas.microsoft.com/office/drawing/2014/main" id="{B8DA5285-8840-BC45-B1E8-2DCF723B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4935"/>
              <a:ext cx="685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en-US" sz="2400"/>
                <a:t>(OK assuming the scheme is “</a:t>
              </a:r>
              <a:r>
                <a:rPr lang="en-US" altLang="en-US" sz="2400">
                  <a:solidFill>
                    <a:srgbClr val="0000FF"/>
                  </a:solidFill>
                </a:rPr>
                <a:t>circular secure</a:t>
              </a:r>
              <a:r>
                <a:rPr lang="en-US" altLang="en-US" sz="2400"/>
                <a:t>”)</a:t>
              </a:r>
              <a:endParaRPr lang="en-US" altLang="en-US"/>
            </a:p>
          </p:txBody>
        </p:sp>
        <p:sp>
          <p:nvSpPr>
            <p:cNvPr id="46097" name="Text Box 9">
              <a:extLst>
                <a:ext uri="{FF2B5EF4-FFF2-40B4-BE49-F238E27FC236}">
                  <a16:creationId xmlns:a16="http://schemas.microsoft.com/office/drawing/2014/main" id="{F40D02A6-8135-B84B-8CC1-CEC1166C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133600"/>
              <a:ext cx="762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altLang="en-US" sz="4400"/>
                <a:t>*</a:t>
              </a:r>
            </a:p>
          </p:txBody>
        </p:sp>
        <p:pic>
          <p:nvPicPr>
            <p:cNvPr id="46098" name="Picture 84">
              <a:extLst>
                <a:ext uri="{FF2B5EF4-FFF2-40B4-BE49-F238E27FC236}">
                  <a16:creationId xmlns:a16="http://schemas.microsoft.com/office/drawing/2014/main" id="{6FB076B1-36EA-3543-954C-B9F6FE30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36738"/>
              <a:ext cx="978131" cy="9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Text Box 16">
            <a:extLst>
              <a:ext uri="{FF2B5EF4-FFF2-40B4-BE49-F238E27FC236}">
                <a16:creationId xmlns:a16="http://schemas.microsoft.com/office/drawing/2014/main" id="{212EF274-5F84-4543-B6D2-F902328D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65" y="5000935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</a:rPr>
              <a:t>Noise = </a:t>
            </a:r>
            <a:r>
              <a:rPr lang="en-US" altLang="en-US" sz="2000" b="1" dirty="0" err="1">
                <a:solidFill>
                  <a:srgbClr val="008000"/>
                </a:solidFill>
              </a:rPr>
              <a:t>B</a:t>
            </a:r>
            <a:r>
              <a:rPr lang="en-US" altLang="en-US" sz="2000" b="1" baseline="-25000" dirty="0" err="1">
                <a:solidFill>
                  <a:srgbClr val="008000"/>
                </a:solidFill>
              </a:rPr>
              <a:t>input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87" name="Line 10">
            <a:extLst>
              <a:ext uri="{FF2B5EF4-FFF2-40B4-BE49-F238E27FC236}">
                <a16:creationId xmlns:a16="http://schemas.microsoft.com/office/drawing/2014/main" id="{22DFDE09-6960-DF4C-B55D-EC25CEFDBB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4008" y="5200960"/>
            <a:ext cx="1037655" cy="282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16">
            <a:extLst>
              <a:ext uri="{FF2B5EF4-FFF2-40B4-BE49-F238E27FC236}">
                <a16:creationId xmlns:a16="http://schemas.microsoft.com/office/drawing/2014/main" id="{1F22D59F-D92E-5A44-B664-0B038139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67150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</a:rPr>
              <a:t>Noise = B</a:t>
            </a:r>
            <a:r>
              <a:rPr lang="en-US" altLang="en-US" sz="2000" b="1" baseline="-25000">
                <a:solidFill>
                  <a:srgbClr val="008000"/>
                </a:solidFill>
              </a:rPr>
              <a:t>dec</a:t>
            </a:r>
            <a:endParaRPr lang="en-US" altLang="en-US" sz="2000" b="1">
              <a:solidFill>
                <a:srgbClr val="008000"/>
              </a:solidFill>
            </a:endParaRPr>
          </a:p>
        </p:txBody>
      </p:sp>
      <p:sp>
        <p:nvSpPr>
          <p:cNvPr id="89" name="Line 10">
            <a:extLst>
              <a:ext uri="{FF2B5EF4-FFF2-40B4-BE49-F238E27FC236}">
                <a16:creationId xmlns:a16="http://schemas.microsoft.com/office/drawing/2014/main" id="{5BC529E5-9975-CA4B-9E9C-C409716D8E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406717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Explosion 1 29">
            <a:extLst>
              <a:ext uri="{FF2B5EF4-FFF2-40B4-BE49-F238E27FC236}">
                <a16:creationId xmlns:a16="http://schemas.microsoft.com/office/drawing/2014/main" id="{64C02CCA-6DBF-CD42-9A79-5988898D00BD}"/>
              </a:ext>
            </a:extLst>
          </p:cNvPr>
          <p:cNvSpPr/>
          <p:nvPr/>
        </p:nvSpPr>
        <p:spPr>
          <a:xfrm>
            <a:off x="942181" y="1564677"/>
            <a:ext cx="7259638" cy="2342996"/>
          </a:xfrm>
          <a:prstGeom prst="irregularSeal1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B</a:t>
            </a:r>
            <a:r>
              <a:rPr lang="en-US" sz="2400" b="1" baseline="-25000" dirty="0" err="1">
                <a:solidFill>
                  <a:schemeClr val="tx1"/>
                </a:solidFill>
              </a:rPr>
              <a:t>dec</a:t>
            </a:r>
            <a:r>
              <a:rPr lang="en-US" sz="2400" b="1" dirty="0">
                <a:solidFill>
                  <a:schemeClr val="tx1"/>
                </a:solidFill>
              </a:rPr>
              <a:t> Independent of </a:t>
            </a:r>
            <a:r>
              <a:rPr lang="en-US" sz="2400" b="1" dirty="0" err="1">
                <a:solidFill>
                  <a:schemeClr val="tx1"/>
                </a:solidFill>
              </a:rPr>
              <a:t>B</a:t>
            </a:r>
            <a:r>
              <a:rPr lang="en-US" sz="2400" b="1" baseline="-25000" dirty="0" err="1">
                <a:solidFill>
                  <a:schemeClr val="tx1"/>
                </a:solidFill>
              </a:rPr>
              <a:t>input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9333FEF7-C47F-5B49-B6E1-D67AD35A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75" y="6007377"/>
            <a:ext cx="1905062" cy="46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Enc</a:t>
            </a:r>
            <a:r>
              <a:rPr lang="en-US" altLang="en-US" sz="2400" b="1" baseline="-25000" dirty="0" err="1">
                <a:solidFill>
                  <a:srgbClr val="0000FF"/>
                </a:solidFill>
              </a:rPr>
              <a:t>SK</a:t>
            </a:r>
            <a:r>
              <a:rPr lang="en-US" altLang="en-US" sz="2400" b="1" dirty="0">
                <a:solidFill>
                  <a:srgbClr val="0000FF"/>
                </a:solidFill>
              </a:rPr>
              <a:t>(SK)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22">
                <a:extLst>
                  <a:ext uri="{FF2B5EF4-FFF2-40B4-BE49-F238E27FC236}">
                    <a16:creationId xmlns:a16="http://schemas.microsoft.com/office/drawing/2014/main" id="{B94B40D4-0CE7-B948-9C90-B08DA249E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(∙,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>
          <p:sp>
            <p:nvSpPr>
              <p:cNvPr id="33" name="TextBox 22">
                <a:extLst>
                  <a:ext uri="{FF2B5EF4-FFF2-40B4-BE49-F238E27FC236}">
                    <a16:creationId xmlns:a16="http://schemas.microsoft.com/office/drawing/2014/main" id="{B94B40D4-0CE7-B948-9C90-B08DA249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4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1. Secure Outsourcing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4" y="2151112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" descr="Cloud 06">
            <a:extLst>
              <a:ext uri="{FF2B5EF4-FFF2-40B4-BE49-F238E27FC236}">
                <a16:creationId xmlns:a16="http://schemas.microsoft.com/office/drawing/2014/main" id="{6950B334-2687-DF40-B1DD-0ACB81D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4" y="2074912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TAC TowerDrive">
            <a:extLst>
              <a:ext uri="{FF2B5EF4-FFF2-40B4-BE49-F238E27FC236}">
                <a16:creationId xmlns:a16="http://schemas.microsoft.com/office/drawing/2014/main" id="{C490EEE7-FDB9-594A-8BE0-4048ECA6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84" y="2478137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TAC TowerDrive">
            <a:extLst>
              <a:ext uri="{FF2B5EF4-FFF2-40B4-BE49-F238E27FC236}">
                <a16:creationId xmlns:a16="http://schemas.microsoft.com/office/drawing/2014/main" id="{DA9F636C-01FD-7B4A-AE38-5C231C73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47" y="2501950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TAC TowerDrive">
            <a:extLst>
              <a:ext uri="{FF2B5EF4-FFF2-40B4-BE49-F238E27FC236}">
                <a16:creationId xmlns:a16="http://schemas.microsoft.com/office/drawing/2014/main" id="{8E1DD8CB-BAD2-CC4F-9FFB-90DFE42F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84" y="2489250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TAC TowerDrive">
            <a:extLst>
              <a:ext uri="{FF2B5EF4-FFF2-40B4-BE49-F238E27FC236}">
                <a16:creationId xmlns:a16="http://schemas.microsoft.com/office/drawing/2014/main" id="{40EB4B19-8973-7243-A1C3-FBBF4F2F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47" y="2478137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9" descr="TAC TowerDrive">
            <a:extLst>
              <a:ext uri="{FF2B5EF4-FFF2-40B4-BE49-F238E27FC236}">
                <a16:creationId xmlns:a16="http://schemas.microsoft.com/office/drawing/2014/main" id="{108DCAC2-EB54-E44E-A775-1764E338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84" y="2455912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984" y="3827512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45AC7054-774F-954B-9C01-EE81B027C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784" y="3827512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3" name="Rectangle 59">
            <a:extLst>
              <a:ext uri="{FF2B5EF4-FFF2-40B4-BE49-F238E27FC236}">
                <a16:creationId xmlns:a16="http://schemas.microsoft.com/office/drawing/2014/main" id="{D56064BE-F2CD-C243-B1A9-B086FB2E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3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Program: </a:t>
            </a:r>
            <a:r>
              <a:rPr lang="en-US" altLang="en-US" sz="24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4" name="Line 69">
            <a:extLst>
              <a:ext uri="{FF2B5EF4-FFF2-40B4-BE49-F238E27FC236}">
                <a16:creationId xmlns:a16="http://schemas.microsoft.com/office/drawing/2014/main" id="{4F3077DB-1107-8E42-B640-83070AF81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584" y="2760712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3">
            <a:extLst>
              <a:ext uri="{FF2B5EF4-FFF2-40B4-BE49-F238E27FC236}">
                <a16:creationId xmlns:a16="http://schemas.microsoft.com/office/drawing/2014/main" id="{062F3E40-1222-3940-8010-94821DAC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6384" y="3598912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46456CA8-2644-0E45-AF8E-F701AAB8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1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(P(x))</a:t>
            </a:r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EFEB6AD5-F179-2A43-B8AA-FC870F52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5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(x) </a:t>
            </a: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9DAAEFEE-5018-924E-92C2-552DBC3E0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55" y="4912928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A Special Case: </a:t>
            </a:r>
            <a:r>
              <a:rPr lang="en-US" altLang="en-US" sz="2400" dirty="0"/>
              <a:t>Encrypted Database Lookup</a:t>
            </a:r>
            <a:endParaRPr lang="en-US" altLang="en-US" sz="2000" dirty="0"/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F04866C5-3D61-7643-8E86-86791215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55" y="5598728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–"/>
            </a:pPr>
            <a:r>
              <a:rPr lang="en-US" altLang="en-US" sz="2400" dirty="0"/>
              <a:t> also called “private information retrieval” (next </a:t>
            </a:r>
            <a:r>
              <a:rPr lang="en-US" altLang="en-US" sz="2400" dirty="0" err="1"/>
              <a:t>lec</a:t>
            </a:r>
            <a:r>
              <a:rPr lang="en-US" altLang="en-US" sz="2400" dirty="0"/>
              <a:t>)</a:t>
            </a:r>
          </a:p>
        </p:txBody>
      </p:sp>
      <p:sp>
        <p:nvSpPr>
          <p:cNvPr id="20" name="Rectangle 101">
            <a:extLst>
              <a:ext uri="{FF2B5EF4-FFF2-40B4-BE49-F238E27FC236}">
                <a16:creationId xmlns:a16="http://schemas.microsoft.com/office/drawing/2014/main" id="{06A49B8F-95B0-BA4A-A465-CC76753A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3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x </a:t>
            </a:r>
          </a:p>
        </p:txBody>
      </p:sp>
      <p:sp>
        <p:nvSpPr>
          <p:cNvPr id="21" name="Rectangle 102">
            <a:extLst>
              <a:ext uri="{FF2B5EF4-FFF2-40B4-BE49-F238E27FC236}">
                <a16:creationId xmlns:a16="http://schemas.microsoft.com/office/drawing/2014/main" id="{A477B899-4853-E749-AD7E-5D6789FAE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7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P(x)</a:t>
            </a:r>
          </a:p>
        </p:txBody>
      </p: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8798C0F7-693D-4A42-AE59-3C20E0B71F03}"/>
              </a:ext>
            </a:extLst>
          </p:cNvPr>
          <p:cNvGrpSpPr>
            <a:grpSpLocks/>
          </p:cNvGrpSpPr>
          <p:nvPr/>
        </p:nvGrpSpPr>
        <p:grpSpPr bwMode="auto">
          <a:xfrm>
            <a:off x="3723184" y="1770112"/>
            <a:ext cx="2590800" cy="1752600"/>
            <a:chOff x="2448" y="1008"/>
            <a:chExt cx="1632" cy="1104"/>
          </a:xfrm>
        </p:grpSpPr>
        <p:sp>
          <p:nvSpPr>
            <p:cNvPr id="23" name="Rectangle 111">
              <a:extLst>
                <a:ext uri="{FF2B5EF4-FFF2-40B4-BE49-F238E27FC236}">
                  <a16:creationId xmlns:a16="http://schemas.microsoft.com/office/drawing/2014/main" id="{86F9AF6D-32EC-614C-B40B-FCBD8D12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36"/>
              <a:ext cx="384" cy="38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01C87B91-0E6C-3D49-953E-F8AC3D83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120"/>
              <a:ext cx="720" cy="320"/>
            </a:xfrm>
            <a:custGeom>
              <a:avLst/>
              <a:gdLst>
                <a:gd name="T0" fmla="*/ 0 w 576"/>
                <a:gd name="T1" fmla="*/ 128 h 320"/>
                <a:gd name="T2" fmla="*/ 432 w 576"/>
                <a:gd name="T3" fmla="*/ 32 h 320"/>
                <a:gd name="T4" fmla="*/ 576 w 576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320">
                  <a:moveTo>
                    <a:pt x="0" y="128"/>
                  </a:moveTo>
                  <a:cubicBezTo>
                    <a:pt x="168" y="64"/>
                    <a:pt x="336" y="0"/>
                    <a:pt x="432" y="32"/>
                  </a:cubicBezTo>
                  <a:cubicBezTo>
                    <a:pt x="528" y="64"/>
                    <a:pt x="552" y="192"/>
                    <a:pt x="576" y="3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3">
              <a:extLst>
                <a:ext uri="{FF2B5EF4-FFF2-40B4-BE49-F238E27FC236}">
                  <a16:creationId xmlns:a16="http://schemas.microsoft.com/office/drawing/2014/main" id="{3FB6B8FD-6386-6241-80DB-88210700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008"/>
              <a:ext cx="672" cy="448"/>
            </a:xfrm>
            <a:custGeom>
              <a:avLst/>
              <a:gdLst>
                <a:gd name="T0" fmla="*/ 672 w 672"/>
                <a:gd name="T1" fmla="*/ 64 h 448"/>
                <a:gd name="T2" fmla="*/ 192 w 672"/>
                <a:gd name="T3" fmla="*/ 64 h 448"/>
                <a:gd name="T4" fmla="*/ 0 w 672"/>
                <a:gd name="T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448">
                  <a:moveTo>
                    <a:pt x="672" y="64"/>
                  </a:moveTo>
                  <a:cubicBezTo>
                    <a:pt x="488" y="32"/>
                    <a:pt x="304" y="0"/>
                    <a:pt x="192" y="64"/>
                  </a:cubicBezTo>
                  <a:cubicBezTo>
                    <a:pt x="80" y="128"/>
                    <a:pt x="40" y="288"/>
                    <a:pt x="0" y="4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AAF78133-DC43-0848-B9B8-92201A22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968"/>
              <a:ext cx="288" cy="144"/>
            </a:xfrm>
            <a:custGeom>
              <a:avLst/>
              <a:gdLst>
                <a:gd name="T0" fmla="*/ 288 w 288"/>
                <a:gd name="T1" fmla="*/ 0 h 216"/>
                <a:gd name="T2" fmla="*/ 144 w 288"/>
                <a:gd name="T3" fmla="*/ 192 h 216"/>
                <a:gd name="T4" fmla="*/ 0 w 288"/>
                <a:gd name="T5" fmla="*/ 14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16">
                  <a:moveTo>
                    <a:pt x="288" y="0"/>
                  </a:moveTo>
                  <a:cubicBezTo>
                    <a:pt x="240" y="84"/>
                    <a:pt x="192" y="168"/>
                    <a:pt x="144" y="192"/>
                  </a:cubicBezTo>
                  <a:cubicBezTo>
                    <a:pt x="96" y="216"/>
                    <a:pt x="48" y="180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2">
            <a:extLst>
              <a:ext uri="{FF2B5EF4-FFF2-40B4-BE49-F238E27FC236}">
                <a16:creationId xmlns:a16="http://schemas.microsoft.com/office/drawing/2014/main" id="{7309A622-F34E-1B47-9EF3-4021DB6F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7" name="Line 27">
            <a:extLst>
              <a:ext uri="{FF2B5EF4-FFF2-40B4-BE49-F238E27FC236}">
                <a16:creationId xmlns:a16="http://schemas.microsoft.com/office/drawing/2014/main" id="{2CD59929-DCB3-354E-A6F9-1E5121D9B6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Line 28">
            <a:extLst>
              <a:ext uri="{FF2B5EF4-FFF2-40B4-BE49-F238E27FC236}">
                <a16:creationId xmlns:a16="http://schemas.microsoft.com/office/drawing/2014/main" id="{06B870EB-E017-1B4A-BFCB-3CB28660A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29">
            <a:extLst>
              <a:ext uri="{FF2B5EF4-FFF2-40B4-BE49-F238E27FC236}">
                <a16:creationId xmlns:a16="http://schemas.microsoft.com/office/drawing/2014/main" id="{690C978A-EBC4-954C-8D4A-F286A9D635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30">
            <a:extLst>
              <a:ext uri="{FF2B5EF4-FFF2-40B4-BE49-F238E27FC236}">
                <a16:creationId xmlns:a16="http://schemas.microsoft.com/office/drawing/2014/main" id="{B90E7A4D-38D4-5941-9736-FF6FFF9AF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31">
            <a:extLst>
              <a:ext uri="{FF2B5EF4-FFF2-40B4-BE49-F238E27FC236}">
                <a16:creationId xmlns:a16="http://schemas.microsoft.com/office/drawing/2014/main" id="{6D702D90-CE71-8841-9441-74E40055A0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32">
            <a:extLst>
              <a:ext uri="{FF2B5EF4-FFF2-40B4-BE49-F238E27FC236}">
                <a16:creationId xmlns:a16="http://schemas.microsoft.com/office/drawing/2014/main" id="{87DCD096-284B-B243-B160-EA24CCE7D5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33">
            <a:extLst>
              <a:ext uri="{FF2B5EF4-FFF2-40B4-BE49-F238E27FC236}">
                <a16:creationId xmlns:a16="http://schemas.microsoft.com/office/drawing/2014/main" id="{683D9D85-3F53-EA4B-8F8E-AA2092F15B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30">
            <a:extLst>
              <a:ext uri="{FF2B5EF4-FFF2-40B4-BE49-F238E27FC236}">
                <a16:creationId xmlns:a16="http://schemas.microsoft.com/office/drawing/2014/main" id="{192151F0-57E7-E74E-BD8D-143F8B7E6A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5" name="Group 1">
            <a:extLst>
              <a:ext uri="{FF2B5EF4-FFF2-40B4-BE49-F238E27FC236}">
                <a16:creationId xmlns:a16="http://schemas.microsoft.com/office/drawing/2014/main" id="{63B05488-5D9F-0144-A4C7-190C6B132EBE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7121" name="Line 19">
              <a:extLst>
                <a:ext uri="{FF2B5EF4-FFF2-40B4-BE49-F238E27FC236}">
                  <a16:creationId xmlns:a16="http://schemas.microsoft.com/office/drawing/2014/main" id="{771D50F2-CD33-1F49-B3D6-5FBD50476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20">
              <a:extLst>
                <a:ext uri="{FF2B5EF4-FFF2-40B4-BE49-F238E27FC236}">
                  <a16:creationId xmlns:a16="http://schemas.microsoft.com/office/drawing/2014/main" id="{57A13393-D523-D74E-845A-EE2509E1B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AutoShape 22">
              <a:extLst>
                <a:ext uri="{FF2B5EF4-FFF2-40B4-BE49-F238E27FC236}">
                  <a16:creationId xmlns:a16="http://schemas.microsoft.com/office/drawing/2014/main" id="{AFB553E2-9EDF-044F-A7BC-CA798D3166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4" name="TextBox 22">
              <a:extLst>
                <a:ext uri="{FF2B5EF4-FFF2-40B4-BE49-F238E27FC236}">
                  <a16:creationId xmlns:a16="http://schemas.microsoft.com/office/drawing/2014/main" id="{689914FF-584E-8F43-94FA-EB76BD90B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g</a:t>
              </a:r>
            </a:p>
          </p:txBody>
        </p:sp>
        <p:sp>
          <p:nvSpPr>
            <p:cNvPr id="47125" name="Line 20">
              <a:extLst>
                <a:ext uri="{FF2B5EF4-FFF2-40B4-BE49-F238E27FC236}">
                  <a16:creationId xmlns:a16="http://schemas.microsoft.com/office/drawing/2014/main" id="{106C98B2-AC08-C242-99EB-97C5F9A83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6" name="Text Box 9">
            <a:extLst>
              <a:ext uri="{FF2B5EF4-FFF2-40B4-BE49-F238E27FC236}">
                <a16:creationId xmlns:a16="http://schemas.microsoft.com/office/drawing/2014/main" id="{823CA29B-0E6E-8D4F-AEEF-40C811F26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000"/>
              <a:t>Assume Circular Security:</a:t>
            </a:r>
          </a:p>
        </p:txBody>
      </p:sp>
      <p:sp>
        <p:nvSpPr>
          <p:cNvPr id="47117" name="Rectangle 3">
            <a:extLst>
              <a:ext uri="{FF2B5EF4-FFF2-40B4-BE49-F238E27FC236}">
                <a16:creationId xmlns:a16="http://schemas.microsoft.com/office/drawing/2014/main" id="{A51E4891-97EC-1648-B615-1F9E9055A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7118" name="TextBox 22">
            <a:extLst>
              <a:ext uri="{FF2B5EF4-FFF2-40B4-BE49-F238E27FC236}">
                <a16:creationId xmlns:a16="http://schemas.microsoft.com/office/drawing/2014/main" id="{18876B0B-9263-4644-B3C7-6776AE28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Function f</a:t>
            </a:r>
          </a:p>
        </p:txBody>
      </p:sp>
      <p:sp>
        <p:nvSpPr>
          <p:cNvPr id="47119" name="Text Box 9">
            <a:extLst>
              <a:ext uri="{FF2B5EF4-FFF2-40B4-BE49-F238E27FC236}">
                <a16:creationId xmlns:a16="http://schemas.microsoft.com/office/drawing/2014/main" id="{73AD47FA-7973-F443-9AFE-54F80B83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000" dirty="0"/>
              <a:t>Evaluation key is </a:t>
            </a:r>
            <a:r>
              <a:rPr lang="en-US" altLang="en-US" sz="2000" b="1" dirty="0" err="1">
                <a:solidFill>
                  <a:srgbClr val="0000FF"/>
                </a:solidFill>
              </a:rPr>
              <a:t>Enc</a:t>
            </a:r>
            <a:r>
              <a:rPr lang="en-US" altLang="en-US" sz="2000" b="1" baseline="-25000" dirty="0" err="1">
                <a:solidFill>
                  <a:srgbClr val="0000FF"/>
                </a:solidFill>
              </a:rPr>
              <a:t>SK</a:t>
            </a:r>
            <a:r>
              <a:rPr lang="en-US" altLang="en-US" sz="2000" b="1" dirty="0">
                <a:solidFill>
                  <a:srgbClr val="0000FF"/>
                </a:solidFill>
              </a:rPr>
              <a:t>(SK)</a:t>
            </a:r>
            <a:endParaRPr lang="en-US" altLang="en-US" sz="2000" dirty="0"/>
          </a:p>
        </p:txBody>
      </p:sp>
      <p:sp>
        <p:nvSpPr>
          <p:cNvPr id="47120" name="Line 31">
            <a:extLst>
              <a:ext uri="{FF2B5EF4-FFF2-40B4-BE49-F238E27FC236}">
                <a16:creationId xmlns:a16="http://schemas.microsoft.com/office/drawing/2014/main" id="{24B8AEF0-B505-B246-B9BD-DCD1CE721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18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2">
            <a:extLst>
              <a:ext uri="{FF2B5EF4-FFF2-40B4-BE49-F238E27FC236}">
                <a16:creationId xmlns:a16="http://schemas.microsoft.com/office/drawing/2014/main" id="{F1EF1C86-5CA8-704C-8639-9BE44ED2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1" name="Line 27">
            <a:extLst>
              <a:ext uri="{FF2B5EF4-FFF2-40B4-BE49-F238E27FC236}">
                <a16:creationId xmlns:a16="http://schemas.microsoft.com/office/drawing/2014/main" id="{2C5243A3-E505-3041-AEBD-72A0BE493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Line 28">
            <a:extLst>
              <a:ext uri="{FF2B5EF4-FFF2-40B4-BE49-F238E27FC236}">
                <a16:creationId xmlns:a16="http://schemas.microsoft.com/office/drawing/2014/main" id="{3EFEA0E4-8E66-EC48-8709-33F8C8B5F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Line 29">
            <a:extLst>
              <a:ext uri="{FF2B5EF4-FFF2-40B4-BE49-F238E27FC236}">
                <a16:creationId xmlns:a16="http://schemas.microsoft.com/office/drawing/2014/main" id="{BDA1007B-4DFD-C544-9F0B-F956AD266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30">
            <a:extLst>
              <a:ext uri="{FF2B5EF4-FFF2-40B4-BE49-F238E27FC236}">
                <a16:creationId xmlns:a16="http://schemas.microsoft.com/office/drawing/2014/main" id="{F5578ED8-B8BE-8945-B307-4A8253700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31">
            <a:extLst>
              <a:ext uri="{FF2B5EF4-FFF2-40B4-BE49-F238E27FC236}">
                <a16:creationId xmlns:a16="http://schemas.microsoft.com/office/drawing/2014/main" id="{A9EFC621-E1D5-6D46-BD9D-DA146920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32">
            <a:extLst>
              <a:ext uri="{FF2B5EF4-FFF2-40B4-BE49-F238E27FC236}">
                <a16:creationId xmlns:a16="http://schemas.microsoft.com/office/drawing/2014/main" id="{BA7518E3-4257-8542-87D7-1E9D4A966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33">
            <a:extLst>
              <a:ext uri="{FF2B5EF4-FFF2-40B4-BE49-F238E27FC236}">
                <a16:creationId xmlns:a16="http://schemas.microsoft.com/office/drawing/2014/main" id="{383AA155-5372-B94F-B1ED-651CCCDA0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30">
            <a:extLst>
              <a:ext uri="{FF2B5EF4-FFF2-40B4-BE49-F238E27FC236}">
                <a16:creationId xmlns:a16="http://schemas.microsoft.com/office/drawing/2014/main" id="{B634C5F7-CB98-5F43-9BDF-A31FBAED6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39" name="Group 1">
            <a:extLst>
              <a:ext uri="{FF2B5EF4-FFF2-40B4-BE49-F238E27FC236}">
                <a16:creationId xmlns:a16="http://schemas.microsoft.com/office/drawing/2014/main" id="{43998791-25DC-DD48-9A8E-AE446D40BA6C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8193" name="Line 19">
              <a:extLst>
                <a:ext uri="{FF2B5EF4-FFF2-40B4-BE49-F238E27FC236}">
                  <a16:creationId xmlns:a16="http://schemas.microsoft.com/office/drawing/2014/main" id="{A72C9DB1-F27D-F84B-BB05-5D0607783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Line 20">
              <a:extLst>
                <a:ext uri="{FF2B5EF4-FFF2-40B4-BE49-F238E27FC236}">
                  <a16:creationId xmlns:a16="http://schemas.microsoft.com/office/drawing/2014/main" id="{864BB8EE-3C50-8242-B400-BA4B16A6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AutoShape 22">
              <a:extLst>
                <a:ext uri="{FF2B5EF4-FFF2-40B4-BE49-F238E27FC236}">
                  <a16:creationId xmlns:a16="http://schemas.microsoft.com/office/drawing/2014/main" id="{BE550C24-F529-5A44-A042-32E418DE73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96" name="TextBox 22">
              <a:extLst>
                <a:ext uri="{FF2B5EF4-FFF2-40B4-BE49-F238E27FC236}">
                  <a16:creationId xmlns:a16="http://schemas.microsoft.com/office/drawing/2014/main" id="{778AB71E-E978-DA42-A594-A09A133F5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g</a:t>
              </a:r>
            </a:p>
          </p:txBody>
        </p:sp>
        <p:sp>
          <p:nvSpPr>
            <p:cNvPr id="48197" name="Line 20">
              <a:extLst>
                <a:ext uri="{FF2B5EF4-FFF2-40B4-BE49-F238E27FC236}">
                  <a16:creationId xmlns:a16="http://schemas.microsoft.com/office/drawing/2014/main" id="{8D456281-D75D-8944-A3F1-6730EDFC0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Each Gate g → Gadget G:</a:t>
            </a:r>
            <a:endParaRPr lang="en-US" altLang="en-US" sz="2800">
              <a:solidFill>
                <a:srgbClr val="0000FF"/>
              </a:solidFill>
            </a:endParaRPr>
          </a:p>
        </p:txBody>
      </p:sp>
      <p:grpSp>
        <p:nvGrpSpPr>
          <p:cNvPr id="48141" name="Group 91">
            <a:extLst>
              <a:ext uri="{FF2B5EF4-FFF2-40B4-BE49-F238E27FC236}">
                <a16:creationId xmlns:a16="http://schemas.microsoft.com/office/drawing/2014/main" id="{8E84C752-B030-A149-A39B-AA5B1A29B63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81600"/>
            <a:ext cx="990600" cy="914400"/>
            <a:chOff x="4143375" y="1981201"/>
            <a:chExt cx="990600" cy="914400"/>
          </a:xfrm>
        </p:grpSpPr>
        <p:sp>
          <p:nvSpPr>
            <p:cNvPr id="48188" name="Line 19">
              <a:extLst>
                <a:ext uri="{FF2B5EF4-FFF2-40B4-BE49-F238E27FC236}">
                  <a16:creationId xmlns:a16="http://schemas.microsoft.com/office/drawing/2014/main" id="{0CB60C3E-6FA7-8140-8283-E7B6D40BC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20">
              <a:extLst>
                <a:ext uri="{FF2B5EF4-FFF2-40B4-BE49-F238E27FC236}">
                  <a16:creationId xmlns:a16="http://schemas.microsoft.com/office/drawing/2014/main" id="{516954F1-F165-364F-8CB7-A21C65381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AutoShape 22">
              <a:extLst>
                <a:ext uri="{FF2B5EF4-FFF2-40B4-BE49-F238E27FC236}">
                  <a16:creationId xmlns:a16="http://schemas.microsoft.com/office/drawing/2014/main" id="{A65CDDC9-BBF6-3245-9B01-EBBE8E07C5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1990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91" name="TextBox 22">
              <a:extLst>
                <a:ext uri="{FF2B5EF4-FFF2-40B4-BE49-F238E27FC236}">
                  <a16:creationId xmlns:a16="http://schemas.microsoft.com/office/drawing/2014/main" id="{24C319BB-C226-1143-8946-5EAC82A0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1975" y="2182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g</a:t>
              </a:r>
            </a:p>
          </p:txBody>
        </p:sp>
        <p:sp>
          <p:nvSpPr>
            <p:cNvPr id="48192" name="Line 20">
              <a:extLst>
                <a:ext uri="{FF2B5EF4-FFF2-40B4-BE49-F238E27FC236}">
                  <a16:creationId xmlns:a16="http://schemas.microsoft.com/office/drawing/2014/main" id="{0F831E16-A10B-0043-A27E-D3E778D16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981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2" name="Text Box 9">
            <a:extLst>
              <a:ext uri="{FF2B5EF4-FFF2-40B4-BE49-F238E27FC236}">
                <a16:creationId xmlns:a16="http://schemas.microsoft.com/office/drawing/2014/main" id="{B83116FB-E283-9D43-891C-02FD80C6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000"/>
              <a:t>Assume Circular Security:</a:t>
            </a:r>
          </a:p>
        </p:txBody>
      </p:sp>
      <p:grpSp>
        <p:nvGrpSpPr>
          <p:cNvPr id="99" name="Group 47">
            <a:extLst>
              <a:ext uri="{FF2B5EF4-FFF2-40B4-BE49-F238E27FC236}">
                <a16:creationId xmlns:a16="http://schemas.microsoft.com/office/drawing/2014/main" id="{47780963-6F6C-8644-B41F-02761A56A1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191000"/>
            <a:ext cx="4213225" cy="2595563"/>
            <a:chOff x="3736" y="2400"/>
            <a:chExt cx="2654" cy="1635"/>
          </a:xfrm>
        </p:grpSpPr>
        <p:sp>
          <p:nvSpPr>
            <p:cNvPr id="48157" name="AutoShape 12">
              <a:extLst>
                <a:ext uri="{FF2B5EF4-FFF2-40B4-BE49-F238E27FC236}">
                  <a16:creationId xmlns:a16="http://schemas.microsoft.com/office/drawing/2014/main" id="{090044A0-112A-CD47-ACDF-628CBFD3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8" name="AutoShape 13">
              <a:extLst>
                <a:ext uri="{FF2B5EF4-FFF2-40B4-BE49-F238E27FC236}">
                  <a16:creationId xmlns:a16="http://schemas.microsoft.com/office/drawing/2014/main" id="{933F66AC-0A74-B14A-AED4-D0521EC5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9" name="Line 15">
              <a:extLst>
                <a:ext uri="{FF2B5EF4-FFF2-40B4-BE49-F238E27FC236}">
                  <a16:creationId xmlns:a16="http://schemas.microsoft.com/office/drawing/2014/main" id="{9779DE0B-72B6-9A42-832C-AC7E91071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16">
              <a:extLst>
                <a:ext uri="{FF2B5EF4-FFF2-40B4-BE49-F238E27FC236}">
                  <a16:creationId xmlns:a16="http://schemas.microsoft.com/office/drawing/2014/main" id="{E4190B17-84B1-F740-B2A0-A73603CC1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17">
              <a:extLst>
                <a:ext uri="{FF2B5EF4-FFF2-40B4-BE49-F238E27FC236}">
                  <a16:creationId xmlns:a16="http://schemas.microsoft.com/office/drawing/2014/main" id="{40A82C37-43F9-5F46-8372-85595F723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18">
              <a:extLst>
                <a:ext uri="{FF2B5EF4-FFF2-40B4-BE49-F238E27FC236}">
                  <a16:creationId xmlns:a16="http://schemas.microsoft.com/office/drawing/2014/main" id="{18E8D3DC-5F30-B949-988A-0B717199A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19">
              <a:extLst>
                <a:ext uri="{FF2B5EF4-FFF2-40B4-BE49-F238E27FC236}">
                  <a16:creationId xmlns:a16="http://schemas.microsoft.com/office/drawing/2014/main" id="{E54DA1E7-3003-EA44-92E3-D9ACC857A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20">
              <a:extLst>
                <a:ext uri="{FF2B5EF4-FFF2-40B4-BE49-F238E27FC236}">
                  <a16:creationId xmlns:a16="http://schemas.microsoft.com/office/drawing/2014/main" id="{190074CA-1EB0-D341-A349-13662282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AutoShape 22">
              <a:extLst>
                <a:ext uri="{FF2B5EF4-FFF2-40B4-BE49-F238E27FC236}">
                  <a16:creationId xmlns:a16="http://schemas.microsoft.com/office/drawing/2014/main" id="{74A6F445-9CC1-A441-97FC-AE544846F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36" y="2328"/>
              <a:ext cx="384" cy="528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∙,</m:t>
                        </m:r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000" dirty="0"/>
                </a:p>
              </p:txBody>
            </p:sp>
          </mc:Choice>
          <mc:Fallback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168" name="TextBox 22">
              <a:extLst>
                <a:ext uri="{FF2B5EF4-FFF2-40B4-BE49-F238E27FC236}">
                  <a16:creationId xmlns:a16="http://schemas.microsoft.com/office/drawing/2014/main" id="{AD61ED9D-E31A-954D-92F1-6C7E4D80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g</a:t>
              </a:r>
            </a:p>
          </p:txBody>
        </p:sp>
        <p:sp>
          <p:nvSpPr>
            <p:cNvPr id="48169" name="Line 27">
              <a:extLst>
                <a:ext uri="{FF2B5EF4-FFF2-40B4-BE49-F238E27FC236}">
                  <a16:creationId xmlns:a16="http://schemas.microsoft.com/office/drawing/2014/main" id="{0662ED6C-7184-F440-BF37-43715F9B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28">
              <a:extLst>
                <a:ext uri="{FF2B5EF4-FFF2-40B4-BE49-F238E27FC236}">
                  <a16:creationId xmlns:a16="http://schemas.microsoft.com/office/drawing/2014/main" id="{CA99D867-5715-BA44-B03B-8A2110040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29">
              <a:extLst>
                <a:ext uri="{FF2B5EF4-FFF2-40B4-BE49-F238E27FC236}">
                  <a16:creationId xmlns:a16="http://schemas.microsoft.com/office/drawing/2014/main" id="{8A7D9B66-E141-BC40-B155-D6889F69C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30">
              <a:extLst>
                <a:ext uri="{FF2B5EF4-FFF2-40B4-BE49-F238E27FC236}">
                  <a16:creationId xmlns:a16="http://schemas.microsoft.com/office/drawing/2014/main" id="{0A39DDC5-9DDC-3743-B61C-768E79E1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31">
              <a:extLst>
                <a:ext uri="{FF2B5EF4-FFF2-40B4-BE49-F238E27FC236}">
                  <a16:creationId xmlns:a16="http://schemas.microsoft.com/office/drawing/2014/main" id="{492C13BE-A89B-AD4B-91DC-F9D2C5672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32">
              <a:extLst>
                <a:ext uri="{FF2B5EF4-FFF2-40B4-BE49-F238E27FC236}">
                  <a16:creationId xmlns:a16="http://schemas.microsoft.com/office/drawing/2014/main" id="{4718287D-F88D-3F48-BD84-E9EFCD34C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33">
              <a:extLst>
                <a:ext uri="{FF2B5EF4-FFF2-40B4-BE49-F238E27FC236}">
                  <a16:creationId xmlns:a16="http://schemas.microsoft.com/office/drawing/2014/main" id="{7744B8B6-CF4F-F442-B286-621921533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34">
              <a:extLst>
                <a:ext uri="{FF2B5EF4-FFF2-40B4-BE49-F238E27FC236}">
                  <a16:creationId xmlns:a16="http://schemas.microsoft.com/office/drawing/2014/main" id="{B36B7F5B-F9FF-6A4D-A2F0-28405D4C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Line 35">
              <a:extLst>
                <a:ext uri="{FF2B5EF4-FFF2-40B4-BE49-F238E27FC236}">
                  <a16:creationId xmlns:a16="http://schemas.microsoft.com/office/drawing/2014/main" id="{0C69EF97-4CBB-FE4B-8F81-E80DB93A1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8" name="Line 36">
              <a:extLst>
                <a:ext uri="{FF2B5EF4-FFF2-40B4-BE49-F238E27FC236}">
                  <a16:creationId xmlns:a16="http://schemas.microsoft.com/office/drawing/2014/main" id="{87F72663-C7A1-AC43-9957-D4E48B890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Line 37">
              <a:extLst>
                <a:ext uri="{FF2B5EF4-FFF2-40B4-BE49-F238E27FC236}">
                  <a16:creationId xmlns:a16="http://schemas.microsoft.com/office/drawing/2014/main" id="{878FD9CC-4DC2-E74E-BE38-4E3521E3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Line 38">
              <a:extLst>
                <a:ext uri="{FF2B5EF4-FFF2-40B4-BE49-F238E27FC236}">
                  <a16:creationId xmlns:a16="http://schemas.microsoft.com/office/drawing/2014/main" id="{866579BB-34B2-CE4B-B022-BC8DD7B4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Line 39">
              <a:extLst>
                <a:ext uri="{FF2B5EF4-FFF2-40B4-BE49-F238E27FC236}">
                  <a16:creationId xmlns:a16="http://schemas.microsoft.com/office/drawing/2014/main" id="{57999DD3-4BC3-4B4A-AFD6-F67DD0937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2" name="Line 40">
              <a:extLst>
                <a:ext uri="{FF2B5EF4-FFF2-40B4-BE49-F238E27FC236}">
                  <a16:creationId xmlns:a16="http://schemas.microsoft.com/office/drawing/2014/main" id="{A23FBB69-201B-334C-AA41-69C2FF626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Line 41">
              <a:extLst>
                <a:ext uri="{FF2B5EF4-FFF2-40B4-BE49-F238E27FC236}">
                  <a16:creationId xmlns:a16="http://schemas.microsoft.com/office/drawing/2014/main" id="{1E427A0C-D790-7D43-8815-53769F6F8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Line 42">
              <a:extLst>
                <a:ext uri="{FF2B5EF4-FFF2-40B4-BE49-F238E27FC236}">
                  <a16:creationId xmlns:a16="http://schemas.microsoft.com/office/drawing/2014/main" id="{3B92BC29-96EC-064C-BC43-8DA9AE57C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TextBox 22">
              <a:extLst>
                <a:ext uri="{FF2B5EF4-FFF2-40B4-BE49-F238E27FC236}">
                  <a16:creationId xmlns:a16="http://schemas.microsoft.com/office/drawing/2014/main" id="{D91DA707-FAB5-7345-977D-A871F56E5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2" y="3744"/>
              <a:ext cx="12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/>
                <a:t>sk</a:t>
              </a:r>
              <a:endParaRPr lang="en-US" altLang="en-US" sz="2400" dirty="0"/>
            </a:p>
          </p:txBody>
        </p:sp>
      </p:grpSp>
      <p:sp>
        <p:nvSpPr>
          <p:cNvPr id="48144" name="Line 20">
            <a:extLst>
              <a:ext uri="{FF2B5EF4-FFF2-40B4-BE49-F238E27FC236}">
                <a16:creationId xmlns:a16="http://schemas.microsoft.com/office/drawing/2014/main" id="{7DB51DD3-F00C-3F45-BCE2-C3D66A4D1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TextBox 22">
            <a:extLst>
              <a:ext uri="{FF2B5EF4-FFF2-40B4-BE49-F238E27FC236}">
                <a16:creationId xmlns:a16="http://schemas.microsoft.com/office/drawing/2014/main" id="{E49B5160-A14C-4047-AE33-85A9C92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</a:t>
            </a:r>
          </a:p>
        </p:txBody>
      </p:sp>
      <p:sp>
        <p:nvSpPr>
          <p:cNvPr id="48146" name="TextBox 22">
            <a:extLst>
              <a:ext uri="{FF2B5EF4-FFF2-40B4-BE49-F238E27FC236}">
                <a16:creationId xmlns:a16="http://schemas.microsoft.com/office/drawing/2014/main" id="{F3A6F19C-3AA3-454C-B0A3-5C98E015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</a:t>
            </a:r>
          </a:p>
        </p:txBody>
      </p:sp>
      <p:sp>
        <p:nvSpPr>
          <p:cNvPr id="48147" name="TextBox 22">
            <a:extLst>
              <a:ext uri="{FF2B5EF4-FFF2-40B4-BE49-F238E27FC236}">
                <a16:creationId xmlns:a16="http://schemas.microsoft.com/office/drawing/2014/main" id="{F2D8C43C-9905-684D-9C98-4A1EB368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g(a,b)</a:t>
            </a:r>
          </a:p>
        </p:txBody>
      </p:sp>
      <p:sp>
        <p:nvSpPr>
          <p:cNvPr id="48148" name="TextBox 22">
            <a:extLst>
              <a:ext uri="{FF2B5EF4-FFF2-40B4-BE49-F238E27FC236}">
                <a16:creationId xmlns:a16="http://schemas.microsoft.com/office/drawing/2014/main" id="{96CCFAA9-577F-0E49-A81B-4531ABB8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6324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sk</a:t>
            </a:r>
            <a:endParaRPr lang="en-US" altLang="en-US" sz="2400" dirty="0"/>
          </a:p>
        </p:txBody>
      </p:sp>
      <p:sp>
        <p:nvSpPr>
          <p:cNvPr id="48149" name="TextBox 22">
            <a:extLst>
              <a:ext uri="{FF2B5EF4-FFF2-40B4-BE49-F238E27FC236}">
                <a16:creationId xmlns:a16="http://schemas.microsoft.com/office/drawing/2014/main" id="{BEC61F96-6ED2-8C48-BA31-C86D25A1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</a:t>
            </a:r>
          </a:p>
        </p:txBody>
      </p:sp>
      <p:sp>
        <p:nvSpPr>
          <p:cNvPr id="48150" name="TextBox 22">
            <a:extLst>
              <a:ext uri="{FF2B5EF4-FFF2-40B4-BE49-F238E27FC236}">
                <a16:creationId xmlns:a16="http://schemas.microsoft.com/office/drawing/2014/main" id="{9D914FA7-AA1D-2D40-BA1E-4C9C50FC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</a:t>
            </a:r>
          </a:p>
        </p:txBody>
      </p:sp>
      <p:sp>
        <p:nvSpPr>
          <p:cNvPr id="48151" name="TextBox 22">
            <a:extLst>
              <a:ext uri="{FF2B5EF4-FFF2-40B4-BE49-F238E27FC236}">
                <a16:creationId xmlns:a16="http://schemas.microsoft.com/office/drawing/2014/main" id="{993F611D-876D-C54C-8121-AC7605B3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g(a,b)</a:t>
            </a: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8153" name="TextBox 22">
            <a:extLst>
              <a:ext uri="{FF2B5EF4-FFF2-40B4-BE49-F238E27FC236}">
                <a16:creationId xmlns:a16="http://schemas.microsoft.com/office/drawing/2014/main" id="{273FE807-C5F2-514B-90A1-BFA01A03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Function f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2BD7297-DF06-D642-979D-F5A794EB228C}"/>
              </a:ext>
            </a:extLst>
          </p:cNvPr>
          <p:cNvSpPr/>
          <p:nvPr/>
        </p:nvSpPr>
        <p:spPr>
          <a:xfrm>
            <a:off x="3276600" y="5381625"/>
            <a:ext cx="977900" cy="485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155" name="Text Box 9">
            <a:extLst>
              <a:ext uri="{FF2B5EF4-FFF2-40B4-BE49-F238E27FC236}">
                <a16:creationId xmlns:a16="http://schemas.microsoft.com/office/drawing/2014/main" id="{1A840133-E2B5-5043-A135-0AACAAED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000" dirty="0"/>
              <a:t>Evaluation key is </a:t>
            </a:r>
            <a:r>
              <a:rPr lang="en-US" altLang="en-US" sz="2000" b="1" dirty="0" err="1">
                <a:solidFill>
                  <a:srgbClr val="0000FF"/>
                </a:solidFill>
              </a:rPr>
              <a:t>Enc</a:t>
            </a:r>
            <a:r>
              <a:rPr lang="en-US" altLang="en-US" sz="2000" b="1" baseline="-25000" dirty="0" err="1">
                <a:solidFill>
                  <a:srgbClr val="0000FF"/>
                </a:solidFill>
              </a:rPr>
              <a:t>SK</a:t>
            </a:r>
            <a:r>
              <a:rPr lang="en-US" altLang="en-US" sz="2000" b="1" dirty="0">
                <a:solidFill>
                  <a:srgbClr val="0000FF"/>
                </a:solidFill>
              </a:rPr>
              <a:t>(SK)</a:t>
            </a:r>
            <a:endParaRPr lang="en-US" altLang="en-US" sz="2000" dirty="0"/>
          </a:p>
        </p:txBody>
      </p:sp>
      <p:sp>
        <p:nvSpPr>
          <p:cNvPr id="48156" name="Line 31">
            <a:extLst>
              <a:ext uri="{FF2B5EF4-FFF2-40B4-BE49-F238E27FC236}">
                <a16:creationId xmlns:a16="http://schemas.microsoft.com/office/drawing/2014/main" id="{6C02ED82-F73A-6D4C-BDA4-860AF6D2A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∙,</m:t>
                      </m:r>
                      <m:sSub>
                        <m:sSub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1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2">
            <a:extLst>
              <a:ext uri="{FF2B5EF4-FFF2-40B4-BE49-F238E27FC236}">
                <a16:creationId xmlns:a16="http://schemas.microsoft.com/office/drawing/2014/main" id="{F1EF1C86-5CA8-704C-8639-9BE44ED2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1" name="Line 27">
            <a:extLst>
              <a:ext uri="{FF2B5EF4-FFF2-40B4-BE49-F238E27FC236}">
                <a16:creationId xmlns:a16="http://schemas.microsoft.com/office/drawing/2014/main" id="{2C5243A3-E505-3041-AEBD-72A0BE493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Line 28">
            <a:extLst>
              <a:ext uri="{FF2B5EF4-FFF2-40B4-BE49-F238E27FC236}">
                <a16:creationId xmlns:a16="http://schemas.microsoft.com/office/drawing/2014/main" id="{3EFEA0E4-8E66-EC48-8709-33F8C8B5F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Line 29">
            <a:extLst>
              <a:ext uri="{FF2B5EF4-FFF2-40B4-BE49-F238E27FC236}">
                <a16:creationId xmlns:a16="http://schemas.microsoft.com/office/drawing/2014/main" id="{BDA1007B-4DFD-C544-9F0B-F956AD266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30">
            <a:extLst>
              <a:ext uri="{FF2B5EF4-FFF2-40B4-BE49-F238E27FC236}">
                <a16:creationId xmlns:a16="http://schemas.microsoft.com/office/drawing/2014/main" id="{F5578ED8-B8BE-8945-B307-4A8253700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31">
            <a:extLst>
              <a:ext uri="{FF2B5EF4-FFF2-40B4-BE49-F238E27FC236}">
                <a16:creationId xmlns:a16="http://schemas.microsoft.com/office/drawing/2014/main" id="{A9EFC621-E1D5-6D46-BD9D-DA146920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32">
            <a:extLst>
              <a:ext uri="{FF2B5EF4-FFF2-40B4-BE49-F238E27FC236}">
                <a16:creationId xmlns:a16="http://schemas.microsoft.com/office/drawing/2014/main" id="{BA7518E3-4257-8542-87D7-1E9D4A966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33">
            <a:extLst>
              <a:ext uri="{FF2B5EF4-FFF2-40B4-BE49-F238E27FC236}">
                <a16:creationId xmlns:a16="http://schemas.microsoft.com/office/drawing/2014/main" id="{383AA155-5372-B94F-B1ED-651CCCDA0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30">
            <a:extLst>
              <a:ext uri="{FF2B5EF4-FFF2-40B4-BE49-F238E27FC236}">
                <a16:creationId xmlns:a16="http://schemas.microsoft.com/office/drawing/2014/main" id="{B634C5F7-CB98-5F43-9BDF-A31FBAED6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39" name="Group 1">
            <a:extLst>
              <a:ext uri="{FF2B5EF4-FFF2-40B4-BE49-F238E27FC236}">
                <a16:creationId xmlns:a16="http://schemas.microsoft.com/office/drawing/2014/main" id="{43998791-25DC-DD48-9A8E-AE446D40BA6C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8193" name="Line 19">
              <a:extLst>
                <a:ext uri="{FF2B5EF4-FFF2-40B4-BE49-F238E27FC236}">
                  <a16:creationId xmlns:a16="http://schemas.microsoft.com/office/drawing/2014/main" id="{A72C9DB1-F27D-F84B-BB05-5D0607783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Line 20">
              <a:extLst>
                <a:ext uri="{FF2B5EF4-FFF2-40B4-BE49-F238E27FC236}">
                  <a16:creationId xmlns:a16="http://schemas.microsoft.com/office/drawing/2014/main" id="{864BB8EE-3C50-8242-B400-BA4B16A6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AutoShape 22">
              <a:extLst>
                <a:ext uri="{FF2B5EF4-FFF2-40B4-BE49-F238E27FC236}">
                  <a16:creationId xmlns:a16="http://schemas.microsoft.com/office/drawing/2014/main" id="{BE550C24-F529-5A44-A042-32E418DE73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96" name="TextBox 22">
              <a:extLst>
                <a:ext uri="{FF2B5EF4-FFF2-40B4-BE49-F238E27FC236}">
                  <a16:creationId xmlns:a16="http://schemas.microsoft.com/office/drawing/2014/main" id="{778AB71E-E978-DA42-A594-A09A133F5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g</a:t>
              </a:r>
            </a:p>
          </p:txBody>
        </p:sp>
        <p:sp>
          <p:nvSpPr>
            <p:cNvPr id="48197" name="Line 20">
              <a:extLst>
                <a:ext uri="{FF2B5EF4-FFF2-40B4-BE49-F238E27FC236}">
                  <a16:creationId xmlns:a16="http://schemas.microsoft.com/office/drawing/2014/main" id="{8D456281-D75D-8944-A3F1-6730EDFC0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Each Gate g → Gadget G:</a:t>
            </a:r>
            <a:endParaRPr lang="en-US" altLang="en-US" sz="2800">
              <a:solidFill>
                <a:srgbClr val="0000FF"/>
              </a:solidFill>
            </a:endParaRPr>
          </a:p>
        </p:txBody>
      </p:sp>
      <p:grpSp>
        <p:nvGrpSpPr>
          <p:cNvPr id="48141" name="Group 91">
            <a:extLst>
              <a:ext uri="{FF2B5EF4-FFF2-40B4-BE49-F238E27FC236}">
                <a16:creationId xmlns:a16="http://schemas.microsoft.com/office/drawing/2014/main" id="{8E84C752-B030-A149-A39B-AA5B1A29B63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81600"/>
            <a:ext cx="990600" cy="914400"/>
            <a:chOff x="4143375" y="1981201"/>
            <a:chExt cx="990600" cy="914400"/>
          </a:xfrm>
        </p:grpSpPr>
        <p:sp>
          <p:nvSpPr>
            <p:cNvPr id="48188" name="Line 19">
              <a:extLst>
                <a:ext uri="{FF2B5EF4-FFF2-40B4-BE49-F238E27FC236}">
                  <a16:creationId xmlns:a16="http://schemas.microsoft.com/office/drawing/2014/main" id="{0CB60C3E-6FA7-8140-8283-E7B6D40BC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20">
              <a:extLst>
                <a:ext uri="{FF2B5EF4-FFF2-40B4-BE49-F238E27FC236}">
                  <a16:creationId xmlns:a16="http://schemas.microsoft.com/office/drawing/2014/main" id="{516954F1-F165-364F-8CB7-A21C65381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AutoShape 22">
              <a:extLst>
                <a:ext uri="{FF2B5EF4-FFF2-40B4-BE49-F238E27FC236}">
                  <a16:creationId xmlns:a16="http://schemas.microsoft.com/office/drawing/2014/main" id="{A65CDDC9-BBF6-3245-9B01-EBBE8E07C5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1990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91" name="TextBox 22">
              <a:extLst>
                <a:ext uri="{FF2B5EF4-FFF2-40B4-BE49-F238E27FC236}">
                  <a16:creationId xmlns:a16="http://schemas.microsoft.com/office/drawing/2014/main" id="{24C319BB-C226-1143-8946-5EAC82A0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1975" y="2182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g</a:t>
              </a:r>
            </a:p>
          </p:txBody>
        </p:sp>
        <p:sp>
          <p:nvSpPr>
            <p:cNvPr id="48192" name="Line 20">
              <a:extLst>
                <a:ext uri="{FF2B5EF4-FFF2-40B4-BE49-F238E27FC236}">
                  <a16:creationId xmlns:a16="http://schemas.microsoft.com/office/drawing/2014/main" id="{0F831E16-A10B-0043-A27E-D3E778D16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981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2" name="Text Box 9">
            <a:extLst>
              <a:ext uri="{FF2B5EF4-FFF2-40B4-BE49-F238E27FC236}">
                <a16:creationId xmlns:a16="http://schemas.microsoft.com/office/drawing/2014/main" id="{B83116FB-E283-9D43-891C-02FD80C6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000"/>
              <a:t>Assume Circular Security:</a:t>
            </a:r>
          </a:p>
        </p:txBody>
      </p:sp>
      <p:grpSp>
        <p:nvGrpSpPr>
          <p:cNvPr id="99" name="Group 47">
            <a:extLst>
              <a:ext uri="{FF2B5EF4-FFF2-40B4-BE49-F238E27FC236}">
                <a16:creationId xmlns:a16="http://schemas.microsoft.com/office/drawing/2014/main" id="{47780963-6F6C-8644-B41F-02761A56A1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190999"/>
            <a:ext cx="3136900" cy="2209800"/>
            <a:chOff x="3736" y="2400"/>
            <a:chExt cx="1976" cy="1392"/>
          </a:xfrm>
        </p:grpSpPr>
        <p:sp>
          <p:nvSpPr>
            <p:cNvPr id="48157" name="AutoShape 12">
              <a:extLst>
                <a:ext uri="{FF2B5EF4-FFF2-40B4-BE49-F238E27FC236}">
                  <a16:creationId xmlns:a16="http://schemas.microsoft.com/office/drawing/2014/main" id="{090044A0-112A-CD47-ACDF-628CBFD3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8" name="AutoShape 13">
              <a:extLst>
                <a:ext uri="{FF2B5EF4-FFF2-40B4-BE49-F238E27FC236}">
                  <a16:creationId xmlns:a16="http://schemas.microsoft.com/office/drawing/2014/main" id="{933F66AC-0A74-B14A-AED4-D0521EC5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9" name="Line 15">
              <a:extLst>
                <a:ext uri="{FF2B5EF4-FFF2-40B4-BE49-F238E27FC236}">
                  <a16:creationId xmlns:a16="http://schemas.microsoft.com/office/drawing/2014/main" id="{9779DE0B-72B6-9A42-832C-AC7E91071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16">
              <a:extLst>
                <a:ext uri="{FF2B5EF4-FFF2-40B4-BE49-F238E27FC236}">
                  <a16:creationId xmlns:a16="http://schemas.microsoft.com/office/drawing/2014/main" id="{E4190B17-84B1-F740-B2A0-A73603CC1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17">
              <a:extLst>
                <a:ext uri="{FF2B5EF4-FFF2-40B4-BE49-F238E27FC236}">
                  <a16:creationId xmlns:a16="http://schemas.microsoft.com/office/drawing/2014/main" id="{40A82C37-43F9-5F46-8372-85595F723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18">
              <a:extLst>
                <a:ext uri="{FF2B5EF4-FFF2-40B4-BE49-F238E27FC236}">
                  <a16:creationId xmlns:a16="http://schemas.microsoft.com/office/drawing/2014/main" id="{18E8D3DC-5F30-B949-988A-0B717199A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19">
              <a:extLst>
                <a:ext uri="{FF2B5EF4-FFF2-40B4-BE49-F238E27FC236}">
                  <a16:creationId xmlns:a16="http://schemas.microsoft.com/office/drawing/2014/main" id="{E54DA1E7-3003-EA44-92E3-D9ACC857A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20">
              <a:extLst>
                <a:ext uri="{FF2B5EF4-FFF2-40B4-BE49-F238E27FC236}">
                  <a16:creationId xmlns:a16="http://schemas.microsoft.com/office/drawing/2014/main" id="{190074CA-1EB0-D341-A349-13662282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AutoShape 22">
              <a:extLst>
                <a:ext uri="{FF2B5EF4-FFF2-40B4-BE49-F238E27FC236}">
                  <a16:creationId xmlns:a16="http://schemas.microsoft.com/office/drawing/2014/main" id="{74A6F445-9CC1-A441-97FC-AE544846F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36" y="2328"/>
              <a:ext cx="384" cy="528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∙,</m:t>
                        </m:r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000" dirty="0"/>
                </a:p>
              </p:txBody>
            </p:sp>
          </mc:Choice>
          <mc:Fallback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168" name="TextBox 22">
              <a:extLst>
                <a:ext uri="{FF2B5EF4-FFF2-40B4-BE49-F238E27FC236}">
                  <a16:creationId xmlns:a16="http://schemas.microsoft.com/office/drawing/2014/main" id="{AD61ED9D-E31A-954D-92F1-6C7E4D80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g</a:t>
              </a:r>
            </a:p>
          </p:txBody>
        </p:sp>
        <p:sp>
          <p:nvSpPr>
            <p:cNvPr id="48169" name="Line 27">
              <a:extLst>
                <a:ext uri="{FF2B5EF4-FFF2-40B4-BE49-F238E27FC236}">
                  <a16:creationId xmlns:a16="http://schemas.microsoft.com/office/drawing/2014/main" id="{0662ED6C-7184-F440-BF37-43715F9B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28">
              <a:extLst>
                <a:ext uri="{FF2B5EF4-FFF2-40B4-BE49-F238E27FC236}">
                  <a16:creationId xmlns:a16="http://schemas.microsoft.com/office/drawing/2014/main" id="{CA99D867-5715-BA44-B03B-8A2110040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29">
              <a:extLst>
                <a:ext uri="{FF2B5EF4-FFF2-40B4-BE49-F238E27FC236}">
                  <a16:creationId xmlns:a16="http://schemas.microsoft.com/office/drawing/2014/main" id="{8A7D9B66-E141-BC40-B155-D6889F69C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30">
              <a:extLst>
                <a:ext uri="{FF2B5EF4-FFF2-40B4-BE49-F238E27FC236}">
                  <a16:creationId xmlns:a16="http://schemas.microsoft.com/office/drawing/2014/main" id="{0A39DDC5-9DDC-3743-B61C-768E79E1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31">
              <a:extLst>
                <a:ext uri="{FF2B5EF4-FFF2-40B4-BE49-F238E27FC236}">
                  <a16:creationId xmlns:a16="http://schemas.microsoft.com/office/drawing/2014/main" id="{492C13BE-A89B-AD4B-91DC-F9D2C5672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32">
              <a:extLst>
                <a:ext uri="{FF2B5EF4-FFF2-40B4-BE49-F238E27FC236}">
                  <a16:creationId xmlns:a16="http://schemas.microsoft.com/office/drawing/2014/main" id="{4718287D-F88D-3F48-BD84-E9EFCD34C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33">
              <a:extLst>
                <a:ext uri="{FF2B5EF4-FFF2-40B4-BE49-F238E27FC236}">
                  <a16:creationId xmlns:a16="http://schemas.microsoft.com/office/drawing/2014/main" id="{7744B8B6-CF4F-F442-B286-621921533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34">
              <a:extLst>
                <a:ext uri="{FF2B5EF4-FFF2-40B4-BE49-F238E27FC236}">
                  <a16:creationId xmlns:a16="http://schemas.microsoft.com/office/drawing/2014/main" id="{B36B7F5B-F9FF-6A4D-A2F0-28405D4C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Line 35">
              <a:extLst>
                <a:ext uri="{FF2B5EF4-FFF2-40B4-BE49-F238E27FC236}">
                  <a16:creationId xmlns:a16="http://schemas.microsoft.com/office/drawing/2014/main" id="{0C69EF97-4CBB-FE4B-8F81-E80DB93A1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8" name="Line 36">
              <a:extLst>
                <a:ext uri="{FF2B5EF4-FFF2-40B4-BE49-F238E27FC236}">
                  <a16:creationId xmlns:a16="http://schemas.microsoft.com/office/drawing/2014/main" id="{87F72663-C7A1-AC43-9957-D4E48B890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Line 37">
              <a:extLst>
                <a:ext uri="{FF2B5EF4-FFF2-40B4-BE49-F238E27FC236}">
                  <a16:creationId xmlns:a16="http://schemas.microsoft.com/office/drawing/2014/main" id="{878FD9CC-4DC2-E74E-BE38-4E3521E3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Line 38">
              <a:extLst>
                <a:ext uri="{FF2B5EF4-FFF2-40B4-BE49-F238E27FC236}">
                  <a16:creationId xmlns:a16="http://schemas.microsoft.com/office/drawing/2014/main" id="{866579BB-34B2-CE4B-B022-BC8DD7B4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Line 39">
              <a:extLst>
                <a:ext uri="{FF2B5EF4-FFF2-40B4-BE49-F238E27FC236}">
                  <a16:creationId xmlns:a16="http://schemas.microsoft.com/office/drawing/2014/main" id="{57999DD3-4BC3-4B4A-AFD6-F67DD0937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2" name="Line 40">
              <a:extLst>
                <a:ext uri="{FF2B5EF4-FFF2-40B4-BE49-F238E27FC236}">
                  <a16:creationId xmlns:a16="http://schemas.microsoft.com/office/drawing/2014/main" id="{A23FBB69-201B-334C-AA41-69C2FF626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Line 41">
              <a:extLst>
                <a:ext uri="{FF2B5EF4-FFF2-40B4-BE49-F238E27FC236}">
                  <a16:creationId xmlns:a16="http://schemas.microsoft.com/office/drawing/2014/main" id="{1E427A0C-D790-7D43-8815-53769F6F8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Line 42">
              <a:extLst>
                <a:ext uri="{FF2B5EF4-FFF2-40B4-BE49-F238E27FC236}">
                  <a16:creationId xmlns:a16="http://schemas.microsoft.com/office/drawing/2014/main" id="{3B92BC29-96EC-064C-BC43-8DA9AE57C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4" name="Line 20">
            <a:extLst>
              <a:ext uri="{FF2B5EF4-FFF2-40B4-BE49-F238E27FC236}">
                <a16:creationId xmlns:a16="http://schemas.microsoft.com/office/drawing/2014/main" id="{7DB51DD3-F00C-3F45-BCE2-C3D66A4D1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TextBox 22">
            <a:extLst>
              <a:ext uri="{FF2B5EF4-FFF2-40B4-BE49-F238E27FC236}">
                <a16:creationId xmlns:a16="http://schemas.microsoft.com/office/drawing/2014/main" id="{E49B5160-A14C-4047-AE33-85A9C92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</a:t>
            </a:r>
          </a:p>
        </p:txBody>
      </p:sp>
      <p:sp>
        <p:nvSpPr>
          <p:cNvPr id="48146" name="TextBox 22">
            <a:extLst>
              <a:ext uri="{FF2B5EF4-FFF2-40B4-BE49-F238E27FC236}">
                <a16:creationId xmlns:a16="http://schemas.microsoft.com/office/drawing/2014/main" id="{F3A6F19C-3AA3-454C-B0A3-5C98E015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</a:t>
            </a:r>
          </a:p>
        </p:txBody>
      </p:sp>
      <p:sp>
        <p:nvSpPr>
          <p:cNvPr id="48147" name="TextBox 22">
            <a:extLst>
              <a:ext uri="{FF2B5EF4-FFF2-40B4-BE49-F238E27FC236}">
                <a16:creationId xmlns:a16="http://schemas.microsoft.com/office/drawing/2014/main" id="{F2D8C43C-9905-684D-9C98-4A1EB368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g(a,b)</a:t>
            </a:r>
          </a:p>
        </p:txBody>
      </p:sp>
      <p:sp>
        <p:nvSpPr>
          <p:cNvPr id="48148" name="TextBox 22">
            <a:extLst>
              <a:ext uri="{FF2B5EF4-FFF2-40B4-BE49-F238E27FC236}">
                <a16:creationId xmlns:a16="http://schemas.microsoft.com/office/drawing/2014/main" id="{96CCFAA9-577F-0E49-A81B-4531ABB8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940" y="6396335"/>
            <a:ext cx="171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Enc</a:t>
            </a:r>
            <a:r>
              <a:rPr lang="en-US" altLang="en-US" sz="2400" dirty="0"/>
              <a:t>(</a:t>
            </a:r>
            <a:r>
              <a:rPr lang="en-US" altLang="en-US" sz="2400" dirty="0" err="1"/>
              <a:t>sk</a:t>
            </a:r>
            <a:r>
              <a:rPr lang="en-US" altLang="en-US" sz="2400" dirty="0"/>
              <a:t>)</a:t>
            </a:r>
          </a:p>
        </p:txBody>
      </p:sp>
      <p:sp>
        <p:nvSpPr>
          <p:cNvPr id="48149" name="TextBox 22">
            <a:extLst>
              <a:ext uri="{FF2B5EF4-FFF2-40B4-BE49-F238E27FC236}">
                <a16:creationId xmlns:a16="http://schemas.microsoft.com/office/drawing/2014/main" id="{BEC61F96-6ED2-8C48-BA31-C86D25A1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</a:t>
            </a:r>
          </a:p>
        </p:txBody>
      </p:sp>
      <p:sp>
        <p:nvSpPr>
          <p:cNvPr id="48150" name="TextBox 22">
            <a:extLst>
              <a:ext uri="{FF2B5EF4-FFF2-40B4-BE49-F238E27FC236}">
                <a16:creationId xmlns:a16="http://schemas.microsoft.com/office/drawing/2014/main" id="{9D914FA7-AA1D-2D40-BA1E-4C9C50FC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</a:t>
            </a:r>
          </a:p>
        </p:txBody>
      </p:sp>
      <p:sp>
        <p:nvSpPr>
          <p:cNvPr id="48151" name="TextBox 22">
            <a:extLst>
              <a:ext uri="{FF2B5EF4-FFF2-40B4-BE49-F238E27FC236}">
                <a16:creationId xmlns:a16="http://schemas.microsoft.com/office/drawing/2014/main" id="{993F611D-876D-C54C-8121-AC7605B3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Enc</a:t>
            </a:r>
            <a:r>
              <a:rPr lang="en-US" altLang="en-US" sz="2400" dirty="0"/>
              <a:t>(g(</a:t>
            </a:r>
            <a:r>
              <a:rPr lang="en-US" altLang="en-US" sz="2400" dirty="0" err="1"/>
              <a:t>a,b</a:t>
            </a:r>
            <a:r>
              <a:rPr lang="en-US" altLang="en-US" sz="2400" dirty="0"/>
              <a:t>))</a:t>
            </a: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8153" name="TextBox 22">
            <a:extLst>
              <a:ext uri="{FF2B5EF4-FFF2-40B4-BE49-F238E27FC236}">
                <a16:creationId xmlns:a16="http://schemas.microsoft.com/office/drawing/2014/main" id="{273FE807-C5F2-514B-90A1-BFA01A03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Function f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2BD7297-DF06-D642-979D-F5A794EB228C}"/>
              </a:ext>
            </a:extLst>
          </p:cNvPr>
          <p:cNvSpPr/>
          <p:nvPr/>
        </p:nvSpPr>
        <p:spPr>
          <a:xfrm>
            <a:off x="3276600" y="5381625"/>
            <a:ext cx="977900" cy="485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155" name="Text Box 9">
            <a:extLst>
              <a:ext uri="{FF2B5EF4-FFF2-40B4-BE49-F238E27FC236}">
                <a16:creationId xmlns:a16="http://schemas.microsoft.com/office/drawing/2014/main" id="{1A840133-E2B5-5043-A135-0AACAAED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000" dirty="0"/>
              <a:t>Evaluation key is </a:t>
            </a:r>
            <a:r>
              <a:rPr lang="en-US" altLang="en-US" sz="2000" b="1" dirty="0" err="1">
                <a:solidFill>
                  <a:srgbClr val="0000FF"/>
                </a:solidFill>
              </a:rPr>
              <a:t>Enc</a:t>
            </a:r>
            <a:r>
              <a:rPr lang="en-US" altLang="en-US" sz="2000" b="1" baseline="-25000" dirty="0" err="1">
                <a:solidFill>
                  <a:srgbClr val="0000FF"/>
                </a:solidFill>
              </a:rPr>
              <a:t>SK</a:t>
            </a:r>
            <a:r>
              <a:rPr lang="en-US" altLang="en-US" sz="2000" b="1" dirty="0">
                <a:solidFill>
                  <a:srgbClr val="0000FF"/>
                </a:solidFill>
              </a:rPr>
              <a:t>(SK)</a:t>
            </a:r>
            <a:endParaRPr lang="en-US" altLang="en-US" sz="2000" dirty="0"/>
          </a:p>
        </p:txBody>
      </p:sp>
      <p:sp>
        <p:nvSpPr>
          <p:cNvPr id="48156" name="Line 31">
            <a:extLst>
              <a:ext uri="{FF2B5EF4-FFF2-40B4-BE49-F238E27FC236}">
                <a16:creationId xmlns:a16="http://schemas.microsoft.com/office/drawing/2014/main" id="{6C02ED82-F73A-6D4C-BDA4-860AF6D2A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∙,</m:t>
                      </m:r>
                      <m:sSub>
                        <m:sSub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22">
            <a:extLst>
              <a:ext uri="{FF2B5EF4-FFF2-40B4-BE49-F238E27FC236}">
                <a16:creationId xmlns:a16="http://schemas.microsoft.com/office/drawing/2014/main" id="{B1792F2D-AD87-6845-BAF6-CE6094A7A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38" y="6391871"/>
            <a:ext cx="171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Enc</a:t>
            </a:r>
            <a:r>
              <a:rPr lang="en-US" altLang="en-US" sz="2400" dirty="0"/>
              <a:t>(</a:t>
            </a:r>
            <a:r>
              <a:rPr lang="en-US" altLang="en-US" sz="2400" dirty="0" err="1"/>
              <a:t>sk</a:t>
            </a:r>
            <a:r>
              <a:rPr lang="en-US" alt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2930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pic>
        <p:nvPicPr>
          <p:cNvPr id="50179" name="Picture 6" descr="guy-bootstrapping-400x300">
            <a:extLst>
              <a:ext uri="{FF2B5EF4-FFF2-40B4-BE49-F238E27FC236}">
                <a16:creationId xmlns:a16="http://schemas.microsoft.com/office/drawing/2014/main" id="{749E6E5B-8CC3-7A43-8E0A-E45FF58C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D0510E-DE84-E240-89AF-EB292061A1F7}"/>
              </a:ext>
            </a:extLst>
          </p:cNvPr>
          <p:cNvSpPr/>
          <p:nvPr/>
        </p:nvSpPr>
        <p:spPr bwMode="auto">
          <a:xfrm>
            <a:off x="697285" y="1916832"/>
            <a:ext cx="7924800" cy="37338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181" name="Text Box 9">
            <a:extLst>
              <a:ext uri="{FF2B5EF4-FFF2-40B4-BE49-F238E27FC236}">
                <a16:creationId xmlns:a16="http://schemas.microsoft.com/office/drawing/2014/main" id="{70231F9E-0264-B741-9E45-E4CCDD725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85" y="2069232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Bootstrapping Theorem </a:t>
            </a:r>
            <a:r>
              <a:rPr lang="en-US" altLang="en-US" sz="2000">
                <a:solidFill>
                  <a:srgbClr val="0000FF"/>
                </a:solidFill>
              </a:rPr>
              <a:t>[Gen09] </a:t>
            </a:r>
            <a:r>
              <a:rPr lang="en-US" altLang="en-US">
                <a:solidFill>
                  <a:srgbClr val="000000"/>
                </a:solidFill>
              </a:rPr>
              <a:t>(Quantitative)</a:t>
            </a:r>
          </a:p>
        </p:txBody>
      </p:sp>
      <p:sp>
        <p:nvSpPr>
          <p:cNvPr id="52238" name="Text Box 3">
            <a:extLst>
              <a:ext uri="{FF2B5EF4-FFF2-40B4-BE49-F238E27FC236}">
                <a16:creationId xmlns:a16="http://schemas.microsoft.com/office/drawing/2014/main" id="{07DFCFD9-B793-984E-921E-2E1AB585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202832"/>
            <a:ext cx="724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2400" i="1">
                <a:solidFill>
                  <a:srgbClr val="FF0000"/>
                </a:solidFill>
              </a:rPr>
              <a:t>d</a:t>
            </a:r>
            <a:r>
              <a:rPr lang="en-US" altLang="en-US" sz="2400">
                <a:solidFill>
                  <a:srgbClr val="FF0000"/>
                </a:solidFill>
              </a:rPr>
              <a:t>-HE </a:t>
            </a:r>
            <a:r>
              <a:rPr lang="en-US" altLang="en-US" sz="2400"/>
              <a:t>with decryption depth</a:t>
            </a:r>
            <a:r>
              <a:rPr lang="en-US" altLang="en-US" sz="2400">
                <a:solidFill>
                  <a:srgbClr val="FF0000"/>
                </a:solidFill>
              </a:rPr>
              <a:t> &lt; </a:t>
            </a:r>
            <a:r>
              <a:rPr lang="en-US" altLang="en-US" sz="2400" i="1">
                <a:solidFill>
                  <a:srgbClr val="FF0000"/>
                </a:solidFill>
              </a:rPr>
              <a:t>d 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ym typeface="Symbol" pitchFamily="2" charset="2"/>
              </a:rPr>
              <a:t>  (leveled) </a:t>
            </a:r>
            <a:r>
              <a:rPr lang="en-US" altLang="en-US" sz="2400" b="1">
                <a:sym typeface="cmex10"/>
              </a:rPr>
              <a:t>FHE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DE41A500-6EAE-3D4D-8AD1-091EFE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5" y="2755032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 i="1">
                <a:solidFill>
                  <a:srgbClr val="FF0000"/>
                </a:solidFill>
              </a:rPr>
              <a:t>circular-secure  d</a:t>
            </a:r>
            <a:r>
              <a:rPr lang="en-US" altLang="en-US" sz="2400">
                <a:solidFill>
                  <a:srgbClr val="FF0000"/>
                </a:solidFill>
              </a:rPr>
              <a:t>-HE </a:t>
            </a:r>
            <a:r>
              <a:rPr lang="en-US" altLang="en-US" sz="2400"/>
              <a:t>with dec. depth</a:t>
            </a:r>
            <a:r>
              <a:rPr lang="en-US" altLang="en-US" sz="2400">
                <a:solidFill>
                  <a:srgbClr val="FF0000"/>
                </a:solidFill>
              </a:rPr>
              <a:t> &lt; </a:t>
            </a:r>
            <a:r>
              <a:rPr lang="en-US" altLang="en-US" sz="2400" i="1">
                <a:solidFill>
                  <a:srgbClr val="FF0000"/>
                </a:solidFill>
              </a:rPr>
              <a:t>d 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ym typeface="Symbol" pitchFamily="2" charset="2"/>
              </a:rPr>
              <a:t>   </a:t>
            </a:r>
            <a:r>
              <a:rPr lang="en-US" altLang="en-US" sz="2400" b="1">
                <a:sym typeface="cmex10"/>
              </a:rPr>
              <a:t>FHE</a:t>
            </a:r>
          </a:p>
        </p:txBody>
      </p:sp>
      <p:sp>
        <p:nvSpPr>
          <p:cNvPr id="50184" name="Rectangle 23">
            <a:extLst>
              <a:ext uri="{FF2B5EF4-FFF2-40B4-BE49-F238E27FC236}">
                <a16:creationId xmlns:a16="http://schemas.microsoft.com/office/drawing/2014/main" id="{921336DB-4E7D-684A-84D1-2EF3450A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285" y="3136032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/>
              <a:t>  publish Enc</a:t>
            </a:r>
            <a:r>
              <a:rPr lang="en-US" altLang="en-US" sz="2400" baseline="-25000"/>
              <a:t>PK</a:t>
            </a:r>
            <a:r>
              <a:rPr lang="en-US" altLang="en-US" sz="2400"/>
              <a:t>(SK)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50849382-C4E8-9D4B-B75E-F798231D3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285" y="4660032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–"/>
            </a:pPr>
            <a:r>
              <a:rPr lang="en-US" altLang="en-US" sz="2400"/>
              <a:t>  publish Enc</a:t>
            </a:r>
            <a:r>
              <a:rPr lang="en-US" altLang="en-US" sz="2400" baseline="-25000"/>
              <a:t>PK2</a:t>
            </a:r>
            <a:r>
              <a:rPr lang="en-US" altLang="en-US" sz="2400"/>
              <a:t>(SK1), Enc</a:t>
            </a:r>
            <a:r>
              <a:rPr lang="en-US" altLang="en-US" sz="2400" baseline="-25000"/>
              <a:t>PK3</a:t>
            </a:r>
            <a:r>
              <a:rPr lang="en-US" altLang="en-US" sz="2400"/>
              <a:t>(SK2),…, Enc</a:t>
            </a:r>
            <a:r>
              <a:rPr lang="en-US" altLang="en-US" sz="2400" baseline="-25000"/>
              <a:t>PKd</a:t>
            </a:r>
            <a:r>
              <a:rPr lang="en-US" altLang="en-US" sz="2400"/>
              <a:t>(SK</a:t>
            </a:r>
            <a:r>
              <a:rPr lang="en-US" altLang="en-US" sz="2400" baseline="-25000"/>
              <a:t>d-1</a:t>
            </a:r>
            <a:r>
              <a:rPr lang="en-US" alt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419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How about Function Privacy?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Function: </a:t>
            </a:r>
            <a:r>
              <a:rPr lang="en-US" altLang="en-US" sz="2400" b="1" dirty="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</a:rPr>
              <a:t>sk,x</a:t>
            </a:r>
            <a:r>
              <a:rPr lang="en-US" altLang="en-US" sz="2400" dirty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Security against the curious cloud = standard </a:t>
            </a:r>
            <a:r>
              <a:rPr lang="en-US" sz="2800" b="1" dirty="0"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lang="en-US" sz="2800" dirty="0"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D67D99F3-C8A8-A64E-B014-FF2B35E3CCE3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latin typeface="+mn-lt"/>
                <a:ea typeface="Cambria Math" panose="02040503050406030204" pitchFamily="18" charset="0"/>
                <a:cs typeface="American Typewriter" charset="0"/>
              </a:rPr>
              <a:t>Security against a curious user?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Function Privacy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Function: </a:t>
            </a:r>
            <a:r>
              <a:rPr lang="en-US" altLang="en-US" sz="2400" b="1" dirty="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</a:rPr>
              <a:t>sk,x</a:t>
            </a:r>
            <a:r>
              <a:rPr lang="en-US" altLang="en-US" sz="2400" dirty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464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1" u="sng" dirty="0">
                <a:ea typeface="Cambria Math" panose="02040503050406030204" pitchFamily="18" charset="0"/>
                <a:cs typeface="American Typewriter" charset="0"/>
              </a:rPr>
              <a:t>Function Privacy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Enc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(f(x)) reveals no more information (about f) than f(x).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itle 1">
            <a:extLst>
              <a:ext uri="{FF2B5EF4-FFF2-40B4-BE49-F238E27FC236}">
                <a16:creationId xmlns:a16="http://schemas.microsoft.com/office/drawing/2014/main" id="{9AE81AEF-DF74-CB4E-9650-2793C340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09" y="857250"/>
            <a:ext cx="8838381" cy="8461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HOMOMORPHIC ENCRYPTION IN PRACTICE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BDD565C-38DD-1D4B-888A-29C22432A9F4}"/>
              </a:ext>
            </a:extLst>
          </p:cNvPr>
          <p:cNvGrpSpPr/>
          <p:nvPr/>
        </p:nvGrpSpPr>
        <p:grpSpPr>
          <a:xfrm>
            <a:off x="1803032" y="3812672"/>
            <a:ext cx="5481739" cy="1375259"/>
            <a:chOff x="1235415" y="2246095"/>
            <a:chExt cx="3462806" cy="1833679"/>
          </a:xfrm>
        </p:grpSpPr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65979993-E85E-B841-9B04-29A271CD9C53}"/>
                </a:ext>
              </a:extLst>
            </p:cNvPr>
            <p:cNvSpPr/>
            <p:nvPr/>
          </p:nvSpPr>
          <p:spPr>
            <a:xfrm>
              <a:off x="1235415" y="2246095"/>
              <a:ext cx="1800200" cy="8256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PALISADE</a:t>
              </a:r>
              <a:endParaRPr lang="en-US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BDDC498A-EFFA-FE4B-85F2-0DF68E9237A6}"/>
                </a:ext>
              </a:extLst>
            </p:cNvPr>
            <p:cNvSpPr/>
            <p:nvPr/>
          </p:nvSpPr>
          <p:spPr>
            <a:xfrm>
              <a:off x="1244599" y="3230209"/>
              <a:ext cx="1728192" cy="8405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dirty="0" err="1">
                  <a:solidFill>
                    <a:srgbClr val="000000"/>
                  </a:solidFill>
                  <a:latin typeface="Arial"/>
                  <a:cs typeface="Arial"/>
                </a:rPr>
                <a:t>HELib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9582F358-A70C-C044-9890-72DC7DCE8E75}"/>
                </a:ext>
              </a:extLst>
            </p:cNvPr>
            <p:cNvSpPr/>
            <p:nvPr/>
          </p:nvSpPr>
          <p:spPr>
            <a:xfrm>
              <a:off x="3161043" y="2269588"/>
              <a:ext cx="1537178" cy="8021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SEAL</a:t>
              </a: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262F7312-BDFC-994E-8C7E-8CE5CC50764E}"/>
                </a:ext>
              </a:extLst>
            </p:cNvPr>
            <p:cNvSpPr/>
            <p:nvPr/>
          </p:nvSpPr>
          <p:spPr>
            <a:xfrm>
              <a:off x="3161043" y="3230209"/>
              <a:ext cx="1537178" cy="8495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HEEAN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BFBC4A1C-644E-594B-BBDC-69FDA5FABBD9}"/>
              </a:ext>
            </a:extLst>
          </p:cNvPr>
          <p:cNvSpPr txBox="1"/>
          <p:nvPr/>
        </p:nvSpPr>
        <p:spPr>
          <a:xfrm>
            <a:off x="1756800" y="2473756"/>
            <a:ext cx="418257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>
                <a:solidFill>
                  <a:srgbClr val="891637"/>
                </a:solidFill>
                <a:latin typeface="Calibri"/>
                <a:cs typeface="Arial"/>
              </a:rPr>
              <a:t>DARPA $60M investment [2012-17]</a:t>
            </a:r>
            <a:r>
              <a:rPr lang="en-US" sz="2100" dirty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en-US" sz="2100" b="1" dirty="0">
              <a:solidFill>
                <a:srgbClr val="891637"/>
              </a:solidFill>
              <a:latin typeface="Calibri"/>
              <a:cs typeface="Arial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FF965B2-086D-A344-9D34-3677F49A175C}"/>
              </a:ext>
            </a:extLst>
          </p:cNvPr>
          <p:cNvSpPr txBox="1"/>
          <p:nvPr/>
        </p:nvSpPr>
        <p:spPr>
          <a:xfrm>
            <a:off x="1763688" y="3068960"/>
            <a:ext cx="418257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>
                <a:solidFill>
                  <a:srgbClr val="891637"/>
                </a:solidFill>
                <a:latin typeface="Calibri"/>
                <a:cs typeface="Arial"/>
              </a:rPr>
              <a:t>Many Open Source Libraries.</a:t>
            </a:r>
          </a:p>
        </p:txBody>
      </p:sp>
    </p:spTree>
    <p:extLst>
      <p:ext uri="{BB962C8B-B14F-4D97-AF65-F5344CB8AC3E}">
        <p14:creationId xmlns:p14="http://schemas.microsoft.com/office/powerpoint/2010/main" val="17260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393">
        <p:fade/>
      </p:transition>
    </mc:Choice>
    <mc:Fallback xmlns="">
      <p:transition spd="med" advTm="34393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A812AD-F197-416E-AE5F-5089E105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9" y="404590"/>
            <a:ext cx="9036424" cy="52169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 of HOMOMORPHIC ENCRYPTION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1C21-A86E-40C8-A2B0-2F090E39ED06}"/>
              </a:ext>
            </a:extLst>
          </p:cNvPr>
          <p:cNvSpPr/>
          <p:nvPr/>
        </p:nvSpPr>
        <p:spPr>
          <a:xfrm>
            <a:off x="465989" y="3401971"/>
            <a:ext cx="18123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Winner of the 2018 </a:t>
            </a:r>
            <a:r>
              <a:rPr lang="en-US" sz="105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iDash</a:t>
            </a:r>
            <a:r>
              <a:rPr lang="en-US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International Homomorphic Encryption competition</a:t>
            </a:r>
            <a:endParaRPr lang="he-IL" sz="105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BC25E5D-BB36-9945-812F-65FE797F7E3D}"/>
              </a:ext>
            </a:extLst>
          </p:cNvPr>
          <p:cNvGrpSpPr/>
          <p:nvPr/>
        </p:nvGrpSpPr>
        <p:grpSpPr>
          <a:xfrm>
            <a:off x="539733" y="2770960"/>
            <a:ext cx="767273" cy="598702"/>
            <a:chOff x="2810812" y="3051844"/>
            <a:chExt cx="1257142" cy="980946"/>
          </a:xfrm>
          <a:solidFill>
            <a:srgbClr val="FE7115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5DFAD3-C712-4FE7-BE46-AAF7BDBCEEE1}"/>
                </a:ext>
              </a:extLst>
            </p:cNvPr>
            <p:cNvGrpSpPr/>
            <p:nvPr/>
          </p:nvGrpSpPr>
          <p:grpSpPr>
            <a:xfrm>
              <a:off x="2810812" y="3051844"/>
              <a:ext cx="977313" cy="931055"/>
              <a:chOff x="7228733" y="218933"/>
              <a:chExt cx="2713038" cy="2590801"/>
            </a:xfrm>
            <a:grpFill/>
          </p:grpSpPr>
          <p:sp>
            <p:nvSpPr>
              <p:cNvPr id="10" name="Freeform 762">
                <a:extLst>
                  <a:ext uri="{FF2B5EF4-FFF2-40B4-BE49-F238E27FC236}">
                    <a16:creationId xmlns:a16="http://schemas.microsoft.com/office/drawing/2014/main" id="{0AEE8F5E-FBAE-4FF0-BD06-252AFED39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321" y="1087296"/>
                <a:ext cx="0" cy="317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763">
                <a:extLst>
                  <a:ext uri="{FF2B5EF4-FFF2-40B4-BE49-F238E27FC236}">
                    <a16:creationId xmlns:a16="http://schemas.microsoft.com/office/drawing/2014/main" id="{AB836098-7B13-4F18-8072-72822C6AD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321" y="1087296"/>
                <a:ext cx="0" cy="317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764">
                <a:extLst>
                  <a:ext uri="{FF2B5EF4-FFF2-40B4-BE49-F238E27FC236}">
                    <a16:creationId xmlns:a16="http://schemas.microsoft.com/office/drawing/2014/main" id="{3C0251BA-C95F-49DE-A1D3-DB99BA9C9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0646" y="1271446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765">
                <a:extLst>
                  <a:ext uri="{FF2B5EF4-FFF2-40B4-BE49-F238E27FC236}">
                    <a16:creationId xmlns:a16="http://schemas.microsoft.com/office/drawing/2014/main" id="{E218A8B3-5B76-4373-9520-245403739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0646" y="1271446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766">
                <a:extLst>
                  <a:ext uri="{FF2B5EF4-FFF2-40B4-BE49-F238E27FC236}">
                    <a16:creationId xmlns:a16="http://schemas.microsoft.com/office/drawing/2014/main" id="{43421370-9F19-4918-97E5-1874C73FE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783" y="146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767">
                <a:extLst>
                  <a:ext uri="{FF2B5EF4-FFF2-40B4-BE49-F238E27FC236}">
                    <a16:creationId xmlns:a16="http://schemas.microsoft.com/office/drawing/2014/main" id="{B6B43803-AF16-49A8-BA46-23791FD5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8733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768">
                <a:extLst>
                  <a:ext uri="{FF2B5EF4-FFF2-40B4-BE49-F238E27FC236}">
                    <a16:creationId xmlns:a16="http://schemas.microsoft.com/office/drawing/2014/main" id="{165DA2D0-9796-45FE-8D78-4F3E70F92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8733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769">
                <a:extLst>
                  <a:ext uri="{FF2B5EF4-FFF2-40B4-BE49-F238E27FC236}">
                    <a16:creationId xmlns:a16="http://schemas.microsoft.com/office/drawing/2014/main" id="{AF81685A-07B0-4265-9B13-D5B0C6539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083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770">
                <a:extLst>
                  <a:ext uri="{FF2B5EF4-FFF2-40B4-BE49-F238E27FC236}">
                    <a16:creationId xmlns:a16="http://schemas.microsoft.com/office/drawing/2014/main" id="{05A9B926-7060-4E70-9307-9B20D1E7F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083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771">
                <a:extLst>
                  <a:ext uri="{FF2B5EF4-FFF2-40B4-BE49-F238E27FC236}">
                    <a16:creationId xmlns:a16="http://schemas.microsoft.com/office/drawing/2014/main" id="{F624C19E-FB00-44B3-80B0-6C211CEA0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183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772">
                <a:extLst>
                  <a:ext uri="{FF2B5EF4-FFF2-40B4-BE49-F238E27FC236}">
                    <a16:creationId xmlns:a16="http://schemas.microsoft.com/office/drawing/2014/main" id="{5CF099DA-4B25-47C5-91E9-7DE1C33B3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183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773">
                <a:extLst>
                  <a:ext uri="{FF2B5EF4-FFF2-40B4-BE49-F238E27FC236}">
                    <a16:creationId xmlns:a16="http://schemas.microsoft.com/office/drawing/2014/main" id="{67EA06F0-0D58-4397-BD0C-39327D082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446" y="241127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774">
                <a:extLst>
                  <a:ext uri="{FF2B5EF4-FFF2-40B4-BE49-F238E27FC236}">
                    <a16:creationId xmlns:a16="http://schemas.microsoft.com/office/drawing/2014/main" id="{1EC68DF5-2555-45ED-B7DE-F4E5B7518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446" y="241127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775">
                <a:extLst>
                  <a:ext uri="{FF2B5EF4-FFF2-40B4-BE49-F238E27FC236}">
                    <a16:creationId xmlns:a16="http://schemas.microsoft.com/office/drawing/2014/main" id="{A11B4C77-DCC4-4DB0-A255-612BD7661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083" y="257478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776">
                <a:extLst>
                  <a:ext uri="{FF2B5EF4-FFF2-40B4-BE49-F238E27FC236}">
                    <a16:creationId xmlns:a16="http://schemas.microsoft.com/office/drawing/2014/main" id="{AA0BEC48-2390-4141-83F5-BB1FC5909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083" y="2574783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777">
                <a:extLst>
                  <a:ext uri="{FF2B5EF4-FFF2-40B4-BE49-F238E27FC236}">
                    <a16:creationId xmlns:a16="http://schemas.microsoft.com/office/drawing/2014/main" id="{069158D1-739B-42D7-8AA4-F011AA86F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8646" y="2712896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778">
                <a:extLst>
                  <a:ext uri="{FF2B5EF4-FFF2-40B4-BE49-F238E27FC236}">
                    <a16:creationId xmlns:a16="http://schemas.microsoft.com/office/drawing/2014/main" id="{BF9E2C93-1529-4374-89E9-E1A6B3061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8733" y="699946"/>
                <a:ext cx="1314450" cy="2109788"/>
              </a:xfrm>
              <a:custGeom>
                <a:avLst/>
                <a:gdLst>
                  <a:gd name="T0" fmla="*/ 462 w 691"/>
                  <a:gd name="T1" fmla="*/ 993 h 1113"/>
                  <a:gd name="T2" fmla="*/ 430 w 691"/>
                  <a:gd name="T3" fmla="*/ 1041 h 1113"/>
                  <a:gd name="T4" fmla="*/ 315 w 691"/>
                  <a:gd name="T5" fmla="*/ 885 h 1113"/>
                  <a:gd name="T6" fmla="*/ 308 w 691"/>
                  <a:gd name="T7" fmla="*/ 971 h 1113"/>
                  <a:gd name="T8" fmla="*/ 257 w 691"/>
                  <a:gd name="T9" fmla="*/ 897 h 1113"/>
                  <a:gd name="T10" fmla="*/ 235 w 691"/>
                  <a:gd name="T11" fmla="*/ 810 h 1113"/>
                  <a:gd name="T12" fmla="*/ 182 w 691"/>
                  <a:gd name="T13" fmla="*/ 840 h 1113"/>
                  <a:gd name="T14" fmla="*/ 174 w 691"/>
                  <a:gd name="T15" fmla="*/ 655 h 1113"/>
                  <a:gd name="T16" fmla="*/ 125 w 691"/>
                  <a:gd name="T17" fmla="*/ 737 h 1113"/>
                  <a:gd name="T18" fmla="*/ 153 w 691"/>
                  <a:gd name="T19" fmla="*/ 575 h 1113"/>
                  <a:gd name="T20" fmla="*/ 90 w 691"/>
                  <a:gd name="T21" fmla="*/ 628 h 1113"/>
                  <a:gd name="T22" fmla="*/ 100 w 691"/>
                  <a:gd name="T23" fmla="*/ 554 h 1113"/>
                  <a:gd name="T24" fmla="*/ 130 w 691"/>
                  <a:gd name="T25" fmla="*/ 471 h 1113"/>
                  <a:gd name="T26" fmla="*/ 76 w 691"/>
                  <a:gd name="T27" fmla="*/ 472 h 1113"/>
                  <a:gd name="T28" fmla="*/ 136 w 691"/>
                  <a:gd name="T29" fmla="*/ 383 h 1113"/>
                  <a:gd name="T30" fmla="*/ 86 w 691"/>
                  <a:gd name="T31" fmla="*/ 377 h 1113"/>
                  <a:gd name="T32" fmla="*/ 180 w 691"/>
                  <a:gd name="T33" fmla="*/ 246 h 1113"/>
                  <a:gd name="T34" fmla="*/ 124 w 691"/>
                  <a:gd name="T35" fmla="*/ 236 h 1113"/>
                  <a:gd name="T36" fmla="*/ 196 w 691"/>
                  <a:gd name="T37" fmla="*/ 175 h 1113"/>
                  <a:gd name="T38" fmla="*/ 165 w 691"/>
                  <a:gd name="T39" fmla="*/ 144 h 1113"/>
                  <a:gd name="T40" fmla="*/ 254 w 691"/>
                  <a:gd name="T41" fmla="*/ 76 h 1113"/>
                  <a:gd name="T42" fmla="*/ 187 w 691"/>
                  <a:gd name="T43" fmla="*/ 96 h 1113"/>
                  <a:gd name="T44" fmla="*/ 172 w 691"/>
                  <a:gd name="T45" fmla="*/ 79 h 1113"/>
                  <a:gd name="T46" fmla="*/ 145 w 691"/>
                  <a:gd name="T47" fmla="*/ 76 h 1113"/>
                  <a:gd name="T48" fmla="*/ 122 w 691"/>
                  <a:gd name="T49" fmla="*/ 173 h 1113"/>
                  <a:gd name="T50" fmla="*/ 93 w 691"/>
                  <a:gd name="T51" fmla="*/ 173 h 1113"/>
                  <a:gd name="T52" fmla="*/ 86 w 691"/>
                  <a:gd name="T53" fmla="*/ 268 h 1113"/>
                  <a:gd name="T54" fmla="*/ 84 w 691"/>
                  <a:gd name="T55" fmla="*/ 331 h 1113"/>
                  <a:gd name="T56" fmla="*/ 61 w 691"/>
                  <a:gd name="T57" fmla="*/ 365 h 1113"/>
                  <a:gd name="T58" fmla="*/ 68 w 691"/>
                  <a:gd name="T59" fmla="*/ 431 h 1113"/>
                  <a:gd name="T60" fmla="*/ 10 w 691"/>
                  <a:gd name="T61" fmla="*/ 402 h 1113"/>
                  <a:gd name="T62" fmla="*/ 69 w 691"/>
                  <a:gd name="T63" fmla="*/ 567 h 1113"/>
                  <a:gd name="T64" fmla="*/ 17 w 691"/>
                  <a:gd name="T65" fmla="*/ 581 h 1113"/>
                  <a:gd name="T66" fmla="*/ 66 w 691"/>
                  <a:gd name="T67" fmla="*/ 660 h 1113"/>
                  <a:gd name="T68" fmla="*/ 111 w 691"/>
                  <a:gd name="T69" fmla="*/ 730 h 1113"/>
                  <a:gd name="T70" fmla="*/ 24 w 691"/>
                  <a:gd name="T71" fmla="*/ 707 h 1113"/>
                  <a:gd name="T72" fmla="*/ 174 w 691"/>
                  <a:gd name="T73" fmla="*/ 846 h 1113"/>
                  <a:gd name="T74" fmla="*/ 126 w 691"/>
                  <a:gd name="T75" fmla="*/ 882 h 1113"/>
                  <a:gd name="T76" fmla="*/ 216 w 691"/>
                  <a:gd name="T77" fmla="*/ 932 h 1113"/>
                  <a:gd name="T78" fmla="*/ 301 w 691"/>
                  <a:gd name="T79" fmla="*/ 978 h 1113"/>
                  <a:gd name="T80" fmla="*/ 205 w 691"/>
                  <a:gd name="T81" fmla="*/ 990 h 1113"/>
                  <a:gd name="T82" fmla="*/ 425 w 691"/>
                  <a:gd name="T83" fmla="*/ 1050 h 1113"/>
                  <a:gd name="T84" fmla="*/ 399 w 691"/>
                  <a:gd name="T85" fmla="*/ 1101 h 1113"/>
                  <a:gd name="T86" fmla="*/ 691 w 691"/>
                  <a:gd name="T87" fmla="*/ 1089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1" h="1113">
                    <a:moveTo>
                      <a:pt x="691" y="1089"/>
                    </a:moveTo>
                    <a:cubicBezTo>
                      <a:pt x="628" y="1092"/>
                      <a:pt x="567" y="1084"/>
                      <a:pt x="509" y="1069"/>
                    </a:cubicBezTo>
                    <a:cubicBezTo>
                      <a:pt x="530" y="1043"/>
                      <a:pt x="495" y="1018"/>
                      <a:pt x="462" y="993"/>
                    </a:cubicBezTo>
                    <a:cubicBezTo>
                      <a:pt x="427" y="969"/>
                      <a:pt x="392" y="944"/>
                      <a:pt x="392" y="944"/>
                    </a:cubicBezTo>
                    <a:cubicBezTo>
                      <a:pt x="391" y="945"/>
                      <a:pt x="433" y="984"/>
                      <a:pt x="429" y="1018"/>
                    </a:cubicBezTo>
                    <a:cubicBezTo>
                      <a:pt x="428" y="1027"/>
                      <a:pt x="428" y="1035"/>
                      <a:pt x="430" y="1041"/>
                    </a:cubicBezTo>
                    <a:cubicBezTo>
                      <a:pt x="420" y="1037"/>
                      <a:pt x="411" y="1033"/>
                      <a:pt x="402" y="1028"/>
                    </a:cubicBezTo>
                    <a:cubicBezTo>
                      <a:pt x="426" y="1006"/>
                      <a:pt x="398" y="975"/>
                      <a:pt x="372" y="945"/>
                    </a:cubicBezTo>
                    <a:cubicBezTo>
                      <a:pt x="343" y="915"/>
                      <a:pt x="315" y="885"/>
                      <a:pt x="315" y="885"/>
                    </a:cubicBezTo>
                    <a:cubicBezTo>
                      <a:pt x="314" y="885"/>
                      <a:pt x="346" y="931"/>
                      <a:pt x="336" y="965"/>
                    </a:cubicBezTo>
                    <a:cubicBezTo>
                      <a:pt x="333" y="973"/>
                      <a:pt x="332" y="981"/>
                      <a:pt x="332" y="988"/>
                    </a:cubicBezTo>
                    <a:cubicBezTo>
                      <a:pt x="324" y="982"/>
                      <a:pt x="315" y="977"/>
                      <a:pt x="308" y="971"/>
                    </a:cubicBezTo>
                    <a:cubicBezTo>
                      <a:pt x="335" y="952"/>
                      <a:pt x="315" y="916"/>
                      <a:pt x="295" y="882"/>
                    </a:cubicBezTo>
                    <a:cubicBezTo>
                      <a:pt x="274" y="848"/>
                      <a:pt x="253" y="815"/>
                      <a:pt x="253" y="815"/>
                    </a:cubicBezTo>
                    <a:cubicBezTo>
                      <a:pt x="252" y="815"/>
                      <a:pt x="274" y="865"/>
                      <a:pt x="257" y="897"/>
                    </a:cubicBezTo>
                    <a:cubicBezTo>
                      <a:pt x="253" y="905"/>
                      <a:pt x="250" y="913"/>
                      <a:pt x="249" y="920"/>
                    </a:cubicBezTo>
                    <a:cubicBezTo>
                      <a:pt x="242" y="913"/>
                      <a:pt x="235" y="906"/>
                      <a:pt x="229" y="899"/>
                    </a:cubicBezTo>
                    <a:cubicBezTo>
                      <a:pt x="259" y="885"/>
                      <a:pt x="247" y="846"/>
                      <a:pt x="235" y="810"/>
                    </a:cubicBezTo>
                    <a:cubicBezTo>
                      <a:pt x="221" y="773"/>
                      <a:pt x="206" y="738"/>
                      <a:pt x="206" y="737"/>
                    </a:cubicBezTo>
                    <a:cubicBezTo>
                      <a:pt x="205" y="737"/>
                      <a:pt x="217" y="789"/>
                      <a:pt x="195" y="819"/>
                    </a:cubicBezTo>
                    <a:cubicBezTo>
                      <a:pt x="189" y="826"/>
                      <a:pt x="185" y="834"/>
                      <a:pt x="182" y="840"/>
                    </a:cubicBezTo>
                    <a:cubicBezTo>
                      <a:pt x="177" y="833"/>
                      <a:pt x="172" y="825"/>
                      <a:pt x="167" y="817"/>
                    </a:cubicBezTo>
                    <a:cubicBezTo>
                      <a:pt x="199" y="807"/>
                      <a:pt x="195" y="767"/>
                      <a:pt x="189" y="730"/>
                    </a:cubicBezTo>
                    <a:cubicBezTo>
                      <a:pt x="182" y="692"/>
                      <a:pt x="174" y="656"/>
                      <a:pt x="174" y="655"/>
                    </a:cubicBezTo>
                    <a:cubicBezTo>
                      <a:pt x="173" y="655"/>
                      <a:pt x="176" y="708"/>
                      <a:pt x="148" y="734"/>
                    </a:cubicBezTo>
                    <a:cubicBezTo>
                      <a:pt x="141" y="740"/>
                      <a:pt x="136" y="747"/>
                      <a:pt x="133" y="753"/>
                    </a:cubicBezTo>
                    <a:cubicBezTo>
                      <a:pt x="130" y="748"/>
                      <a:pt x="128" y="743"/>
                      <a:pt x="125" y="737"/>
                    </a:cubicBezTo>
                    <a:cubicBezTo>
                      <a:pt x="124" y="733"/>
                      <a:pt x="122" y="729"/>
                      <a:pt x="120" y="725"/>
                    </a:cubicBezTo>
                    <a:cubicBezTo>
                      <a:pt x="152" y="719"/>
                      <a:pt x="155" y="682"/>
                      <a:pt x="156" y="646"/>
                    </a:cubicBezTo>
                    <a:cubicBezTo>
                      <a:pt x="155" y="610"/>
                      <a:pt x="153" y="576"/>
                      <a:pt x="153" y="575"/>
                    </a:cubicBezTo>
                    <a:cubicBezTo>
                      <a:pt x="153" y="575"/>
                      <a:pt x="147" y="624"/>
                      <a:pt x="117" y="645"/>
                    </a:cubicBezTo>
                    <a:cubicBezTo>
                      <a:pt x="109" y="650"/>
                      <a:pt x="103" y="656"/>
                      <a:pt x="99" y="662"/>
                    </a:cubicBezTo>
                    <a:cubicBezTo>
                      <a:pt x="96" y="650"/>
                      <a:pt x="93" y="639"/>
                      <a:pt x="90" y="628"/>
                    </a:cubicBezTo>
                    <a:cubicBezTo>
                      <a:pt x="122" y="627"/>
                      <a:pt x="130" y="593"/>
                      <a:pt x="137" y="559"/>
                    </a:cubicBezTo>
                    <a:cubicBezTo>
                      <a:pt x="142" y="526"/>
                      <a:pt x="145" y="494"/>
                      <a:pt x="144" y="494"/>
                    </a:cubicBezTo>
                    <a:cubicBezTo>
                      <a:pt x="144" y="493"/>
                      <a:pt x="132" y="538"/>
                      <a:pt x="100" y="554"/>
                    </a:cubicBezTo>
                    <a:cubicBezTo>
                      <a:pt x="92" y="558"/>
                      <a:pt x="85" y="562"/>
                      <a:pt x="80" y="567"/>
                    </a:cubicBezTo>
                    <a:cubicBezTo>
                      <a:pt x="79" y="555"/>
                      <a:pt x="78" y="542"/>
                      <a:pt x="77" y="529"/>
                    </a:cubicBezTo>
                    <a:cubicBezTo>
                      <a:pt x="107" y="532"/>
                      <a:pt x="120" y="501"/>
                      <a:pt x="130" y="471"/>
                    </a:cubicBezTo>
                    <a:cubicBezTo>
                      <a:pt x="140" y="441"/>
                      <a:pt x="147" y="412"/>
                      <a:pt x="146" y="411"/>
                    </a:cubicBezTo>
                    <a:cubicBezTo>
                      <a:pt x="146" y="411"/>
                      <a:pt x="129" y="451"/>
                      <a:pt x="97" y="462"/>
                    </a:cubicBezTo>
                    <a:cubicBezTo>
                      <a:pt x="89" y="464"/>
                      <a:pt x="82" y="468"/>
                      <a:pt x="76" y="472"/>
                    </a:cubicBezTo>
                    <a:cubicBezTo>
                      <a:pt x="77" y="461"/>
                      <a:pt x="77" y="449"/>
                      <a:pt x="78" y="438"/>
                    </a:cubicBezTo>
                    <a:cubicBezTo>
                      <a:pt x="78" y="435"/>
                      <a:pt x="79" y="433"/>
                      <a:pt x="79" y="430"/>
                    </a:cubicBezTo>
                    <a:cubicBezTo>
                      <a:pt x="106" y="437"/>
                      <a:pt x="123" y="409"/>
                      <a:pt x="136" y="383"/>
                    </a:cubicBezTo>
                    <a:cubicBezTo>
                      <a:pt x="149" y="356"/>
                      <a:pt x="158" y="329"/>
                      <a:pt x="158" y="329"/>
                    </a:cubicBezTo>
                    <a:cubicBezTo>
                      <a:pt x="158" y="328"/>
                      <a:pt x="137" y="364"/>
                      <a:pt x="106" y="370"/>
                    </a:cubicBezTo>
                    <a:cubicBezTo>
                      <a:pt x="98" y="371"/>
                      <a:pt x="91" y="374"/>
                      <a:pt x="86" y="377"/>
                    </a:cubicBezTo>
                    <a:cubicBezTo>
                      <a:pt x="89" y="362"/>
                      <a:pt x="92" y="347"/>
                      <a:pt x="95" y="332"/>
                    </a:cubicBezTo>
                    <a:cubicBezTo>
                      <a:pt x="119" y="341"/>
                      <a:pt x="138" y="318"/>
                      <a:pt x="153" y="295"/>
                    </a:cubicBezTo>
                    <a:cubicBezTo>
                      <a:pt x="168" y="271"/>
                      <a:pt x="180" y="246"/>
                      <a:pt x="180" y="246"/>
                    </a:cubicBezTo>
                    <a:cubicBezTo>
                      <a:pt x="179" y="245"/>
                      <a:pt x="156" y="277"/>
                      <a:pt x="127" y="279"/>
                    </a:cubicBezTo>
                    <a:cubicBezTo>
                      <a:pt x="120" y="279"/>
                      <a:pt x="114" y="280"/>
                      <a:pt x="109" y="282"/>
                    </a:cubicBezTo>
                    <a:cubicBezTo>
                      <a:pt x="113" y="267"/>
                      <a:pt x="119" y="251"/>
                      <a:pt x="124" y="236"/>
                    </a:cubicBezTo>
                    <a:cubicBezTo>
                      <a:pt x="145" y="246"/>
                      <a:pt x="164" y="227"/>
                      <a:pt x="180" y="207"/>
                    </a:cubicBezTo>
                    <a:cubicBezTo>
                      <a:pt x="197" y="186"/>
                      <a:pt x="211" y="162"/>
                      <a:pt x="211" y="162"/>
                    </a:cubicBezTo>
                    <a:cubicBezTo>
                      <a:pt x="211" y="162"/>
                      <a:pt x="205" y="168"/>
                      <a:pt x="196" y="175"/>
                    </a:cubicBezTo>
                    <a:cubicBezTo>
                      <a:pt x="186" y="182"/>
                      <a:pt x="172" y="189"/>
                      <a:pt x="159" y="188"/>
                    </a:cubicBezTo>
                    <a:cubicBezTo>
                      <a:pt x="153" y="188"/>
                      <a:pt x="148" y="188"/>
                      <a:pt x="144" y="189"/>
                    </a:cubicBezTo>
                    <a:cubicBezTo>
                      <a:pt x="150" y="174"/>
                      <a:pt x="157" y="159"/>
                      <a:pt x="165" y="144"/>
                    </a:cubicBezTo>
                    <a:cubicBezTo>
                      <a:pt x="165" y="143"/>
                      <a:pt x="166" y="142"/>
                      <a:pt x="166" y="141"/>
                    </a:cubicBezTo>
                    <a:cubicBezTo>
                      <a:pt x="183" y="151"/>
                      <a:pt x="202" y="135"/>
                      <a:pt x="219" y="118"/>
                    </a:cubicBezTo>
                    <a:cubicBezTo>
                      <a:pt x="237" y="99"/>
                      <a:pt x="254" y="76"/>
                      <a:pt x="254" y="76"/>
                    </a:cubicBezTo>
                    <a:cubicBezTo>
                      <a:pt x="254" y="76"/>
                      <a:pt x="248" y="81"/>
                      <a:pt x="239" y="87"/>
                    </a:cubicBezTo>
                    <a:cubicBezTo>
                      <a:pt x="229" y="93"/>
                      <a:pt x="215" y="100"/>
                      <a:pt x="202" y="97"/>
                    </a:cubicBezTo>
                    <a:cubicBezTo>
                      <a:pt x="197" y="96"/>
                      <a:pt x="192" y="96"/>
                      <a:pt x="187" y="96"/>
                    </a:cubicBezTo>
                    <a:cubicBezTo>
                      <a:pt x="203" y="65"/>
                      <a:pt x="221" y="32"/>
                      <a:pt x="243" y="0"/>
                    </a:cubicBezTo>
                    <a:cubicBezTo>
                      <a:pt x="220" y="32"/>
                      <a:pt x="199" y="63"/>
                      <a:pt x="181" y="95"/>
                    </a:cubicBezTo>
                    <a:cubicBezTo>
                      <a:pt x="179" y="90"/>
                      <a:pt x="176" y="84"/>
                      <a:pt x="172" y="79"/>
                    </a:cubicBezTo>
                    <a:cubicBezTo>
                      <a:pt x="164" y="69"/>
                      <a:pt x="164" y="53"/>
                      <a:pt x="166" y="40"/>
                    </a:cubicBezTo>
                    <a:cubicBezTo>
                      <a:pt x="169" y="27"/>
                      <a:pt x="174" y="16"/>
                      <a:pt x="174" y="16"/>
                    </a:cubicBezTo>
                    <a:cubicBezTo>
                      <a:pt x="174" y="16"/>
                      <a:pt x="154" y="46"/>
                      <a:pt x="145" y="76"/>
                    </a:cubicBezTo>
                    <a:cubicBezTo>
                      <a:pt x="135" y="105"/>
                      <a:pt x="135" y="133"/>
                      <a:pt x="157" y="137"/>
                    </a:cubicBezTo>
                    <a:cubicBezTo>
                      <a:pt x="149" y="153"/>
                      <a:pt x="141" y="169"/>
                      <a:pt x="133" y="186"/>
                    </a:cubicBezTo>
                    <a:cubicBezTo>
                      <a:pt x="131" y="182"/>
                      <a:pt x="127" y="178"/>
                      <a:pt x="122" y="173"/>
                    </a:cubicBezTo>
                    <a:cubicBezTo>
                      <a:pt x="112" y="164"/>
                      <a:pt x="110" y="149"/>
                      <a:pt x="110" y="135"/>
                    </a:cubicBezTo>
                    <a:cubicBezTo>
                      <a:pt x="111" y="122"/>
                      <a:pt x="115" y="110"/>
                      <a:pt x="114" y="110"/>
                    </a:cubicBezTo>
                    <a:cubicBezTo>
                      <a:pt x="114" y="110"/>
                      <a:pt x="98" y="142"/>
                      <a:pt x="93" y="173"/>
                    </a:cubicBezTo>
                    <a:cubicBezTo>
                      <a:pt x="87" y="203"/>
                      <a:pt x="91" y="231"/>
                      <a:pt x="114" y="233"/>
                    </a:cubicBezTo>
                    <a:cubicBezTo>
                      <a:pt x="108" y="248"/>
                      <a:pt x="103" y="263"/>
                      <a:pt x="98" y="279"/>
                    </a:cubicBezTo>
                    <a:cubicBezTo>
                      <a:pt x="95" y="275"/>
                      <a:pt x="91" y="272"/>
                      <a:pt x="86" y="268"/>
                    </a:cubicBezTo>
                    <a:cubicBezTo>
                      <a:pt x="62" y="254"/>
                      <a:pt x="67" y="209"/>
                      <a:pt x="68" y="206"/>
                    </a:cubicBezTo>
                    <a:cubicBezTo>
                      <a:pt x="67" y="208"/>
                      <a:pt x="55" y="241"/>
                      <a:pt x="54" y="272"/>
                    </a:cubicBezTo>
                    <a:cubicBezTo>
                      <a:pt x="53" y="303"/>
                      <a:pt x="61" y="331"/>
                      <a:pt x="84" y="331"/>
                    </a:cubicBezTo>
                    <a:cubicBezTo>
                      <a:pt x="84" y="332"/>
                      <a:pt x="84" y="332"/>
                      <a:pt x="84" y="332"/>
                    </a:cubicBezTo>
                    <a:cubicBezTo>
                      <a:pt x="81" y="346"/>
                      <a:pt x="78" y="359"/>
                      <a:pt x="75" y="373"/>
                    </a:cubicBezTo>
                    <a:cubicBezTo>
                      <a:pt x="72" y="370"/>
                      <a:pt x="67" y="368"/>
                      <a:pt x="61" y="365"/>
                    </a:cubicBezTo>
                    <a:cubicBezTo>
                      <a:pt x="34" y="353"/>
                      <a:pt x="32" y="306"/>
                      <a:pt x="33" y="303"/>
                    </a:cubicBezTo>
                    <a:cubicBezTo>
                      <a:pt x="32" y="306"/>
                      <a:pt x="25" y="340"/>
                      <a:pt x="28" y="373"/>
                    </a:cubicBezTo>
                    <a:cubicBezTo>
                      <a:pt x="31" y="406"/>
                      <a:pt x="43" y="434"/>
                      <a:pt x="68" y="431"/>
                    </a:cubicBezTo>
                    <a:cubicBezTo>
                      <a:pt x="67" y="444"/>
                      <a:pt x="66" y="457"/>
                      <a:pt x="66" y="470"/>
                    </a:cubicBezTo>
                    <a:cubicBezTo>
                      <a:pt x="61" y="467"/>
                      <a:pt x="55" y="465"/>
                      <a:pt x="49" y="463"/>
                    </a:cubicBezTo>
                    <a:cubicBezTo>
                      <a:pt x="19" y="454"/>
                      <a:pt x="11" y="408"/>
                      <a:pt x="10" y="402"/>
                    </a:cubicBezTo>
                    <a:cubicBezTo>
                      <a:pt x="10" y="407"/>
                      <a:pt x="7" y="444"/>
                      <a:pt x="15" y="476"/>
                    </a:cubicBezTo>
                    <a:cubicBezTo>
                      <a:pt x="23" y="510"/>
                      <a:pt x="41" y="539"/>
                      <a:pt x="66" y="532"/>
                    </a:cubicBezTo>
                    <a:cubicBezTo>
                      <a:pt x="67" y="544"/>
                      <a:pt x="68" y="555"/>
                      <a:pt x="69" y="567"/>
                    </a:cubicBezTo>
                    <a:cubicBezTo>
                      <a:pt x="64" y="565"/>
                      <a:pt x="58" y="563"/>
                      <a:pt x="50" y="562"/>
                    </a:cubicBezTo>
                    <a:cubicBezTo>
                      <a:pt x="17" y="557"/>
                      <a:pt x="1" y="508"/>
                      <a:pt x="0" y="503"/>
                    </a:cubicBezTo>
                    <a:cubicBezTo>
                      <a:pt x="0" y="507"/>
                      <a:pt x="3" y="547"/>
                      <a:pt x="17" y="581"/>
                    </a:cubicBezTo>
                    <a:cubicBezTo>
                      <a:pt x="30" y="615"/>
                      <a:pt x="55" y="644"/>
                      <a:pt x="80" y="632"/>
                    </a:cubicBezTo>
                    <a:cubicBezTo>
                      <a:pt x="83" y="643"/>
                      <a:pt x="85" y="653"/>
                      <a:pt x="88" y="664"/>
                    </a:cubicBezTo>
                    <a:cubicBezTo>
                      <a:pt x="82" y="662"/>
                      <a:pt x="74" y="661"/>
                      <a:pt x="66" y="660"/>
                    </a:cubicBezTo>
                    <a:cubicBezTo>
                      <a:pt x="30" y="660"/>
                      <a:pt x="5" y="608"/>
                      <a:pt x="4" y="605"/>
                    </a:cubicBezTo>
                    <a:cubicBezTo>
                      <a:pt x="5" y="608"/>
                      <a:pt x="14" y="650"/>
                      <a:pt x="34" y="685"/>
                    </a:cubicBezTo>
                    <a:cubicBezTo>
                      <a:pt x="54" y="721"/>
                      <a:pt x="86" y="748"/>
                      <a:pt x="111" y="730"/>
                    </a:cubicBezTo>
                    <a:cubicBezTo>
                      <a:pt x="115" y="739"/>
                      <a:pt x="119" y="749"/>
                      <a:pt x="123" y="758"/>
                    </a:cubicBezTo>
                    <a:cubicBezTo>
                      <a:pt x="116" y="757"/>
                      <a:pt x="107" y="756"/>
                      <a:pt x="98" y="757"/>
                    </a:cubicBezTo>
                    <a:cubicBezTo>
                      <a:pt x="59" y="761"/>
                      <a:pt x="24" y="709"/>
                      <a:pt x="24" y="707"/>
                    </a:cubicBezTo>
                    <a:cubicBezTo>
                      <a:pt x="24" y="708"/>
                      <a:pt x="41" y="752"/>
                      <a:pt x="69" y="787"/>
                    </a:cubicBezTo>
                    <a:cubicBezTo>
                      <a:pt x="97" y="822"/>
                      <a:pt x="136" y="847"/>
                      <a:pt x="158" y="823"/>
                    </a:cubicBezTo>
                    <a:cubicBezTo>
                      <a:pt x="163" y="831"/>
                      <a:pt x="168" y="838"/>
                      <a:pt x="174" y="846"/>
                    </a:cubicBezTo>
                    <a:cubicBezTo>
                      <a:pt x="166" y="846"/>
                      <a:pt x="158" y="846"/>
                      <a:pt x="148" y="848"/>
                    </a:cubicBezTo>
                    <a:cubicBezTo>
                      <a:pt x="110" y="858"/>
                      <a:pt x="65" y="808"/>
                      <a:pt x="66" y="808"/>
                    </a:cubicBezTo>
                    <a:cubicBezTo>
                      <a:pt x="65" y="808"/>
                      <a:pt x="90" y="851"/>
                      <a:pt x="126" y="882"/>
                    </a:cubicBezTo>
                    <a:cubicBezTo>
                      <a:pt x="159" y="913"/>
                      <a:pt x="203" y="933"/>
                      <a:pt x="221" y="906"/>
                    </a:cubicBezTo>
                    <a:cubicBezTo>
                      <a:pt x="228" y="913"/>
                      <a:pt x="234" y="920"/>
                      <a:pt x="241" y="927"/>
                    </a:cubicBezTo>
                    <a:cubicBezTo>
                      <a:pt x="234" y="927"/>
                      <a:pt x="225" y="929"/>
                      <a:pt x="216" y="932"/>
                    </a:cubicBezTo>
                    <a:cubicBezTo>
                      <a:pt x="181" y="946"/>
                      <a:pt x="131" y="908"/>
                      <a:pt x="126" y="904"/>
                    </a:cubicBezTo>
                    <a:cubicBezTo>
                      <a:pt x="130" y="908"/>
                      <a:pt x="160" y="944"/>
                      <a:pt x="200" y="969"/>
                    </a:cubicBezTo>
                    <a:cubicBezTo>
                      <a:pt x="240" y="995"/>
                      <a:pt x="288" y="1007"/>
                      <a:pt x="301" y="978"/>
                    </a:cubicBezTo>
                    <a:cubicBezTo>
                      <a:pt x="309" y="984"/>
                      <a:pt x="317" y="990"/>
                      <a:pt x="326" y="996"/>
                    </a:cubicBezTo>
                    <a:cubicBezTo>
                      <a:pt x="318" y="998"/>
                      <a:pt x="310" y="1001"/>
                      <a:pt x="301" y="1005"/>
                    </a:cubicBezTo>
                    <a:cubicBezTo>
                      <a:pt x="268" y="1023"/>
                      <a:pt x="210" y="994"/>
                      <a:pt x="205" y="990"/>
                    </a:cubicBezTo>
                    <a:cubicBezTo>
                      <a:pt x="209" y="994"/>
                      <a:pt x="247" y="1025"/>
                      <a:pt x="291" y="1043"/>
                    </a:cubicBezTo>
                    <a:cubicBezTo>
                      <a:pt x="338" y="1063"/>
                      <a:pt x="388" y="1067"/>
                      <a:pt x="396" y="1037"/>
                    </a:cubicBezTo>
                    <a:cubicBezTo>
                      <a:pt x="406" y="1042"/>
                      <a:pt x="415" y="1046"/>
                      <a:pt x="425" y="1050"/>
                    </a:cubicBezTo>
                    <a:cubicBezTo>
                      <a:pt x="417" y="1053"/>
                      <a:pt x="410" y="1057"/>
                      <a:pt x="402" y="1063"/>
                    </a:cubicBezTo>
                    <a:cubicBezTo>
                      <a:pt x="372" y="1086"/>
                      <a:pt x="308" y="1066"/>
                      <a:pt x="301" y="1063"/>
                    </a:cubicBezTo>
                    <a:cubicBezTo>
                      <a:pt x="306" y="1066"/>
                      <a:pt x="350" y="1091"/>
                      <a:pt x="399" y="1101"/>
                    </a:cubicBezTo>
                    <a:cubicBezTo>
                      <a:pt x="450" y="1113"/>
                      <a:pt x="503" y="1108"/>
                      <a:pt x="505" y="1078"/>
                    </a:cubicBezTo>
                    <a:cubicBezTo>
                      <a:pt x="563" y="1094"/>
                      <a:pt x="626" y="1102"/>
                      <a:pt x="690" y="1099"/>
                    </a:cubicBezTo>
                    <a:cubicBezTo>
                      <a:pt x="690" y="1096"/>
                      <a:pt x="691" y="1093"/>
                      <a:pt x="691" y="10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79">
                <a:extLst>
                  <a:ext uri="{FF2B5EF4-FFF2-40B4-BE49-F238E27FC236}">
                    <a16:creationId xmlns:a16="http://schemas.microsoft.com/office/drawing/2014/main" id="{F2E01937-EB1F-47E0-B553-AE8BA37E4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183" y="1087296"/>
                <a:ext cx="0" cy="317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780">
                <a:extLst>
                  <a:ext uri="{FF2B5EF4-FFF2-40B4-BE49-F238E27FC236}">
                    <a16:creationId xmlns:a16="http://schemas.microsoft.com/office/drawing/2014/main" id="{D7BBA60A-7249-42D0-96BF-375D98BD9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183" y="1087296"/>
                <a:ext cx="0" cy="317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781">
                <a:extLst>
                  <a:ext uri="{FF2B5EF4-FFF2-40B4-BE49-F238E27FC236}">
                    <a16:creationId xmlns:a16="http://schemas.microsoft.com/office/drawing/2014/main" id="{DF582C7D-E813-467E-BCEA-94BC9659A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9858" y="1271446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782">
                <a:extLst>
                  <a:ext uri="{FF2B5EF4-FFF2-40B4-BE49-F238E27FC236}">
                    <a16:creationId xmlns:a16="http://schemas.microsoft.com/office/drawing/2014/main" id="{6848A658-406F-4027-B4E5-AE6247B13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9858" y="1271446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783">
                <a:extLst>
                  <a:ext uri="{FF2B5EF4-FFF2-40B4-BE49-F238E27FC236}">
                    <a16:creationId xmlns:a16="http://schemas.microsoft.com/office/drawing/2014/main" id="{EBD1F0B9-B52F-4D36-A510-A552556E8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721" y="146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784">
                <a:extLst>
                  <a:ext uri="{FF2B5EF4-FFF2-40B4-BE49-F238E27FC236}">
                    <a16:creationId xmlns:a16="http://schemas.microsoft.com/office/drawing/2014/main" id="{E5C0CAED-60FF-4659-AE1F-D9AB71967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771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785">
                <a:extLst>
                  <a:ext uri="{FF2B5EF4-FFF2-40B4-BE49-F238E27FC236}">
                    <a16:creationId xmlns:a16="http://schemas.microsoft.com/office/drawing/2014/main" id="{9B14E0C2-108C-4B56-8617-6C179C85B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771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786">
                <a:extLst>
                  <a:ext uri="{FF2B5EF4-FFF2-40B4-BE49-F238E27FC236}">
                    <a16:creationId xmlns:a16="http://schemas.microsoft.com/office/drawing/2014/main" id="{1017D2B5-DBE0-4248-A85C-7D946B0A7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421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787">
                <a:extLst>
                  <a:ext uri="{FF2B5EF4-FFF2-40B4-BE49-F238E27FC236}">
                    <a16:creationId xmlns:a16="http://schemas.microsoft.com/office/drawing/2014/main" id="{3903A38E-E604-411E-B78F-8AF31328A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421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788">
                <a:extLst>
                  <a:ext uri="{FF2B5EF4-FFF2-40B4-BE49-F238E27FC236}">
                    <a16:creationId xmlns:a16="http://schemas.microsoft.com/office/drawing/2014/main" id="{BD3FDBD1-F7EB-41DB-86AC-B4588985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7321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789">
                <a:extLst>
                  <a:ext uri="{FF2B5EF4-FFF2-40B4-BE49-F238E27FC236}">
                    <a16:creationId xmlns:a16="http://schemas.microsoft.com/office/drawing/2014/main" id="{BC8CB0CB-43E4-436A-9DB1-3E5E6C4CF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7321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90">
                <a:extLst>
                  <a:ext uri="{FF2B5EF4-FFF2-40B4-BE49-F238E27FC236}">
                    <a16:creationId xmlns:a16="http://schemas.microsoft.com/office/drawing/2014/main" id="{63E15D31-333E-4E45-8395-3053261DC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058" y="241127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91">
                <a:extLst>
                  <a:ext uri="{FF2B5EF4-FFF2-40B4-BE49-F238E27FC236}">
                    <a16:creationId xmlns:a16="http://schemas.microsoft.com/office/drawing/2014/main" id="{BE0719BB-F4F4-431B-894E-F0DEBDE01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058" y="241127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92">
                <a:extLst>
                  <a:ext uri="{FF2B5EF4-FFF2-40B4-BE49-F238E27FC236}">
                    <a16:creationId xmlns:a16="http://schemas.microsoft.com/office/drawing/2014/main" id="{8E8AABC1-5BD3-419A-9F4C-700AD0B15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833" y="257478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93">
                <a:extLst>
                  <a:ext uri="{FF2B5EF4-FFF2-40B4-BE49-F238E27FC236}">
                    <a16:creationId xmlns:a16="http://schemas.microsoft.com/office/drawing/2014/main" id="{53A74E1F-D40E-49EC-9AB0-6124B2CA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833" y="2574783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94">
                <a:extLst>
                  <a:ext uri="{FF2B5EF4-FFF2-40B4-BE49-F238E27FC236}">
                    <a16:creationId xmlns:a16="http://schemas.microsoft.com/office/drawing/2014/main" id="{4631FBA5-2DC6-45EE-88AA-C076096C8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0271" y="2712896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95">
                <a:extLst>
                  <a:ext uri="{FF2B5EF4-FFF2-40B4-BE49-F238E27FC236}">
                    <a16:creationId xmlns:a16="http://schemas.microsoft.com/office/drawing/2014/main" id="{2FA66749-BCAC-41C6-9963-5E05C972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7321" y="699946"/>
                <a:ext cx="1314450" cy="2109788"/>
              </a:xfrm>
              <a:custGeom>
                <a:avLst/>
                <a:gdLst>
                  <a:gd name="T0" fmla="*/ 229 w 691"/>
                  <a:gd name="T1" fmla="*/ 993 h 1113"/>
                  <a:gd name="T2" fmla="*/ 261 w 691"/>
                  <a:gd name="T3" fmla="*/ 1041 h 1113"/>
                  <a:gd name="T4" fmla="*/ 376 w 691"/>
                  <a:gd name="T5" fmla="*/ 885 h 1113"/>
                  <a:gd name="T6" fmla="*/ 383 w 691"/>
                  <a:gd name="T7" fmla="*/ 971 h 1113"/>
                  <a:gd name="T8" fmla="*/ 434 w 691"/>
                  <a:gd name="T9" fmla="*/ 897 h 1113"/>
                  <a:gd name="T10" fmla="*/ 456 w 691"/>
                  <a:gd name="T11" fmla="*/ 810 h 1113"/>
                  <a:gd name="T12" fmla="*/ 509 w 691"/>
                  <a:gd name="T13" fmla="*/ 840 h 1113"/>
                  <a:gd name="T14" fmla="*/ 517 w 691"/>
                  <a:gd name="T15" fmla="*/ 655 h 1113"/>
                  <a:gd name="T16" fmla="*/ 566 w 691"/>
                  <a:gd name="T17" fmla="*/ 737 h 1113"/>
                  <a:gd name="T18" fmla="*/ 538 w 691"/>
                  <a:gd name="T19" fmla="*/ 575 h 1113"/>
                  <a:gd name="T20" fmla="*/ 601 w 691"/>
                  <a:gd name="T21" fmla="*/ 628 h 1113"/>
                  <a:gd name="T22" fmla="*/ 591 w 691"/>
                  <a:gd name="T23" fmla="*/ 554 h 1113"/>
                  <a:gd name="T24" fmla="*/ 561 w 691"/>
                  <a:gd name="T25" fmla="*/ 471 h 1113"/>
                  <a:gd name="T26" fmla="*/ 615 w 691"/>
                  <a:gd name="T27" fmla="*/ 472 h 1113"/>
                  <a:gd name="T28" fmla="*/ 555 w 691"/>
                  <a:gd name="T29" fmla="*/ 383 h 1113"/>
                  <a:gd name="T30" fmla="*/ 605 w 691"/>
                  <a:gd name="T31" fmla="*/ 377 h 1113"/>
                  <a:gd name="T32" fmla="*/ 511 w 691"/>
                  <a:gd name="T33" fmla="*/ 246 h 1113"/>
                  <a:gd name="T34" fmla="*/ 567 w 691"/>
                  <a:gd name="T35" fmla="*/ 236 h 1113"/>
                  <a:gd name="T36" fmla="*/ 495 w 691"/>
                  <a:gd name="T37" fmla="*/ 175 h 1113"/>
                  <a:gd name="T38" fmla="*/ 526 w 691"/>
                  <a:gd name="T39" fmla="*/ 144 h 1113"/>
                  <a:gd name="T40" fmla="*/ 437 w 691"/>
                  <a:gd name="T41" fmla="*/ 76 h 1113"/>
                  <a:gd name="T42" fmla="*/ 504 w 691"/>
                  <a:gd name="T43" fmla="*/ 96 h 1113"/>
                  <a:gd name="T44" fmla="*/ 519 w 691"/>
                  <a:gd name="T45" fmla="*/ 79 h 1113"/>
                  <a:gd name="T46" fmla="*/ 546 w 691"/>
                  <a:gd name="T47" fmla="*/ 76 h 1113"/>
                  <a:gd name="T48" fmla="*/ 569 w 691"/>
                  <a:gd name="T49" fmla="*/ 173 h 1113"/>
                  <a:gd name="T50" fmla="*/ 598 w 691"/>
                  <a:gd name="T51" fmla="*/ 173 h 1113"/>
                  <a:gd name="T52" fmla="*/ 605 w 691"/>
                  <a:gd name="T53" fmla="*/ 268 h 1113"/>
                  <a:gd name="T54" fmla="*/ 607 w 691"/>
                  <a:gd name="T55" fmla="*/ 331 h 1113"/>
                  <a:gd name="T56" fmla="*/ 630 w 691"/>
                  <a:gd name="T57" fmla="*/ 365 h 1113"/>
                  <a:gd name="T58" fmla="*/ 623 w 691"/>
                  <a:gd name="T59" fmla="*/ 431 h 1113"/>
                  <a:gd name="T60" fmla="*/ 681 w 691"/>
                  <a:gd name="T61" fmla="*/ 402 h 1113"/>
                  <a:gd name="T62" fmla="*/ 622 w 691"/>
                  <a:gd name="T63" fmla="*/ 567 h 1113"/>
                  <a:gd name="T64" fmla="*/ 674 w 691"/>
                  <a:gd name="T65" fmla="*/ 581 h 1113"/>
                  <a:gd name="T66" fmla="*/ 625 w 691"/>
                  <a:gd name="T67" fmla="*/ 660 h 1113"/>
                  <a:gd name="T68" fmla="*/ 580 w 691"/>
                  <a:gd name="T69" fmla="*/ 730 h 1113"/>
                  <a:gd name="T70" fmla="*/ 667 w 691"/>
                  <a:gd name="T71" fmla="*/ 707 h 1113"/>
                  <a:gd name="T72" fmla="*/ 517 w 691"/>
                  <a:gd name="T73" fmla="*/ 846 h 1113"/>
                  <a:gd name="T74" fmla="*/ 565 w 691"/>
                  <a:gd name="T75" fmla="*/ 882 h 1113"/>
                  <a:gd name="T76" fmla="*/ 475 w 691"/>
                  <a:gd name="T77" fmla="*/ 932 h 1113"/>
                  <a:gd name="T78" fmla="*/ 390 w 691"/>
                  <a:gd name="T79" fmla="*/ 978 h 1113"/>
                  <a:gd name="T80" fmla="*/ 486 w 691"/>
                  <a:gd name="T81" fmla="*/ 990 h 1113"/>
                  <a:gd name="T82" fmla="*/ 266 w 691"/>
                  <a:gd name="T83" fmla="*/ 1050 h 1113"/>
                  <a:gd name="T84" fmla="*/ 292 w 691"/>
                  <a:gd name="T85" fmla="*/ 1101 h 1113"/>
                  <a:gd name="T86" fmla="*/ 0 w 691"/>
                  <a:gd name="T87" fmla="*/ 1089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1" h="1113">
                    <a:moveTo>
                      <a:pt x="0" y="1089"/>
                    </a:moveTo>
                    <a:cubicBezTo>
                      <a:pt x="63" y="1092"/>
                      <a:pt x="124" y="1084"/>
                      <a:pt x="182" y="1069"/>
                    </a:cubicBezTo>
                    <a:cubicBezTo>
                      <a:pt x="161" y="1043"/>
                      <a:pt x="196" y="1018"/>
                      <a:pt x="229" y="993"/>
                    </a:cubicBezTo>
                    <a:cubicBezTo>
                      <a:pt x="264" y="969"/>
                      <a:pt x="299" y="944"/>
                      <a:pt x="299" y="944"/>
                    </a:cubicBezTo>
                    <a:cubicBezTo>
                      <a:pt x="300" y="945"/>
                      <a:pt x="258" y="984"/>
                      <a:pt x="262" y="1018"/>
                    </a:cubicBezTo>
                    <a:cubicBezTo>
                      <a:pt x="263" y="1027"/>
                      <a:pt x="263" y="1035"/>
                      <a:pt x="261" y="1041"/>
                    </a:cubicBezTo>
                    <a:cubicBezTo>
                      <a:pt x="271" y="1037"/>
                      <a:pt x="280" y="1033"/>
                      <a:pt x="289" y="1028"/>
                    </a:cubicBezTo>
                    <a:cubicBezTo>
                      <a:pt x="265" y="1006"/>
                      <a:pt x="293" y="975"/>
                      <a:pt x="319" y="945"/>
                    </a:cubicBezTo>
                    <a:cubicBezTo>
                      <a:pt x="348" y="915"/>
                      <a:pt x="376" y="885"/>
                      <a:pt x="376" y="885"/>
                    </a:cubicBezTo>
                    <a:cubicBezTo>
                      <a:pt x="377" y="885"/>
                      <a:pt x="345" y="931"/>
                      <a:pt x="355" y="965"/>
                    </a:cubicBezTo>
                    <a:cubicBezTo>
                      <a:pt x="358" y="973"/>
                      <a:pt x="359" y="981"/>
                      <a:pt x="359" y="988"/>
                    </a:cubicBezTo>
                    <a:cubicBezTo>
                      <a:pt x="367" y="982"/>
                      <a:pt x="376" y="977"/>
                      <a:pt x="383" y="971"/>
                    </a:cubicBezTo>
                    <a:cubicBezTo>
                      <a:pt x="356" y="952"/>
                      <a:pt x="376" y="916"/>
                      <a:pt x="396" y="882"/>
                    </a:cubicBezTo>
                    <a:cubicBezTo>
                      <a:pt x="417" y="848"/>
                      <a:pt x="438" y="815"/>
                      <a:pt x="438" y="815"/>
                    </a:cubicBezTo>
                    <a:cubicBezTo>
                      <a:pt x="439" y="815"/>
                      <a:pt x="417" y="865"/>
                      <a:pt x="434" y="897"/>
                    </a:cubicBezTo>
                    <a:cubicBezTo>
                      <a:pt x="438" y="905"/>
                      <a:pt x="441" y="913"/>
                      <a:pt x="442" y="920"/>
                    </a:cubicBezTo>
                    <a:cubicBezTo>
                      <a:pt x="449" y="913"/>
                      <a:pt x="456" y="906"/>
                      <a:pt x="462" y="899"/>
                    </a:cubicBezTo>
                    <a:cubicBezTo>
                      <a:pt x="432" y="885"/>
                      <a:pt x="444" y="846"/>
                      <a:pt x="456" y="810"/>
                    </a:cubicBezTo>
                    <a:cubicBezTo>
                      <a:pt x="470" y="773"/>
                      <a:pt x="485" y="738"/>
                      <a:pt x="485" y="737"/>
                    </a:cubicBezTo>
                    <a:cubicBezTo>
                      <a:pt x="486" y="737"/>
                      <a:pt x="474" y="789"/>
                      <a:pt x="496" y="819"/>
                    </a:cubicBezTo>
                    <a:cubicBezTo>
                      <a:pt x="502" y="826"/>
                      <a:pt x="506" y="834"/>
                      <a:pt x="509" y="840"/>
                    </a:cubicBezTo>
                    <a:cubicBezTo>
                      <a:pt x="514" y="833"/>
                      <a:pt x="519" y="825"/>
                      <a:pt x="524" y="817"/>
                    </a:cubicBezTo>
                    <a:cubicBezTo>
                      <a:pt x="492" y="807"/>
                      <a:pt x="496" y="767"/>
                      <a:pt x="502" y="730"/>
                    </a:cubicBezTo>
                    <a:cubicBezTo>
                      <a:pt x="509" y="692"/>
                      <a:pt x="517" y="656"/>
                      <a:pt x="517" y="655"/>
                    </a:cubicBezTo>
                    <a:cubicBezTo>
                      <a:pt x="518" y="655"/>
                      <a:pt x="515" y="708"/>
                      <a:pt x="543" y="734"/>
                    </a:cubicBezTo>
                    <a:cubicBezTo>
                      <a:pt x="550" y="740"/>
                      <a:pt x="555" y="747"/>
                      <a:pt x="558" y="753"/>
                    </a:cubicBezTo>
                    <a:cubicBezTo>
                      <a:pt x="561" y="748"/>
                      <a:pt x="563" y="743"/>
                      <a:pt x="566" y="737"/>
                    </a:cubicBezTo>
                    <a:cubicBezTo>
                      <a:pt x="567" y="733"/>
                      <a:pt x="569" y="729"/>
                      <a:pt x="571" y="725"/>
                    </a:cubicBezTo>
                    <a:cubicBezTo>
                      <a:pt x="539" y="719"/>
                      <a:pt x="536" y="682"/>
                      <a:pt x="535" y="646"/>
                    </a:cubicBezTo>
                    <a:cubicBezTo>
                      <a:pt x="536" y="610"/>
                      <a:pt x="538" y="576"/>
                      <a:pt x="538" y="575"/>
                    </a:cubicBezTo>
                    <a:cubicBezTo>
                      <a:pt x="538" y="575"/>
                      <a:pt x="544" y="624"/>
                      <a:pt x="574" y="645"/>
                    </a:cubicBezTo>
                    <a:cubicBezTo>
                      <a:pt x="582" y="650"/>
                      <a:pt x="588" y="656"/>
                      <a:pt x="592" y="662"/>
                    </a:cubicBezTo>
                    <a:cubicBezTo>
                      <a:pt x="595" y="650"/>
                      <a:pt x="598" y="639"/>
                      <a:pt x="601" y="628"/>
                    </a:cubicBezTo>
                    <a:cubicBezTo>
                      <a:pt x="569" y="627"/>
                      <a:pt x="561" y="593"/>
                      <a:pt x="554" y="559"/>
                    </a:cubicBezTo>
                    <a:cubicBezTo>
                      <a:pt x="549" y="526"/>
                      <a:pt x="546" y="494"/>
                      <a:pt x="547" y="494"/>
                    </a:cubicBezTo>
                    <a:cubicBezTo>
                      <a:pt x="547" y="493"/>
                      <a:pt x="559" y="538"/>
                      <a:pt x="591" y="554"/>
                    </a:cubicBezTo>
                    <a:cubicBezTo>
                      <a:pt x="599" y="558"/>
                      <a:pt x="606" y="562"/>
                      <a:pt x="611" y="567"/>
                    </a:cubicBezTo>
                    <a:cubicBezTo>
                      <a:pt x="612" y="555"/>
                      <a:pt x="613" y="542"/>
                      <a:pt x="614" y="529"/>
                    </a:cubicBezTo>
                    <a:cubicBezTo>
                      <a:pt x="584" y="532"/>
                      <a:pt x="571" y="501"/>
                      <a:pt x="561" y="471"/>
                    </a:cubicBezTo>
                    <a:cubicBezTo>
                      <a:pt x="551" y="441"/>
                      <a:pt x="544" y="412"/>
                      <a:pt x="545" y="411"/>
                    </a:cubicBezTo>
                    <a:cubicBezTo>
                      <a:pt x="545" y="411"/>
                      <a:pt x="562" y="451"/>
                      <a:pt x="594" y="462"/>
                    </a:cubicBezTo>
                    <a:cubicBezTo>
                      <a:pt x="602" y="464"/>
                      <a:pt x="609" y="468"/>
                      <a:pt x="615" y="472"/>
                    </a:cubicBezTo>
                    <a:cubicBezTo>
                      <a:pt x="614" y="461"/>
                      <a:pt x="614" y="449"/>
                      <a:pt x="613" y="438"/>
                    </a:cubicBezTo>
                    <a:cubicBezTo>
                      <a:pt x="613" y="435"/>
                      <a:pt x="612" y="433"/>
                      <a:pt x="612" y="430"/>
                    </a:cubicBezTo>
                    <a:cubicBezTo>
                      <a:pt x="585" y="437"/>
                      <a:pt x="568" y="409"/>
                      <a:pt x="555" y="383"/>
                    </a:cubicBezTo>
                    <a:cubicBezTo>
                      <a:pt x="542" y="356"/>
                      <a:pt x="533" y="329"/>
                      <a:pt x="533" y="329"/>
                    </a:cubicBezTo>
                    <a:cubicBezTo>
                      <a:pt x="533" y="328"/>
                      <a:pt x="554" y="364"/>
                      <a:pt x="585" y="370"/>
                    </a:cubicBezTo>
                    <a:cubicBezTo>
                      <a:pt x="593" y="371"/>
                      <a:pt x="600" y="374"/>
                      <a:pt x="605" y="377"/>
                    </a:cubicBezTo>
                    <a:cubicBezTo>
                      <a:pt x="602" y="362"/>
                      <a:pt x="599" y="347"/>
                      <a:pt x="596" y="332"/>
                    </a:cubicBezTo>
                    <a:cubicBezTo>
                      <a:pt x="572" y="341"/>
                      <a:pt x="553" y="318"/>
                      <a:pt x="538" y="295"/>
                    </a:cubicBezTo>
                    <a:cubicBezTo>
                      <a:pt x="523" y="271"/>
                      <a:pt x="511" y="246"/>
                      <a:pt x="511" y="246"/>
                    </a:cubicBezTo>
                    <a:cubicBezTo>
                      <a:pt x="512" y="245"/>
                      <a:pt x="535" y="277"/>
                      <a:pt x="564" y="279"/>
                    </a:cubicBezTo>
                    <a:cubicBezTo>
                      <a:pt x="571" y="279"/>
                      <a:pt x="577" y="280"/>
                      <a:pt x="582" y="282"/>
                    </a:cubicBezTo>
                    <a:cubicBezTo>
                      <a:pt x="578" y="267"/>
                      <a:pt x="572" y="251"/>
                      <a:pt x="567" y="236"/>
                    </a:cubicBezTo>
                    <a:cubicBezTo>
                      <a:pt x="546" y="246"/>
                      <a:pt x="527" y="227"/>
                      <a:pt x="511" y="207"/>
                    </a:cubicBezTo>
                    <a:cubicBezTo>
                      <a:pt x="494" y="186"/>
                      <a:pt x="480" y="162"/>
                      <a:pt x="480" y="162"/>
                    </a:cubicBezTo>
                    <a:cubicBezTo>
                      <a:pt x="480" y="162"/>
                      <a:pt x="486" y="168"/>
                      <a:pt x="495" y="175"/>
                    </a:cubicBezTo>
                    <a:cubicBezTo>
                      <a:pt x="505" y="182"/>
                      <a:pt x="519" y="189"/>
                      <a:pt x="532" y="188"/>
                    </a:cubicBezTo>
                    <a:cubicBezTo>
                      <a:pt x="538" y="188"/>
                      <a:pt x="543" y="188"/>
                      <a:pt x="547" y="189"/>
                    </a:cubicBezTo>
                    <a:cubicBezTo>
                      <a:pt x="541" y="174"/>
                      <a:pt x="534" y="159"/>
                      <a:pt x="526" y="144"/>
                    </a:cubicBezTo>
                    <a:cubicBezTo>
                      <a:pt x="526" y="143"/>
                      <a:pt x="525" y="142"/>
                      <a:pt x="525" y="141"/>
                    </a:cubicBezTo>
                    <a:cubicBezTo>
                      <a:pt x="508" y="151"/>
                      <a:pt x="489" y="135"/>
                      <a:pt x="472" y="118"/>
                    </a:cubicBezTo>
                    <a:cubicBezTo>
                      <a:pt x="454" y="99"/>
                      <a:pt x="437" y="76"/>
                      <a:pt x="437" y="76"/>
                    </a:cubicBezTo>
                    <a:cubicBezTo>
                      <a:pt x="437" y="76"/>
                      <a:pt x="443" y="81"/>
                      <a:pt x="452" y="87"/>
                    </a:cubicBezTo>
                    <a:cubicBezTo>
                      <a:pt x="462" y="93"/>
                      <a:pt x="476" y="100"/>
                      <a:pt x="489" y="97"/>
                    </a:cubicBezTo>
                    <a:cubicBezTo>
                      <a:pt x="494" y="96"/>
                      <a:pt x="499" y="96"/>
                      <a:pt x="504" y="96"/>
                    </a:cubicBezTo>
                    <a:cubicBezTo>
                      <a:pt x="488" y="65"/>
                      <a:pt x="470" y="32"/>
                      <a:pt x="448" y="0"/>
                    </a:cubicBezTo>
                    <a:cubicBezTo>
                      <a:pt x="471" y="32"/>
                      <a:pt x="492" y="63"/>
                      <a:pt x="510" y="95"/>
                    </a:cubicBezTo>
                    <a:cubicBezTo>
                      <a:pt x="512" y="90"/>
                      <a:pt x="515" y="84"/>
                      <a:pt x="519" y="79"/>
                    </a:cubicBezTo>
                    <a:cubicBezTo>
                      <a:pt x="527" y="69"/>
                      <a:pt x="527" y="53"/>
                      <a:pt x="525" y="40"/>
                    </a:cubicBezTo>
                    <a:cubicBezTo>
                      <a:pt x="522" y="27"/>
                      <a:pt x="517" y="16"/>
                      <a:pt x="517" y="16"/>
                    </a:cubicBezTo>
                    <a:cubicBezTo>
                      <a:pt x="517" y="16"/>
                      <a:pt x="537" y="46"/>
                      <a:pt x="546" y="76"/>
                    </a:cubicBezTo>
                    <a:cubicBezTo>
                      <a:pt x="556" y="105"/>
                      <a:pt x="556" y="133"/>
                      <a:pt x="534" y="137"/>
                    </a:cubicBezTo>
                    <a:cubicBezTo>
                      <a:pt x="542" y="153"/>
                      <a:pt x="550" y="169"/>
                      <a:pt x="558" y="186"/>
                    </a:cubicBezTo>
                    <a:cubicBezTo>
                      <a:pt x="560" y="182"/>
                      <a:pt x="564" y="178"/>
                      <a:pt x="569" y="173"/>
                    </a:cubicBezTo>
                    <a:cubicBezTo>
                      <a:pt x="579" y="164"/>
                      <a:pt x="581" y="149"/>
                      <a:pt x="581" y="135"/>
                    </a:cubicBezTo>
                    <a:cubicBezTo>
                      <a:pt x="580" y="122"/>
                      <a:pt x="576" y="110"/>
                      <a:pt x="577" y="110"/>
                    </a:cubicBezTo>
                    <a:cubicBezTo>
                      <a:pt x="577" y="110"/>
                      <a:pt x="593" y="142"/>
                      <a:pt x="598" y="173"/>
                    </a:cubicBezTo>
                    <a:cubicBezTo>
                      <a:pt x="604" y="203"/>
                      <a:pt x="600" y="231"/>
                      <a:pt x="577" y="233"/>
                    </a:cubicBezTo>
                    <a:cubicBezTo>
                      <a:pt x="583" y="248"/>
                      <a:pt x="588" y="263"/>
                      <a:pt x="593" y="279"/>
                    </a:cubicBezTo>
                    <a:cubicBezTo>
                      <a:pt x="596" y="275"/>
                      <a:pt x="600" y="272"/>
                      <a:pt x="605" y="268"/>
                    </a:cubicBezTo>
                    <a:cubicBezTo>
                      <a:pt x="629" y="254"/>
                      <a:pt x="624" y="209"/>
                      <a:pt x="623" y="206"/>
                    </a:cubicBezTo>
                    <a:cubicBezTo>
                      <a:pt x="624" y="208"/>
                      <a:pt x="636" y="241"/>
                      <a:pt x="637" y="272"/>
                    </a:cubicBezTo>
                    <a:cubicBezTo>
                      <a:pt x="638" y="303"/>
                      <a:pt x="630" y="331"/>
                      <a:pt x="607" y="331"/>
                    </a:cubicBezTo>
                    <a:cubicBezTo>
                      <a:pt x="607" y="332"/>
                      <a:pt x="607" y="332"/>
                      <a:pt x="607" y="332"/>
                    </a:cubicBezTo>
                    <a:cubicBezTo>
                      <a:pt x="610" y="346"/>
                      <a:pt x="613" y="359"/>
                      <a:pt x="616" y="373"/>
                    </a:cubicBezTo>
                    <a:cubicBezTo>
                      <a:pt x="619" y="370"/>
                      <a:pt x="624" y="368"/>
                      <a:pt x="630" y="365"/>
                    </a:cubicBezTo>
                    <a:cubicBezTo>
                      <a:pt x="657" y="353"/>
                      <a:pt x="659" y="306"/>
                      <a:pt x="658" y="303"/>
                    </a:cubicBezTo>
                    <a:cubicBezTo>
                      <a:pt x="659" y="306"/>
                      <a:pt x="666" y="340"/>
                      <a:pt x="663" y="373"/>
                    </a:cubicBezTo>
                    <a:cubicBezTo>
                      <a:pt x="660" y="406"/>
                      <a:pt x="648" y="434"/>
                      <a:pt x="623" y="431"/>
                    </a:cubicBezTo>
                    <a:cubicBezTo>
                      <a:pt x="624" y="444"/>
                      <a:pt x="625" y="457"/>
                      <a:pt x="625" y="470"/>
                    </a:cubicBezTo>
                    <a:cubicBezTo>
                      <a:pt x="630" y="467"/>
                      <a:pt x="636" y="465"/>
                      <a:pt x="642" y="463"/>
                    </a:cubicBezTo>
                    <a:cubicBezTo>
                      <a:pt x="672" y="454"/>
                      <a:pt x="680" y="408"/>
                      <a:pt x="681" y="402"/>
                    </a:cubicBezTo>
                    <a:cubicBezTo>
                      <a:pt x="681" y="407"/>
                      <a:pt x="684" y="444"/>
                      <a:pt x="676" y="476"/>
                    </a:cubicBezTo>
                    <a:cubicBezTo>
                      <a:pt x="668" y="510"/>
                      <a:pt x="650" y="539"/>
                      <a:pt x="625" y="532"/>
                    </a:cubicBezTo>
                    <a:cubicBezTo>
                      <a:pt x="624" y="544"/>
                      <a:pt x="623" y="555"/>
                      <a:pt x="622" y="567"/>
                    </a:cubicBezTo>
                    <a:cubicBezTo>
                      <a:pt x="627" y="565"/>
                      <a:pt x="633" y="563"/>
                      <a:pt x="641" y="562"/>
                    </a:cubicBezTo>
                    <a:cubicBezTo>
                      <a:pt x="674" y="557"/>
                      <a:pt x="690" y="508"/>
                      <a:pt x="691" y="503"/>
                    </a:cubicBezTo>
                    <a:cubicBezTo>
                      <a:pt x="691" y="507"/>
                      <a:pt x="688" y="547"/>
                      <a:pt x="674" y="581"/>
                    </a:cubicBezTo>
                    <a:cubicBezTo>
                      <a:pt x="661" y="615"/>
                      <a:pt x="636" y="644"/>
                      <a:pt x="611" y="632"/>
                    </a:cubicBezTo>
                    <a:cubicBezTo>
                      <a:pt x="608" y="643"/>
                      <a:pt x="606" y="653"/>
                      <a:pt x="603" y="664"/>
                    </a:cubicBezTo>
                    <a:cubicBezTo>
                      <a:pt x="609" y="662"/>
                      <a:pt x="617" y="661"/>
                      <a:pt x="625" y="660"/>
                    </a:cubicBezTo>
                    <a:cubicBezTo>
                      <a:pt x="661" y="660"/>
                      <a:pt x="686" y="608"/>
                      <a:pt x="687" y="605"/>
                    </a:cubicBezTo>
                    <a:cubicBezTo>
                      <a:pt x="686" y="608"/>
                      <a:pt x="677" y="650"/>
                      <a:pt x="657" y="685"/>
                    </a:cubicBezTo>
                    <a:cubicBezTo>
                      <a:pt x="637" y="721"/>
                      <a:pt x="605" y="748"/>
                      <a:pt x="580" y="730"/>
                    </a:cubicBezTo>
                    <a:cubicBezTo>
                      <a:pt x="576" y="739"/>
                      <a:pt x="572" y="749"/>
                      <a:pt x="568" y="758"/>
                    </a:cubicBezTo>
                    <a:cubicBezTo>
                      <a:pt x="575" y="757"/>
                      <a:pt x="584" y="756"/>
                      <a:pt x="593" y="757"/>
                    </a:cubicBezTo>
                    <a:cubicBezTo>
                      <a:pt x="632" y="761"/>
                      <a:pt x="667" y="709"/>
                      <a:pt x="667" y="707"/>
                    </a:cubicBezTo>
                    <a:cubicBezTo>
                      <a:pt x="667" y="708"/>
                      <a:pt x="650" y="752"/>
                      <a:pt x="622" y="787"/>
                    </a:cubicBezTo>
                    <a:cubicBezTo>
                      <a:pt x="594" y="822"/>
                      <a:pt x="555" y="847"/>
                      <a:pt x="533" y="823"/>
                    </a:cubicBezTo>
                    <a:cubicBezTo>
                      <a:pt x="528" y="831"/>
                      <a:pt x="523" y="838"/>
                      <a:pt x="517" y="846"/>
                    </a:cubicBezTo>
                    <a:cubicBezTo>
                      <a:pt x="525" y="846"/>
                      <a:pt x="533" y="846"/>
                      <a:pt x="543" y="848"/>
                    </a:cubicBezTo>
                    <a:cubicBezTo>
                      <a:pt x="581" y="858"/>
                      <a:pt x="626" y="808"/>
                      <a:pt x="625" y="808"/>
                    </a:cubicBezTo>
                    <a:cubicBezTo>
                      <a:pt x="626" y="808"/>
                      <a:pt x="601" y="851"/>
                      <a:pt x="565" y="882"/>
                    </a:cubicBezTo>
                    <a:cubicBezTo>
                      <a:pt x="532" y="913"/>
                      <a:pt x="488" y="933"/>
                      <a:pt x="470" y="906"/>
                    </a:cubicBezTo>
                    <a:cubicBezTo>
                      <a:pt x="463" y="913"/>
                      <a:pt x="457" y="920"/>
                      <a:pt x="450" y="927"/>
                    </a:cubicBezTo>
                    <a:cubicBezTo>
                      <a:pt x="457" y="927"/>
                      <a:pt x="466" y="929"/>
                      <a:pt x="475" y="932"/>
                    </a:cubicBezTo>
                    <a:cubicBezTo>
                      <a:pt x="510" y="946"/>
                      <a:pt x="560" y="908"/>
                      <a:pt x="565" y="904"/>
                    </a:cubicBezTo>
                    <a:cubicBezTo>
                      <a:pt x="561" y="908"/>
                      <a:pt x="531" y="944"/>
                      <a:pt x="491" y="969"/>
                    </a:cubicBezTo>
                    <a:cubicBezTo>
                      <a:pt x="451" y="995"/>
                      <a:pt x="403" y="1007"/>
                      <a:pt x="390" y="978"/>
                    </a:cubicBezTo>
                    <a:cubicBezTo>
                      <a:pt x="382" y="984"/>
                      <a:pt x="374" y="990"/>
                      <a:pt x="365" y="996"/>
                    </a:cubicBezTo>
                    <a:cubicBezTo>
                      <a:pt x="373" y="998"/>
                      <a:pt x="381" y="1001"/>
                      <a:pt x="390" y="1005"/>
                    </a:cubicBezTo>
                    <a:cubicBezTo>
                      <a:pt x="423" y="1023"/>
                      <a:pt x="481" y="994"/>
                      <a:pt x="486" y="990"/>
                    </a:cubicBezTo>
                    <a:cubicBezTo>
                      <a:pt x="482" y="994"/>
                      <a:pt x="444" y="1025"/>
                      <a:pt x="400" y="1043"/>
                    </a:cubicBezTo>
                    <a:cubicBezTo>
                      <a:pt x="353" y="1063"/>
                      <a:pt x="303" y="1067"/>
                      <a:pt x="295" y="1037"/>
                    </a:cubicBezTo>
                    <a:cubicBezTo>
                      <a:pt x="285" y="1042"/>
                      <a:pt x="276" y="1046"/>
                      <a:pt x="266" y="1050"/>
                    </a:cubicBezTo>
                    <a:cubicBezTo>
                      <a:pt x="274" y="1053"/>
                      <a:pt x="281" y="1057"/>
                      <a:pt x="289" y="1063"/>
                    </a:cubicBezTo>
                    <a:cubicBezTo>
                      <a:pt x="319" y="1086"/>
                      <a:pt x="383" y="1066"/>
                      <a:pt x="390" y="1063"/>
                    </a:cubicBezTo>
                    <a:cubicBezTo>
                      <a:pt x="385" y="1066"/>
                      <a:pt x="341" y="1091"/>
                      <a:pt x="292" y="1101"/>
                    </a:cubicBezTo>
                    <a:cubicBezTo>
                      <a:pt x="241" y="1113"/>
                      <a:pt x="188" y="1108"/>
                      <a:pt x="186" y="1078"/>
                    </a:cubicBezTo>
                    <a:cubicBezTo>
                      <a:pt x="128" y="1094"/>
                      <a:pt x="65" y="1102"/>
                      <a:pt x="1" y="1099"/>
                    </a:cubicBezTo>
                    <a:cubicBezTo>
                      <a:pt x="1" y="1096"/>
                      <a:pt x="0" y="1093"/>
                      <a:pt x="0" y="10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796">
                <a:extLst>
                  <a:ext uri="{FF2B5EF4-FFF2-40B4-BE49-F238E27FC236}">
                    <a16:creationId xmlns:a16="http://schemas.microsoft.com/office/drawing/2014/main" id="{B356BF78-06B1-4942-B183-31FF74BE8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7321" y="1087296"/>
                <a:ext cx="15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97">
                <a:extLst>
                  <a:ext uri="{FF2B5EF4-FFF2-40B4-BE49-F238E27FC236}">
                    <a16:creationId xmlns:a16="http://schemas.microsoft.com/office/drawing/2014/main" id="{7CF5241A-670F-4F32-94F2-1CC959E85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0646" y="127144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98">
                <a:extLst>
                  <a:ext uri="{FF2B5EF4-FFF2-40B4-BE49-F238E27FC236}">
                    <a16:creationId xmlns:a16="http://schemas.microsoft.com/office/drawing/2014/main" id="{2612DDF2-BEAA-4BAF-94D8-51765658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0646" y="127144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9">
                <a:extLst>
                  <a:ext uri="{FF2B5EF4-FFF2-40B4-BE49-F238E27FC236}">
                    <a16:creationId xmlns:a16="http://schemas.microsoft.com/office/drawing/2014/main" id="{B5D9531D-6059-4DA2-A8E4-0A2036A3B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783" y="146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0">
                <a:extLst>
                  <a:ext uri="{FF2B5EF4-FFF2-40B4-BE49-F238E27FC236}">
                    <a16:creationId xmlns:a16="http://schemas.microsoft.com/office/drawing/2014/main" id="{89843256-697D-4520-9C0E-1C91514A3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8733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01">
                <a:extLst>
                  <a:ext uri="{FF2B5EF4-FFF2-40B4-BE49-F238E27FC236}">
                    <a16:creationId xmlns:a16="http://schemas.microsoft.com/office/drawing/2014/main" id="{4E2B34D9-F712-44FF-89B7-A2F1766EB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8733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02">
                <a:extLst>
                  <a:ext uri="{FF2B5EF4-FFF2-40B4-BE49-F238E27FC236}">
                    <a16:creationId xmlns:a16="http://schemas.microsoft.com/office/drawing/2014/main" id="{8DC308F0-F6B7-4CE9-89F5-044AFD9E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083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03">
                <a:extLst>
                  <a:ext uri="{FF2B5EF4-FFF2-40B4-BE49-F238E27FC236}">
                    <a16:creationId xmlns:a16="http://schemas.microsoft.com/office/drawing/2014/main" id="{57C8122A-5F05-4189-A997-336A8962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083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04">
                <a:extLst>
                  <a:ext uri="{FF2B5EF4-FFF2-40B4-BE49-F238E27FC236}">
                    <a16:creationId xmlns:a16="http://schemas.microsoft.com/office/drawing/2014/main" id="{F45BF629-BC63-4305-BB7B-D7265083E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183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05">
                <a:extLst>
                  <a:ext uri="{FF2B5EF4-FFF2-40B4-BE49-F238E27FC236}">
                    <a16:creationId xmlns:a16="http://schemas.microsoft.com/office/drawing/2014/main" id="{C73FAEB9-3269-46A3-A680-0CF2A4D23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183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06">
                <a:extLst>
                  <a:ext uri="{FF2B5EF4-FFF2-40B4-BE49-F238E27FC236}">
                    <a16:creationId xmlns:a16="http://schemas.microsoft.com/office/drawing/2014/main" id="{D0135638-D12F-450D-BE15-48F117AB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446" y="241127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07">
                <a:extLst>
                  <a:ext uri="{FF2B5EF4-FFF2-40B4-BE49-F238E27FC236}">
                    <a16:creationId xmlns:a16="http://schemas.microsoft.com/office/drawing/2014/main" id="{CE175852-B392-4F15-86F9-07A6E8ED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446" y="241127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08">
                <a:extLst>
                  <a:ext uri="{FF2B5EF4-FFF2-40B4-BE49-F238E27FC236}">
                    <a16:creationId xmlns:a16="http://schemas.microsoft.com/office/drawing/2014/main" id="{B8466A4A-9C05-4A35-B973-943442E51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083" y="257478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09">
                <a:extLst>
                  <a:ext uri="{FF2B5EF4-FFF2-40B4-BE49-F238E27FC236}">
                    <a16:creationId xmlns:a16="http://schemas.microsoft.com/office/drawing/2014/main" id="{0DBB7440-8568-40D4-BFED-94D13DAB3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083" y="257478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810">
                <a:extLst>
                  <a:ext uri="{FF2B5EF4-FFF2-40B4-BE49-F238E27FC236}">
                    <a16:creationId xmlns:a16="http://schemas.microsoft.com/office/drawing/2014/main" id="{73589D5F-8E1B-4A13-81AE-3B64ED9F2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8646" y="2712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811">
                <a:extLst>
                  <a:ext uri="{FF2B5EF4-FFF2-40B4-BE49-F238E27FC236}">
                    <a16:creationId xmlns:a16="http://schemas.microsoft.com/office/drawing/2014/main" id="{8313F51E-333B-4023-B2A7-08DD78303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98646" y="2712896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812">
                <a:extLst>
                  <a:ext uri="{FF2B5EF4-FFF2-40B4-BE49-F238E27FC236}">
                    <a16:creationId xmlns:a16="http://schemas.microsoft.com/office/drawing/2014/main" id="{10D9C932-7CF9-4DBB-92CE-A5AAFAE1B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8733" y="699946"/>
                <a:ext cx="1314450" cy="2098675"/>
              </a:xfrm>
              <a:custGeom>
                <a:avLst/>
                <a:gdLst>
                  <a:gd name="T0" fmla="*/ 165 w 691"/>
                  <a:gd name="T1" fmla="*/ 55 h 1107"/>
                  <a:gd name="T2" fmla="*/ 174 w 691"/>
                  <a:gd name="T3" fmla="*/ 16 h 1107"/>
                  <a:gd name="T4" fmla="*/ 157 w 691"/>
                  <a:gd name="T5" fmla="*/ 137 h 1107"/>
                  <a:gd name="T6" fmla="*/ 110 w 691"/>
                  <a:gd name="T7" fmla="*/ 139 h 1107"/>
                  <a:gd name="T8" fmla="*/ 114 w 691"/>
                  <a:gd name="T9" fmla="*/ 110 h 1107"/>
                  <a:gd name="T10" fmla="*/ 114 w 691"/>
                  <a:gd name="T11" fmla="*/ 233 h 1107"/>
                  <a:gd name="T12" fmla="*/ 86 w 691"/>
                  <a:gd name="T13" fmla="*/ 268 h 1107"/>
                  <a:gd name="T14" fmla="*/ 54 w 691"/>
                  <a:gd name="T15" fmla="*/ 279 h 1107"/>
                  <a:gd name="T16" fmla="*/ 84 w 691"/>
                  <a:gd name="T17" fmla="*/ 332 h 1107"/>
                  <a:gd name="T18" fmla="*/ 33 w 691"/>
                  <a:gd name="T19" fmla="*/ 303 h 1107"/>
                  <a:gd name="T20" fmla="*/ 68 w 691"/>
                  <a:gd name="T21" fmla="*/ 431 h 1107"/>
                  <a:gd name="T22" fmla="*/ 49 w 691"/>
                  <a:gd name="T23" fmla="*/ 463 h 1107"/>
                  <a:gd name="T24" fmla="*/ 9 w 691"/>
                  <a:gd name="T25" fmla="*/ 423 h 1107"/>
                  <a:gd name="T26" fmla="*/ 69 w 691"/>
                  <a:gd name="T27" fmla="*/ 567 h 1107"/>
                  <a:gd name="T28" fmla="*/ 0 w 691"/>
                  <a:gd name="T29" fmla="*/ 503 h 1107"/>
                  <a:gd name="T30" fmla="*/ 88 w 691"/>
                  <a:gd name="T31" fmla="*/ 664 h 1107"/>
                  <a:gd name="T32" fmla="*/ 4 w 691"/>
                  <a:gd name="T33" fmla="*/ 605 h 1107"/>
                  <a:gd name="T34" fmla="*/ 123 w 691"/>
                  <a:gd name="T35" fmla="*/ 758 h 1107"/>
                  <a:gd name="T36" fmla="*/ 98 w 691"/>
                  <a:gd name="T37" fmla="*/ 757 h 1107"/>
                  <a:gd name="T38" fmla="*/ 136 w 691"/>
                  <a:gd name="T39" fmla="*/ 833 h 1107"/>
                  <a:gd name="T40" fmla="*/ 174 w 691"/>
                  <a:gd name="T41" fmla="*/ 846 h 1107"/>
                  <a:gd name="T42" fmla="*/ 66 w 691"/>
                  <a:gd name="T43" fmla="*/ 808 h 1107"/>
                  <a:gd name="T44" fmla="*/ 126 w 691"/>
                  <a:gd name="T45" fmla="*/ 882 h 1107"/>
                  <a:gd name="T46" fmla="*/ 241 w 691"/>
                  <a:gd name="T47" fmla="*/ 927 h 1107"/>
                  <a:gd name="T48" fmla="*/ 126 w 691"/>
                  <a:gd name="T49" fmla="*/ 904 h 1107"/>
                  <a:gd name="T50" fmla="*/ 326 w 691"/>
                  <a:gd name="T51" fmla="*/ 996 h 1107"/>
                  <a:gd name="T52" fmla="*/ 275 w 691"/>
                  <a:gd name="T53" fmla="*/ 1011 h 1107"/>
                  <a:gd name="T54" fmla="*/ 396 w 691"/>
                  <a:gd name="T55" fmla="*/ 1037 h 1107"/>
                  <a:gd name="T56" fmla="*/ 402 w 691"/>
                  <a:gd name="T57" fmla="*/ 1063 h 1107"/>
                  <a:gd name="T58" fmla="*/ 449 w 691"/>
                  <a:gd name="T59" fmla="*/ 1107 h 1107"/>
                  <a:gd name="T60" fmla="*/ 691 w 691"/>
                  <a:gd name="T61" fmla="*/ 1089 h 1107"/>
                  <a:gd name="T62" fmla="*/ 509 w 691"/>
                  <a:gd name="T63" fmla="*/ 1069 h 1107"/>
                  <a:gd name="T64" fmla="*/ 392 w 691"/>
                  <a:gd name="T65" fmla="*/ 944 h 1107"/>
                  <a:gd name="T66" fmla="*/ 430 w 691"/>
                  <a:gd name="T67" fmla="*/ 1041 h 1107"/>
                  <a:gd name="T68" fmla="*/ 402 w 691"/>
                  <a:gd name="T69" fmla="*/ 1028 h 1107"/>
                  <a:gd name="T70" fmla="*/ 315 w 691"/>
                  <a:gd name="T71" fmla="*/ 885 h 1107"/>
                  <a:gd name="T72" fmla="*/ 332 w 691"/>
                  <a:gd name="T73" fmla="*/ 986 h 1107"/>
                  <a:gd name="T74" fmla="*/ 308 w 691"/>
                  <a:gd name="T75" fmla="*/ 971 h 1107"/>
                  <a:gd name="T76" fmla="*/ 295 w 691"/>
                  <a:gd name="T77" fmla="*/ 882 h 1107"/>
                  <a:gd name="T78" fmla="*/ 257 w 691"/>
                  <a:gd name="T79" fmla="*/ 897 h 1107"/>
                  <a:gd name="T80" fmla="*/ 229 w 691"/>
                  <a:gd name="T81" fmla="*/ 899 h 1107"/>
                  <a:gd name="T82" fmla="*/ 206 w 691"/>
                  <a:gd name="T83" fmla="*/ 737 h 1107"/>
                  <a:gd name="T84" fmla="*/ 182 w 691"/>
                  <a:gd name="T85" fmla="*/ 840 h 1107"/>
                  <a:gd name="T86" fmla="*/ 193 w 691"/>
                  <a:gd name="T87" fmla="*/ 770 h 1107"/>
                  <a:gd name="T88" fmla="*/ 148 w 691"/>
                  <a:gd name="T89" fmla="*/ 734 h 1107"/>
                  <a:gd name="T90" fmla="*/ 120 w 691"/>
                  <a:gd name="T91" fmla="*/ 725 h 1107"/>
                  <a:gd name="T92" fmla="*/ 153 w 691"/>
                  <a:gd name="T93" fmla="*/ 575 h 1107"/>
                  <a:gd name="T94" fmla="*/ 90 w 691"/>
                  <a:gd name="T95" fmla="*/ 628 h 1107"/>
                  <a:gd name="T96" fmla="*/ 144 w 691"/>
                  <a:gd name="T97" fmla="*/ 494 h 1107"/>
                  <a:gd name="T98" fmla="*/ 77 w 691"/>
                  <a:gd name="T99" fmla="*/ 529 h 1107"/>
                  <a:gd name="T100" fmla="*/ 130 w 691"/>
                  <a:gd name="T101" fmla="*/ 471 h 1107"/>
                  <a:gd name="T102" fmla="*/ 97 w 691"/>
                  <a:gd name="T103" fmla="*/ 462 h 1107"/>
                  <a:gd name="T104" fmla="*/ 78 w 691"/>
                  <a:gd name="T105" fmla="*/ 438 h 1107"/>
                  <a:gd name="T106" fmla="*/ 158 w 691"/>
                  <a:gd name="T107" fmla="*/ 329 h 1107"/>
                  <a:gd name="T108" fmla="*/ 86 w 691"/>
                  <a:gd name="T109" fmla="*/ 377 h 1107"/>
                  <a:gd name="T110" fmla="*/ 153 w 691"/>
                  <a:gd name="T111" fmla="*/ 295 h 1107"/>
                  <a:gd name="T112" fmla="*/ 109 w 691"/>
                  <a:gd name="T113" fmla="*/ 282 h 1107"/>
                  <a:gd name="T114" fmla="*/ 136 w 691"/>
                  <a:gd name="T115" fmla="*/ 239 h 1107"/>
                  <a:gd name="T116" fmla="*/ 196 w 691"/>
                  <a:gd name="T117" fmla="*/ 175 h 1107"/>
                  <a:gd name="T118" fmla="*/ 144 w 691"/>
                  <a:gd name="T119" fmla="*/ 189 h 1107"/>
                  <a:gd name="T120" fmla="*/ 166 w 691"/>
                  <a:gd name="T121" fmla="*/ 141 h 1107"/>
                  <a:gd name="T122" fmla="*/ 239 w 691"/>
                  <a:gd name="T123" fmla="*/ 87 h 1107"/>
                  <a:gd name="T124" fmla="*/ 187 w 691"/>
                  <a:gd name="T125" fmla="*/ 96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1" h="1107">
                    <a:moveTo>
                      <a:pt x="243" y="0"/>
                    </a:moveTo>
                    <a:cubicBezTo>
                      <a:pt x="220" y="32"/>
                      <a:pt x="199" y="63"/>
                      <a:pt x="181" y="95"/>
                    </a:cubicBezTo>
                    <a:cubicBezTo>
                      <a:pt x="179" y="90"/>
                      <a:pt x="176" y="84"/>
                      <a:pt x="172" y="79"/>
                    </a:cubicBezTo>
                    <a:cubicBezTo>
                      <a:pt x="167" y="73"/>
                      <a:pt x="165" y="64"/>
                      <a:pt x="165" y="55"/>
                    </a:cubicBezTo>
                    <a:cubicBezTo>
                      <a:pt x="165" y="50"/>
                      <a:pt x="165" y="45"/>
                      <a:pt x="166" y="40"/>
                    </a:cubicBezTo>
                    <a:cubicBezTo>
                      <a:pt x="169" y="27"/>
                      <a:pt x="174" y="16"/>
                      <a:pt x="174" y="16"/>
                    </a:cubicBezTo>
                    <a:cubicBezTo>
                      <a:pt x="174" y="16"/>
                      <a:pt x="174" y="16"/>
                      <a:pt x="174" y="16"/>
                    </a:cubicBezTo>
                    <a:cubicBezTo>
                      <a:pt x="174" y="16"/>
                      <a:pt x="174" y="16"/>
                      <a:pt x="174" y="16"/>
                    </a:cubicBezTo>
                    <a:cubicBezTo>
                      <a:pt x="174" y="16"/>
                      <a:pt x="154" y="46"/>
                      <a:pt x="145" y="76"/>
                    </a:cubicBezTo>
                    <a:cubicBezTo>
                      <a:pt x="141" y="87"/>
                      <a:pt x="139" y="98"/>
                      <a:pt x="139" y="108"/>
                    </a:cubicBezTo>
                    <a:cubicBezTo>
                      <a:pt x="139" y="123"/>
                      <a:pt x="144" y="134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57" y="137"/>
                      <a:pt x="157" y="137"/>
                      <a:pt x="157" y="137"/>
                    </a:cubicBezTo>
                    <a:cubicBezTo>
                      <a:pt x="149" y="153"/>
                      <a:pt x="141" y="169"/>
                      <a:pt x="133" y="186"/>
                    </a:cubicBezTo>
                    <a:cubicBezTo>
                      <a:pt x="131" y="182"/>
                      <a:pt x="127" y="178"/>
                      <a:pt x="122" y="173"/>
                    </a:cubicBezTo>
                    <a:cubicBezTo>
                      <a:pt x="113" y="165"/>
                      <a:pt x="110" y="151"/>
                      <a:pt x="110" y="139"/>
                    </a:cubicBezTo>
                    <a:cubicBezTo>
                      <a:pt x="110" y="138"/>
                      <a:pt x="110" y="136"/>
                      <a:pt x="110" y="135"/>
                    </a:cubicBezTo>
                    <a:cubicBezTo>
                      <a:pt x="111" y="122"/>
                      <a:pt x="114" y="110"/>
                      <a:pt x="114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4" y="110"/>
                      <a:pt x="98" y="142"/>
                      <a:pt x="93" y="173"/>
                    </a:cubicBezTo>
                    <a:cubicBezTo>
                      <a:pt x="91" y="181"/>
                      <a:pt x="91" y="188"/>
                      <a:pt x="91" y="195"/>
                    </a:cubicBezTo>
                    <a:cubicBezTo>
                      <a:pt x="91" y="216"/>
                      <a:pt x="97" y="232"/>
                      <a:pt x="114" y="233"/>
                    </a:cubicBezTo>
                    <a:cubicBezTo>
                      <a:pt x="114" y="233"/>
                      <a:pt x="114" y="233"/>
                      <a:pt x="114" y="233"/>
                    </a:cubicBezTo>
                    <a:cubicBezTo>
                      <a:pt x="114" y="233"/>
                      <a:pt x="114" y="233"/>
                      <a:pt x="114" y="233"/>
                    </a:cubicBezTo>
                    <a:cubicBezTo>
                      <a:pt x="108" y="248"/>
                      <a:pt x="103" y="263"/>
                      <a:pt x="98" y="279"/>
                    </a:cubicBezTo>
                    <a:cubicBezTo>
                      <a:pt x="95" y="275"/>
                      <a:pt x="91" y="272"/>
                      <a:pt x="86" y="268"/>
                    </a:cubicBezTo>
                    <a:cubicBezTo>
                      <a:pt x="70" y="258"/>
                      <a:pt x="67" y="235"/>
                      <a:pt x="67" y="219"/>
                    </a:cubicBezTo>
                    <a:cubicBezTo>
                      <a:pt x="67" y="212"/>
                      <a:pt x="67" y="207"/>
                      <a:pt x="68" y="206"/>
                    </a:cubicBezTo>
                    <a:cubicBezTo>
                      <a:pt x="67" y="208"/>
                      <a:pt x="55" y="241"/>
                      <a:pt x="54" y="272"/>
                    </a:cubicBezTo>
                    <a:cubicBezTo>
                      <a:pt x="54" y="274"/>
                      <a:pt x="54" y="276"/>
                      <a:pt x="54" y="279"/>
                    </a:cubicBezTo>
                    <a:cubicBezTo>
                      <a:pt x="54" y="307"/>
                      <a:pt x="62" y="331"/>
                      <a:pt x="84" y="331"/>
                    </a:cubicBezTo>
                    <a:cubicBezTo>
                      <a:pt x="84" y="331"/>
                      <a:pt x="84" y="331"/>
                      <a:pt x="84" y="331"/>
                    </a:cubicBezTo>
                    <a:cubicBezTo>
                      <a:pt x="84" y="331"/>
                      <a:pt x="84" y="331"/>
                      <a:pt x="84" y="331"/>
                    </a:cubicBezTo>
                    <a:cubicBezTo>
                      <a:pt x="84" y="332"/>
                      <a:pt x="84" y="332"/>
                      <a:pt x="84" y="332"/>
                    </a:cubicBezTo>
                    <a:cubicBezTo>
                      <a:pt x="81" y="346"/>
                      <a:pt x="78" y="359"/>
                      <a:pt x="75" y="373"/>
                    </a:cubicBezTo>
                    <a:cubicBezTo>
                      <a:pt x="72" y="370"/>
                      <a:pt x="67" y="368"/>
                      <a:pt x="61" y="365"/>
                    </a:cubicBezTo>
                    <a:cubicBezTo>
                      <a:pt x="36" y="354"/>
                      <a:pt x="33" y="313"/>
                      <a:pt x="33" y="304"/>
                    </a:cubicBezTo>
                    <a:cubicBezTo>
                      <a:pt x="33" y="303"/>
                      <a:pt x="33" y="303"/>
                      <a:pt x="33" y="303"/>
                    </a:cubicBezTo>
                    <a:cubicBezTo>
                      <a:pt x="32" y="305"/>
                      <a:pt x="27" y="329"/>
                      <a:pt x="27" y="355"/>
                    </a:cubicBezTo>
                    <a:cubicBezTo>
                      <a:pt x="27" y="361"/>
                      <a:pt x="27" y="367"/>
                      <a:pt x="28" y="373"/>
                    </a:cubicBezTo>
                    <a:cubicBezTo>
                      <a:pt x="31" y="404"/>
                      <a:pt x="42" y="431"/>
                      <a:pt x="64" y="431"/>
                    </a:cubicBezTo>
                    <a:cubicBezTo>
                      <a:pt x="66" y="431"/>
                      <a:pt x="67" y="431"/>
                      <a:pt x="68" y="431"/>
                    </a:cubicBezTo>
                    <a:cubicBezTo>
                      <a:pt x="68" y="431"/>
                      <a:pt x="68" y="431"/>
                      <a:pt x="68" y="431"/>
                    </a:cubicBezTo>
                    <a:cubicBezTo>
                      <a:pt x="68" y="431"/>
                      <a:pt x="68" y="431"/>
                      <a:pt x="68" y="431"/>
                    </a:cubicBezTo>
                    <a:cubicBezTo>
                      <a:pt x="67" y="444"/>
                      <a:pt x="66" y="457"/>
                      <a:pt x="66" y="470"/>
                    </a:cubicBezTo>
                    <a:cubicBezTo>
                      <a:pt x="61" y="467"/>
                      <a:pt x="55" y="465"/>
                      <a:pt x="49" y="463"/>
                    </a:cubicBezTo>
                    <a:cubicBezTo>
                      <a:pt x="19" y="454"/>
                      <a:pt x="11" y="408"/>
                      <a:pt x="10" y="402"/>
                    </a:cubicBezTo>
                    <a:cubicBezTo>
                      <a:pt x="10" y="402"/>
                      <a:pt x="10" y="402"/>
                      <a:pt x="10" y="402"/>
                    </a:cubicBezTo>
                    <a:cubicBezTo>
                      <a:pt x="10" y="402"/>
                      <a:pt x="10" y="402"/>
                      <a:pt x="10" y="402"/>
                    </a:cubicBezTo>
                    <a:cubicBezTo>
                      <a:pt x="10" y="404"/>
                      <a:pt x="9" y="412"/>
                      <a:pt x="9" y="423"/>
                    </a:cubicBezTo>
                    <a:cubicBezTo>
                      <a:pt x="9" y="437"/>
                      <a:pt x="10" y="457"/>
                      <a:pt x="15" y="476"/>
                    </a:cubicBezTo>
                    <a:cubicBezTo>
                      <a:pt x="22" y="506"/>
                      <a:pt x="38" y="533"/>
                      <a:pt x="59" y="533"/>
                    </a:cubicBezTo>
                    <a:cubicBezTo>
                      <a:pt x="61" y="533"/>
                      <a:pt x="64" y="532"/>
                      <a:pt x="66" y="532"/>
                    </a:cubicBezTo>
                    <a:cubicBezTo>
                      <a:pt x="67" y="544"/>
                      <a:pt x="68" y="555"/>
                      <a:pt x="69" y="567"/>
                    </a:cubicBezTo>
                    <a:cubicBezTo>
                      <a:pt x="69" y="567"/>
                      <a:pt x="69" y="567"/>
                      <a:pt x="69" y="567"/>
                    </a:cubicBezTo>
                    <a:cubicBezTo>
                      <a:pt x="69" y="567"/>
                      <a:pt x="69" y="567"/>
                      <a:pt x="69" y="567"/>
                    </a:cubicBezTo>
                    <a:cubicBezTo>
                      <a:pt x="64" y="565"/>
                      <a:pt x="58" y="563"/>
                      <a:pt x="50" y="562"/>
                    </a:cubicBezTo>
                    <a:cubicBezTo>
                      <a:pt x="17" y="557"/>
                      <a:pt x="1" y="508"/>
                      <a:pt x="0" y="503"/>
                    </a:cubicBezTo>
                    <a:cubicBezTo>
                      <a:pt x="0" y="507"/>
                      <a:pt x="3" y="547"/>
                      <a:pt x="17" y="581"/>
                    </a:cubicBezTo>
                    <a:cubicBezTo>
                      <a:pt x="28" y="610"/>
                      <a:pt x="47" y="635"/>
                      <a:pt x="68" y="635"/>
                    </a:cubicBezTo>
                    <a:cubicBezTo>
                      <a:pt x="72" y="635"/>
                      <a:pt x="76" y="634"/>
                      <a:pt x="80" y="632"/>
                    </a:cubicBezTo>
                    <a:cubicBezTo>
                      <a:pt x="83" y="643"/>
                      <a:pt x="85" y="653"/>
                      <a:pt x="88" y="664"/>
                    </a:cubicBezTo>
                    <a:cubicBezTo>
                      <a:pt x="88" y="664"/>
                      <a:pt x="88" y="664"/>
                      <a:pt x="88" y="664"/>
                    </a:cubicBezTo>
                    <a:cubicBezTo>
                      <a:pt x="88" y="664"/>
                      <a:pt x="88" y="664"/>
                      <a:pt x="88" y="664"/>
                    </a:cubicBezTo>
                    <a:cubicBezTo>
                      <a:pt x="82" y="662"/>
                      <a:pt x="74" y="661"/>
                      <a:pt x="66" y="660"/>
                    </a:cubicBezTo>
                    <a:cubicBezTo>
                      <a:pt x="30" y="660"/>
                      <a:pt x="5" y="608"/>
                      <a:pt x="4" y="605"/>
                    </a:cubicBezTo>
                    <a:cubicBezTo>
                      <a:pt x="5" y="608"/>
                      <a:pt x="14" y="650"/>
                      <a:pt x="34" y="685"/>
                    </a:cubicBezTo>
                    <a:cubicBezTo>
                      <a:pt x="50" y="713"/>
                      <a:pt x="72" y="736"/>
                      <a:pt x="93" y="736"/>
                    </a:cubicBezTo>
                    <a:cubicBezTo>
                      <a:pt x="99" y="736"/>
                      <a:pt x="105" y="734"/>
                      <a:pt x="111" y="730"/>
                    </a:cubicBezTo>
                    <a:cubicBezTo>
                      <a:pt x="115" y="739"/>
                      <a:pt x="119" y="749"/>
                      <a:pt x="123" y="758"/>
                    </a:cubicBezTo>
                    <a:cubicBezTo>
                      <a:pt x="123" y="758"/>
                      <a:pt x="123" y="758"/>
                      <a:pt x="123" y="758"/>
                    </a:cubicBezTo>
                    <a:cubicBezTo>
                      <a:pt x="123" y="758"/>
                      <a:pt x="123" y="758"/>
                      <a:pt x="123" y="758"/>
                    </a:cubicBezTo>
                    <a:cubicBezTo>
                      <a:pt x="118" y="757"/>
                      <a:pt x="113" y="757"/>
                      <a:pt x="107" y="757"/>
                    </a:cubicBezTo>
                    <a:cubicBezTo>
                      <a:pt x="104" y="757"/>
                      <a:pt x="101" y="757"/>
                      <a:pt x="98" y="757"/>
                    </a:cubicBezTo>
                    <a:cubicBezTo>
                      <a:pt x="96" y="757"/>
                      <a:pt x="95" y="757"/>
                      <a:pt x="93" y="757"/>
                    </a:cubicBezTo>
                    <a:cubicBezTo>
                      <a:pt x="57" y="757"/>
                      <a:pt x="24" y="709"/>
                      <a:pt x="24" y="707"/>
                    </a:cubicBezTo>
                    <a:cubicBezTo>
                      <a:pt x="24" y="708"/>
                      <a:pt x="41" y="752"/>
                      <a:pt x="69" y="787"/>
                    </a:cubicBezTo>
                    <a:cubicBezTo>
                      <a:pt x="89" y="812"/>
                      <a:pt x="115" y="833"/>
                      <a:pt x="136" y="833"/>
                    </a:cubicBezTo>
                    <a:cubicBezTo>
                      <a:pt x="144" y="833"/>
                      <a:pt x="152" y="830"/>
                      <a:pt x="158" y="823"/>
                    </a:cubicBezTo>
                    <a:cubicBezTo>
                      <a:pt x="163" y="831"/>
                      <a:pt x="168" y="838"/>
                      <a:pt x="174" y="846"/>
                    </a:cubicBezTo>
                    <a:cubicBezTo>
                      <a:pt x="174" y="846"/>
                      <a:pt x="174" y="846"/>
                      <a:pt x="174" y="846"/>
                    </a:cubicBezTo>
                    <a:cubicBezTo>
                      <a:pt x="174" y="846"/>
                      <a:pt x="174" y="846"/>
                      <a:pt x="174" y="846"/>
                    </a:cubicBezTo>
                    <a:cubicBezTo>
                      <a:pt x="172" y="846"/>
                      <a:pt x="170" y="846"/>
                      <a:pt x="169" y="846"/>
                    </a:cubicBezTo>
                    <a:cubicBezTo>
                      <a:pt x="162" y="846"/>
                      <a:pt x="156" y="847"/>
                      <a:pt x="148" y="848"/>
                    </a:cubicBezTo>
                    <a:cubicBezTo>
                      <a:pt x="145" y="849"/>
                      <a:pt x="142" y="850"/>
                      <a:pt x="138" y="850"/>
                    </a:cubicBezTo>
                    <a:cubicBezTo>
                      <a:pt x="103" y="850"/>
                      <a:pt x="66" y="809"/>
                      <a:pt x="66" y="808"/>
                    </a:cubicBezTo>
                    <a:cubicBezTo>
                      <a:pt x="66" y="808"/>
                      <a:pt x="66" y="808"/>
                      <a:pt x="66" y="808"/>
                    </a:cubicBezTo>
                    <a:cubicBezTo>
                      <a:pt x="66" y="808"/>
                      <a:pt x="66" y="808"/>
                      <a:pt x="66" y="808"/>
                    </a:cubicBezTo>
                    <a:cubicBezTo>
                      <a:pt x="66" y="808"/>
                      <a:pt x="66" y="808"/>
                      <a:pt x="66" y="808"/>
                    </a:cubicBezTo>
                    <a:cubicBezTo>
                      <a:pt x="66" y="809"/>
                      <a:pt x="91" y="851"/>
                      <a:pt x="126" y="882"/>
                    </a:cubicBezTo>
                    <a:cubicBezTo>
                      <a:pt x="148" y="903"/>
                      <a:pt x="175" y="919"/>
                      <a:pt x="196" y="919"/>
                    </a:cubicBezTo>
                    <a:cubicBezTo>
                      <a:pt x="206" y="919"/>
                      <a:pt x="215" y="915"/>
                      <a:pt x="221" y="906"/>
                    </a:cubicBezTo>
                    <a:cubicBezTo>
                      <a:pt x="228" y="913"/>
                      <a:pt x="234" y="920"/>
                      <a:pt x="241" y="927"/>
                    </a:cubicBezTo>
                    <a:cubicBezTo>
                      <a:pt x="241" y="927"/>
                      <a:pt x="241" y="927"/>
                      <a:pt x="241" y="927"/>
                    </a:cubicBezTo>
                    <a:cubicBezTo>
                      <a:pt x="241" y="927"/>
                      <a:pt x="241" y="927"/>
                      <a:pt x="241" y="927"/>
                    </a:cubicBezTo>
                    <a:cubicBezTo>
                      <a:pt x="234" y="927"/>
                      <a:pt x="225" y="929"/>
                      <a:pt x="216" y="932"/>
                    </a:cubicBezTo>
                    <a:cubicBezTo>
                      <a:pt x="211" y="934"/>
                      <a:pt x="205" y="935"/>
                      <a:pt x="200" y="935"/>
                    </a:cubicBezTo>
                    <a:cubicBezTo>
                      <a:pt x="167" y="935"/>
                      <a:pt x="130" y="907"/>
                      <a:pt x="126" y="904"/>
                    </a:cubicBezTo>
                    <a:cubicBezTo>
                      <a:pt x="130" y="908"/>
                      <a:pt x="160" y="944"/>
                      <a:pt x="200" y="969"/>
                    </a:cubicBezTo>
                    <a:cubicBezTo>
                      <a:pt x="224" y="984"/>
                      <a:pt x="250" y="995"/>
                      <a:pt x="271" y="995"/>
                    </a:cubicBezTo>
                    <a:cubicBezTo>
                      <a:pt x="284" y="995"/>
                      <a:pt x="295" y="990"/>
                      <a:pt x="301" y="978"/>
                    </a:cubicBezTo>
                    <a:cubicBezTo>
                      <a:pt x="309" y="984"/>
                      <a:pt x="317" y="990"/>
                      <a:pt x="326" y="996"/>
                    </a:cubicBezTo>
                    <a:cubicBezTo>
                      <a:pt x="326" y="996"/>
                      <a:pt x="326" y="996"/>
                      <a:pt x="326" y="996"/>
                    </a:cubicBezTo>
                    <a:cubicBezTo>
                      <a:pt x="326" y="996"/>
                      <a:pt x="326" y="996"/>
                      <a:pt x="326" y="996"/>
                    </a:cubicBezTo>
                    <a:cubicBezTo>
                      <a:pt x="318" y="998"/>
                      <a:pt x="310" y="1001"/>
                      <a:pt x="301" y="1005"/>
                    </a:cubicBezTo>
                    <a:cubicBezTo>
                      <a:pt x="293" y="1009"/>
                      <a:pt x="284" y="1011"/>
                      <a:pt x="275" y="1011"/>
                    </a:cubicBezTo>
                    <a:cubicBezTo>
                      <a:pt x="244" y="1011"/>
                      <a:pt x="209" y="993"/>
                      <a:pt x="205" y="990"/>
                    </a:cubicBezTo>
                    <a:cubicBezTo>
                      <a:pt x="209" y="994"/>
                      <a:pt x="247" y="1025"/>
                      <a:pt x="291" y="1043"/>
                    </a:cubicBezTo>
                    <a:cubicBezTo>
                      <a:pt x="314" y="1053"/>
                      <a:pt x="338" y="1059"/>
                      <a:pt x="357" y="1059"/>
                    </a:cubicBezTo>
                    <a:cubicBezTo>
                      <a:pt x="377" y="1059"/>
                      <a:pt x="392" y="1052"/>
                      <a:pt x="396" y="1037"/>
                    </a:cubicBezTo>
                    <a:cubicBezTo>
                      <a:pt x="406" y="1042"/>
                      <a:pt x="415" y="1046"/>
                      <a:pt x="425" y="1050"/>
                    </a:cubicBezTo>
                    <a:cubicBezTo>
                      <a:pt x="425" y="1050"/>
                      <a:pt x="425" y="1050"/>
                      <a:pt x="425" y="1050"/>
                    </a:cubicBezTo>
                    <a:cubicBezTo>
                      <a:pt x="425" y="1050"/>
                      <a:pt x="425" y="1050"/>
                      <a:pt x="425" y="1050"/>
                    </a:cubicBezTo>
                    <a:cubicBezTo>
                      <a:pt x="417" y="1053"/>
                      <a:pt x="410" y="1057"/>
                      <a:pt x="402" y="1063"/>
                    </a:cubicBezTo>
                    <a:cubicBezTo>
                      <a:pt x="391" y="1071"/>
                      <a:pt x="376" y="1074"/>
                      <a:pt x="361" y="1074"/>
                    </a:cubicBezTo>
                    <a:cubicBezTo>
                      <a:pt x="334" y="1074"/>
                      <a:pt x="305" y="1065"/>
                      <a:pt x="301" y="1063"/>
                    </a:cubicBezTo>
                    <a:cubicBezTo>
                      <a:pt x="306" y="1066"/>
                      <a:pt x="350" y="1091"/>
                      <a:pt x="399" y="1101"/>
                    </a:cubicBezTo>
                    <a:cubicBezTo>
                      <a:pt x="416" y="1105"/>
                      <a:pt x="433" y="1107"/>
                      <a:pt x="449" y="1107"/>
                    </a:cubicBezTo>
                    <a:cubicBezTo>
                      <a:pt x="480" y="1107"/>
                      <a:pt x="504" y="1098"/>
                      <a:pt x="505" y="1078"/>
                    </a:cubicBezTo>
                    <a:cubicBezTo>
                      <a:pt x="555" y="1092"/>
                      <a:pt x="608" y="1100"/>
                      <a:pt x="663" y="1100"/>
                    </a:cubicBezTo>
                    <a:cubicBezTo>
                      <a:pt x="672" y="1100"/>
                      <a:pt x="681" y="1099"/>
                      <a:pt x="690" y="1099"/>
                    </a:cubicBezTo>
                    <a:cubicBezTo>
                      <a:pt x="690" y="1096"/>
                      <a:pt x="691" y="1093"/>
                      <a:pt x="691" y="1089"/>
                    </a:cubicBezTo>
                    <a:cubicBezTo>
                      <a:pt x="682" y="1090"/>
                      <a:pt x="674" y="1090"/>
                      <a:pt x="666" y="1090"/>
                    </a:cubicBezTo>
                    <a:cubicBezTo>
                      <a:pt x="611" y="1090"/>
                      <a:pt x="559" y="1082"/>
                      <a:pt x="509" y="1069"/>
                    </a:cubicBezTo>
                    <a:cubicBezTo>
                      <a:pt x="509" y="1069"/>
                      <a:pt x="509" y="1069"/>
                      <a:pt x="509" y="1069"/>
                    </a:cubicBezTo>
                    <a:cubicBezTo>
                      <a:pt x="509" y="1069"/>
                      <a:pt x="509" y="1069"/>
                      <a:pt x="509" y="1069"/>
                    </a:cubicBezTo>
                    <a:cubicBezTo>
                      <a:pt x="514" y="1064"/>
                      <a:pt x="516" y="1058"/>
                      <a:pt x="516" y="1053"/>
                    </a:cubicBezTo>
                    <a:cubicBezTo>
                      <a:pt x="516" y="1033"/>
                      <a:pt x="488" y="1013"/>
                      <a:pt x="462" y="993"/>
                    </a:cubicBezTo>
                    <a:cubicBezTo>
                      <a:pt x="427" y="969"/>
                      <a:pt x="392" y="944"/>
                      <a:pt x="392" y="944"/>
                    </a:cubicBezTo>
                    <a:cubicBezTo>
                      <a:pt x="392" y="944"/>
                      <a:pt x="392" y="944"/>
                      <a:pt x="392" y="944"/>
                    </a:cubicBezTo>
                    <a:cubicBezTo>
                      <a:pt x="392" y="945"/>
                      <a:pt x="429" y="981"/>
                      <a:pt x="429" y="1013"/>
                    </a:cubicBezTo>
                    <a:cubicBezTo>
                      <a:pt x="429" y="1015"/>
                      <a:pt x="429" y="1017"/>
                      <a:pt x="429" y="1018"/>
                    </a:cubicBezTo>
                    <a:cubicBezTo>
                      <a:pt x="429" y="1022"/>
                      <a:pt x="428" y="1025"/>
                      <a:pt x="428" y="1029"/>
                    </a:cubicBezTo>
                    <a:cubicBezTo>
                      <a:pt x="428" y="1033"/>
                      <a:pt x="429" y="1037"/>
                      <a:pt x="430" y="1041"/>
                    </a:cubicBezTo>
                    <a:cubicBezTo>
                      <a:pt x="430" y="1041"/>
                      <a:pt x="430" y="1041"/>
                      <a:pt x="430" y="1041"/>
                    </a:cubicBezTo>
                    <a:cubicBezTo>
                      <a:pt x="430" y="1041"/>
                      <a:pt x="430" y="1041"/>
                      <a:pt x="430" y="1041"/>
                    </a:cubicBezTo>
                    <a:cubicBezTo>
                      <a:pt x="420" y="1037"/>
                      <a:pt x="411" y="1033"/>
                      <a:pt x="402" y="1028"/>
                    </a:cubicBezTo>
                    <a:cubicBezTo>
                      <a:pt x="402" y="1028"/>
                      <a:pt x="402" y="1028"/>
                      <a:pt x="402" y="1028"/>
                    </a:cubicBezTo>
                    <a:cubicBezTo>
                      <a:pt x="402" y="1028"/>
                      <a:pt x="402" y="1028"/>
                      <a:pt x="402" y="1028"/>
                    </a:cubicBezTo>
                    <a:cubicBezTo>
                      <a:pt x="408" y="1022"/>
                      <a:pt x="411" y="1016"/>
                      <a:pt x="411" y="1008"/>
                    </a:cubicBezTo>
                    <a:cubicBezTo>
                      <a:pt x="411" y="989"/>
                      <a:pt x="391" y="967"/>
                      <a:pt x="372" y="945"/>
                    </a:cubicBezTo>
                    <a:cubicBezTo>
                      <a:pt x="343" y="915"/>
                      <a:pt x="315" y="885"/>
                      <a:pt x="315" y="885"/>
                    </a:cubicBezTo>
                    <a:cubicBezTo>
                      <a:pt x="315" y="885"/>
                      <a:pt x="315" y="885"/>
                      <a:pt x="315" y="885"/>
                    </a:cubicBezTo>
                    <a:cubicBezTo>
                      <a:pt x="315" y="886"/>
                      <a:pt x="338" y="919"/>
                      <a:pt x="338" y="950"/>
                    </a:cubicBezTo>
                    <a:cubicBezTo>
                      <a:pt x="338" y="955"/>
                      <a:pt x="337" y="960"/>
                      <a:pt x="336" y="965"/>
                    </a:cubicBezTo>
                    <a:cubicBezTo>
                      <a:pt x="333" y="972"/>
                      <a:pt x="332" y="979"/>
                      <a:pt x="332" y="986"/>
                    </a:cubicBezTo>
                    <a:cubicBezTo>
                      <a:pt x="332" y="986"/>
                      <a:pt x="332" y="987"/>
                      <a:pt x="332" y="988"/>
                    </a:cubicBezTo>
                    <a:cubicBezTo>
                      <a:pt x="332" y="988"/>
                      <a:pt x="332" y="988"/>
                      <a:pt x="332" y="988"/>
                    </a:cubicBezTo>
                    <a:cubicBezTo>
                      <a:pt x="332" y="988"/>
                      <a:pt x="332" y="988"/>
                      <a:pt x="332" y="988"/>
                    </a:cubicBezTo>
                    <a:cubicBezTo>
                      <a:pt x="324" y="982"/>
                      <a:pt x="315" y="977"/>
                      <a:pt x="308" y="971"/>
                    </a:cubicBezTo>
                    <a:cubicBezTo>
                      <a:pt x="308" y="971"/>
                      <a:pt x="308" y="971"/>
                      <a:pt x="308" y="971"/>
                    </a:cubicBezTo>
                    <a:cubicBezTo>
                      <a:pt x="308" y="971"/>
                      <a:pt x="308" y="971"/>
                      <a:pt x="308" y="971"/>
                    </a:cubicBezTo>
                    <a:cubicBezTo>
                      <a:pt x="317" y="964"/>
                      <a:pt x="321" y="956"/>
                      <a:pt x="321" y="946"/>
                    </a:cubicBezTo>
                    <a:cubicBezTo>
                      <a:pt x="321" y="927"/>
                      <a:pt x="308" y="904"/>
                      <a:pt x="295" y="882"/>
                    </a:cubicBezTo>
                    <a:cubicBezTo>
                      <a:pt x="274" y="848"/>
                      <a:pt x="253" y="815"/>
                      <a:pt x="253" y="815"/>
                    </a:cubicBezTo>
                    <a:cubicBezTo>
                      <a:pt x="253" y="815"/>
                      <a:pt x="253" y="815"/>
                      <a:pt x="253" y="815"/>
                    </a:cubicBezTo>
                    <a:cubicBezTo>
                      <a:pt x="253" y="816"/>
                      <a:pt x="263" y="842"/>
                      <a:pt x="263" y="868"/>
                    </a:cubicBezTo>
                    <a:cubicBezTo>
                      <a:pt x="263" y="878"/>
                      <a:pt x="262" y="888"/>
                      <a:pt x="257" y="897"/>
                    </a:cubicBezTo>
                    <a:cubicBezTo>
                      <a:pt x="253" y="905"/>
                      <a:pt x="250" y="913"/>
                      <a:pt x="249" y="920"/>
                    </a:cubicBezTo>
                    <a:cubicBezTo>
                      <a:pt x="242" y="913"/>
                      <a:pt x="235" y="906"/>
                      <a:pt x="229" y="899"/>
                    </a:cubicBezTo>
                    <a:cubicBezTo>
                      <a:pt x="229" y="899"/>
                      <a:pt x="229" y="899"/>
                      <a:pt x="229" y="899"/>
                    </a:cubicBezTo>
                    <a:cubicBezTo>
                      <a:pt x="229" y="899"/>
                      <a:pt x="229" y="899"/>
                      <a:pt x="229" y="899"/>
                    </a:cubicBezTo>
                    <a:cubicBezTo>
                      <a:pt x="243" y="892"/>
                      <a:pt x="248" y="880"/>
                      <a:pt x="248" y="866"/>
                    </a:cubicBezTo>
                    <a:cubicBezTo>
                      <a:pt x="248" y="849"/>
                      <a:pt x="241" y="829"/>
                      <a:pt x="235" y="810"/>
                    </a:cubicBezTo>
                    <a:cubicBezTo>
                      <a:pt x="221" y="773"/>
                      <a:pt x="206" y="738"/>
                      <a:pt x="206" y="737"/>
                    </a:cubicBezTo>
                    <a:cubicBezTo>
                      <a:pt x="206" y="737"/>
                      <a:pt x="206" y="737"/>
                      <a:pt x="206" y="737"/>
                    </a:cubicBezTo>
                    <a:cubicBezTo>
                      <a:pt x="206" y="737"/>
                      <a:pt x="206" y="737"/>
                      <a:pt x="206" y="737"/>
                    </a:cubicBezTo>
                    <a:cubicBezTo>
                      <a:pt x="206" y="739"/>
                      <a:pt x="208" y="752"/>
                      <a:pt x="208" y="768"/>
                    </a:cubicBezTo>
                    <a:cubicBezTo>
                      <a:pt x="208" y="784"/>
                      <a:pt x="206" y="804"/>
                      <a:pt x="195" y="819"/>
                    </a:cubicBezTo>
                    <a:cubicBezTo>
                      <a:pt x="189" y="826"/>
                      <a:pt x="185" y="834"/>
                      <a:pt x="182" y="840"/>
                    </a:cubicBezTo>
                    <a:cubicBezTo>
                      <a:pt x="177" y="833"/>
                      <a:pt x="172" y="825"/>
                      <a:pt x="167" y="817"/>
                    </a:cubicBezTo>
                    <a:cubicBezTo>
                      <a:pt x="167" y="817"/>
                      <a:pt x="167" y="817"/>
                      <a:pt x="167" y="817"/>
                    </a:cubicBezTo>
                    <a:cubicBezTo>
                      <a:pt x="167" y="817"/>
                      <a:pt x="167" y="817"/>
                      <a:pt x="167" y="817"/>
                    </a:cubicBezTo>
                    <a:cubicBezTo>
                      <a:pt x="187" y="811"/>
                      <a:pt x="193" y="792"/>
                      <a:pt x="193" y="770"/>
                    </a:cubicBezTo>
                    <a:cubicBezTo>
                      <a:pt x="193" y="757"/>
                      <a:pt x="191" y="743"/>
                      <a:pt x="189" y="730"/>
                    </a:cubicBezTo>
                    <a:cubicBezTo>
                      <a:pt x="182" y="692"/>
                      <a:pt x="174" y="656"/>
                      <a:pt x="174" y="655"/>
                    </a:cubicBezTo>
                    <a:cubicBezTo>
                      <a:pt x="174" y="655"/>
                      <a:pt x="174" y="655"/>
                      <a:pt x="174" y="655"/>
                    </a:cubicBezTo>
                    <a:cubicBezTo>
                      <a:pt x="173" y="655"/>
                      <a:pt x="176" y="708"/>
                      <a:pt x="148" y="734"/>
                    </a:cubicBezTo>
                    <a:cubicBezTo>
                      <a:pt x="141" y="740"/>
                      <a:pt x="136" y="747"/>
                      <a:pt x="133" y="753"/>
                    </a:cubicBezTo>
                    <a:cubicBezTo>
                      <a:pt x="130" y="748"/>
                      <a:pt x="128" y="743"/>
                      <a:pt x="125" y="737"/>
                    </a:cubicBezTo>
                    <a:cubicBezTo>
                      <a:pt x="124" y="733"/>
                      <a:pt x="122" y="729"/>
                      <a:pt x="120" y="725"/>
                    </a:cubicBezTo>
                    <a:cubicBezTo>
                      <a:pt x="120" y="725"/>
                      <a:pt x="120" y="725"/>
                      <a:pt x="120" y="725"/>
                    </a:cubicBezTo>
                    <a:cubicBezTo>
                      <a:pt x="120" y="725"/>
                      <a:pt x="120" y="725"/>
                      <a:pt x="120" y="725"/>
                    </a:cubicBezTo>
                    <a:cubicBezTo>
                      <a:pt x="152" y="719"/>
                      <a:pt x="155" y="682"/>
                      <a:pt x="156" y="646"/>
                    </a:cubicBezTo>
                    <a:cubicBezTo>
                      <a:pt x="155" y="610"/>
                      <a:pt x="153" y="576"/>
                      <a:pt x="153" y="575"/>
                    </a:cubicBezTo>
                    <a:cubicBezTo>
                      <a:pt x="153" y="575"/>
                      <a:pt x="153" y="575"/>
                      <a:pt x="153" y="575"/>
                    </a:cubicBezTo>
                    <a:cubicBezTo>
                      <a:pt x="153" y="575"/>
                      <a:pt x="147" y="624"/>
                      <a:pt x="117" y="645"/>
                    </a:cubicBezTo>
                    <a:cubicBezTo>
                      <a:pt x="109" y="650"/>
                      <a:pt x="103" y="656"/>
                      <a:pt x="99" y="662"/>
                    </a:cubicBezTo>
                    <a:cubicBezTo>
                      <a:pt x="96" y="650"/>
                      <a:pt x="93" y="639"/>
                      <a:pt x="90" y="628"/>
                    </a:cubicBezTo>
                    <a:cubicBezTo>
                      <a:pt x="90" y="628"/>
                      <a:pt x="90" y="628"/>
                      <a:pt x="90" y="628"/>
                    </a:cubicBezTo>
                    <a:cubicBezTo>
                      <a:pt x="90" y="628"/>
                      <a:pt x="90" y="628"/>
                      <a:pt x="90" y="628"/>
                    </a:cubicBezTo>
                    <a:cubicBezTo>
                      <a:pt x="122" y="627"/>
                      <a:pt x="130" y="593"/>
                      <a:pt x="137" y="559"/>
                    </a:cubicBezTo>
                    <a:cubicBezTo>
                      <a:pt x="142" y="528"/>
                      <a:pt x="144" y="497"/>
                      <a:pt x="144" y="494"/>
                    </a:cubicBezTo>
                    <a:cubicBezTo>
                      <a:pt x="144" y="494"/>
                      <a:pt x="144" y="494"/>
                      <a:pt x="144" y="494"/>
                    </a:cubicBezTo>
                    <a:cubicBezTo>
                      <a:pt x="144" y="494"/>
                      <a:pt x="144" y="494"/>
                      <a:pt x="144" y="494"/>
                    </a:cubicBezTo>
                    <a:cubicBezTo>
                      <a:pt x="144" y="494"/>
                      <a:pt x="132" y="538"/>
                      <a:pt x="100" y="554"/>
                    </a:cubicBezTo>
                    <a:cubicBezTo>
                      <a:pt x="92" y="558"/>
                      <a:pt x="85" y="562"/>
                      <a:pt x="80" y="567"/>
                    </a:cubicBezTo>
                    <a:cubicBezTo>
                      <a:pt x="79" y="555"/>
                      <a:pt x="78" y="542"/>
                      <a:pt x="77" y="529"/>
                    </a:cubicBezTo>
                    <a:cubicBezTo>
                      <a:pt x="77" y="529"/>
                      <a:pt x="77" y="529"/>
                      <a:pt x="77" y="529"/>
                    </a:cubicBezTo>
                    <a:cubicBezTo>
                      <a:pt x="77" y="529"/>
                      <a:pt x="77" y="529"/>
                      <a:pt x="77" y="529"/>
                    </a:cubicBezTo>
                    <a:cubicBezTo>
                      <a:pt x="79" y="529"/>
                      <a:pt x="80" y="529"/>
                      <a:pt x="82" y="529"/>
                    </a:cubicBezTo>
                    <a:cubicBezTo>
                      <a:pt x="109" y="529"/>
                      <a:pt x="121" y="500"/>
                      <a:pt x="130" y="471"/>
                    </a:cubicBezTo>
                    <a:cubicBezTo>
                      <a:pt x="140" y="442"/>
                      <a:pt x="146" y="413"/>
                      <a:pt x="146" y="411"/>
                    </a:cubicBezTo>
                    <a:cubicBezTo>
                      <a:pt x="146" y="411"/>
                      <a:pt x="146" y="411"/>
                      <a:pt x="146" y="411"/>
                    </a:cubicBezTo>
                    <a:cubicBezTo>
                      <a:pt x="146" y="411"/>
                      <a:pt x="146" y="411"/>
                      <a:pt x="146" y="411"/>
                    </a:cubicBezTo>
                    <a:cubicBezTo>
                      <a:pt x="146" y="411"/>
                      <a:pt x="129" y="451"/>
                      <a:pt x="97" y="462"/>
                    </a:cubicBezTo>
                    <a:cubicBezTo>
                      <a:pt x="89" y="464"/>
                      <a:pt x="82" y="468"/>
                      <a:pt x="76" y="472"/>
                    </a:cubicBezTo>
                    <a:cubicBezTo>
                      <a:pt x="76" y="472"/>
                      <a:pt x="76" y="472"/>
                      <a:pt x="76" y="472"/>
                    </a:cubicBezTo>
                    <a:cubicBezTo>
                      <a:pt x="76" y="472"/>
                      <a:pt x="76" y="472"/>
                      <a:pt x="76" y="472"/>
                    </a:cubicBezTo>
                    <a:cubicBezTo>
                      <a:pt x="77" y="461"/>
                      <a:pt x="77" y="449"/>
                      <a:pt x="78" y="438"/>
                    </a:cubicBezTo>
                    <a:cubicBezTo>
                      <a:pt x="78" y="435"/>
                      <a:pt x="79" y="433"/>
                      <a:pt x="79" y="430"/>
                    </a:cubicBezTo>
                    <a:cubicBezTo>
                      <a:pt x="82" y="431"/>
                      <a:pt x="85" y="431"/>
                      <a:pt x="87" y="431"/>
                    </a:cubicBezTo>
                    <a:cubicBezTo>
                      <a:pt x="110" y="431"/>
                      <a:pt x="124" y="407"/>
                      <a:pt x="136" y="383"/>
                    </a:cubicBezTo>
                    <a:cubicBezTo>
                      <a:pt x="149" y="356"/>
                      <a:pt x="158" y="329"/>
                      <a:pt x="158" y="329"/>
                    </a:cubicBezTo>
                    <a:cubicBezTo>
                      <a:pt x="158" y="329"/>
                      <a:pt x="158" y="329"/>
                      <a:pt x="158" y="329"/>
                    </a:cubicBezTo>
                    <a:cubicBezTo>
                      <a:pt x="158" y="329"/>
                      <a:pt x="137" y="364"/>
                      <a:pt x="106" y="370"/>
                    </a:cubicBezTo>
                    <a:cubicBezTo>
                      <a:pt x="98" y="371"/>
                      <a:pt x="91" y="374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6" y="377"/>
                      <a:pt x="86" y="377"/>
                      <a:pt x="86" y="377"/>
                    </a:cubicBezTo>
                    <a:cubicBezTo>
                      <a:pt x="89" y="362"/>
                      <a:pt x="92" y="347"/>
                      <a:pt x="95" y="332"/>
                    </a:cubicBezTo>
                    <a:cubicBezTo>
                      <a:pt x="99" y="333"/>
                      <a:pt x="102" y="334"/>
                      <a:pt x="106" y="334"/>
                    </a:cubicBezTo>
                    <a:cubicBezTo>
                      <a:pt x="125" y="334"/>
                      <a:pt x="140" y="315"/>
                      <a:pt x="153" y="295"/>
                    </a:cubicBezTo>
                    <a:cubicBezTo>
                      <a:pt x="168" y="271"/>
                      <a:pt x="180" y="246"/>
                      <a:pt x="180" y="246"/>
                    </a:cubicBezTo>
                    <a:cubicBezTo>
                      <a:pt x="180" y="246"/>
                      <a:pt x="180" y="246"/>
                      <a:pt x="180" y="246"/>
                    </a:cubicBezTo>
                    <a:cubicBezTo>
                      <a:pt x="179" y="246"/>
                      <a:pt x="156" y="277"/>
                      <a:pt x="127" y="279"/>
                    </a:cubicBezTo>
                    <a:cubicBezTo>
                      <a:pt x="120" y="279"/>
                      <a:pt x="114" y="280"/>
                      <a:pt x="109" y="282"/>
                    </a:cubicBezTo>
                    <a:cubicBezTo>
                      <a:pt x="109" y="282"/>
                      <a:pt x="109" y="282"/>
                      <a:pt x="109" y="282"/>
                    </a:cubicBezTo>
                    <a:cubicBezTo>
                      <a:pt x="109" y="282"/>
                      <a:pt x="109" y="282"/>
                      <a:pt x="109" y="282"/>
                    </a:cubicBezTo>
                    <a:cubicBezTo>
                      <a:pt x="113" y="267"/>
                      <a:pt x="119" y="251"/>
                      <a:pt x="124" y="236"/>
                    </a:cubicBezTo>
                    <a:cubicBezTo>
                      <a:pt x="128" y="238"/>
                      <a:pt x="132" y="239"/>
                      <a:pt x="136" y="239"/>
                    </a:cubicBezTo>
                    <a:cubicBezTo>
                      <a:pt x="152" y="239"/>
                      <a:pt x="167" y="223"/>
                      <a:pt x="180" y="207"/>
                    </a:cubicBezTo>
                    <a:cubicBezTo>
                      <a:pt x="197" y="186"/>
                      <a:pt x="211" y="162"/>
                      <a:pt x="211" y="162"/>
                    </a:cubicBezTo>
                    <a:cubicBezTo>
                      <a:pt x="211" y="162"/>
                      <a:pt x="211" y="162"/>
                      <a:pt x="211" y="162"/>
                    </a:cubicBezTo>
                    <a:cubicBezTo>
                      <a:pt x="211" y="162"/>
                      <a:pt x="205" y="168"/>
                      <a:pt x="196" y="175"/>
                    </a:cubicBezTo>
                    <a:cubicBezTo>
                      <a:pt x="186" y="182"/>
                      <a:pt x="174" y="188"/>
                      <a:pt x="161" y="188"/>
                    </a:cubicBezTo>
                    <a:cubicBezTo>
                      <a:pt x="160" y="188"/>
                      <a:pt x="159" y="188"/>
                      <a:pt x="159" y="188"/>
                    </a:cubicBezTo>
                    <a:cubicBezTo>
                      <a:pt x="157" y="188"/>
                      <a:pt x="155" y="188"/>
                      <a:pt x="154" y="188"/>
                    </a:cubicBezTo>
                    <a:cubicBezTo>
                      <a:pt x="150" y="188"/>
                      <a:pt x="147" y="188"/>
                      <a:pt x="144" y="189"/>
                    </a:cubicBezTo>
                    <a:cubicBezTo>
                      <a:pt x="144" y="189"/>
                      <a:pt x="144" y="189"/>
                      <a:pt x="144" y="189"/>
                    </a:cubicBezTo>
                    <a:cubicBezTo>
                      <a:pt x="144" y="189"/>
                      <a:pt x="144" y="189"/>
                      <a:pt x="144" y="189"/>
                    </a:cubicBezTo>
                    <a:cubicBezTo>
                      <a:pt x="150" y="174"/>
                      <a:pt x="157" y="159"/>
                      <a:pt x="165" y="144"/>
                    </a:cubicBezTo>
                    <a:cubicBezTo>
                      <a:pt x="165" y="143"/>
                      <a:pt x="166" y="142"/>
                      <a:pt x="166" y="141"/>
                    </a:cubicBezTo>
                    <a:cubicBezTo>
                      <a:pt x="170" y="143"/>
                      <a:pt x="174" y="144"/>
                      <a:pt x="177" y="144"/>
                    </a:cubicBezTo>
                    <a:cubicBezTo>
                      <a:pt x="191" y="144"/>
                      <a:pt x="206" y="131"/>
                      <a:pt x="219" y="118"/>
                    </a:cubicBezTo>
                    <a:cubicBezTo>
                      <a:pt x="237" y="99"/>
                      <a:pt x="254" y="76"/>
                      <a:pt x="254" y="76"/>
                    </a:cubicBezTo>
                    <a:cubicBezTo>
                      <a:pt x="254" y="76"/>
                      <a:pt x="248" y="81"/>
                      <a:pt x="239" y="87"/>
                    </a:cubicBezTo>
                    <a:cubicBezTo>
                      <a:pt x="231" y="92"/>
                      <a:pt x="219" y="98"/>
                      <a:pt x="208" y="98"/>
                    </a:cubicBezTo>
                    <a:cubicBezTo>
                      <a:pt x="206" y="98"/>
                      <a:pt x="204" y="97"/>
                      <a:pt x="202" y="97"/>
                    </a:cubicBezTo>
                    <a:cubicBezTo>
                      <a:pt x="199" y="96"/>
                      <a:pt x="195" y="96"/>
                      <a:pt x="192" y="96"/>
                    </a:cubicBezTo>
                    <a:cubicBezTo>
                      <a:pt x="190" y="96"/>
                      <a:pt x="189" y="96"/>
                      <a:pt x="187" y="96"/>
                    </a:cubicBezTo>
                    <a:cubicBezTo>
                      <a:pt x="187" y="96"/>
                      <a:pt x="187" y="96"/>
                      <a:pt x="187" y="96"/>
                    </a:cubicBezTo>
                    <a:cubicBezTo>
                      <a:pt x="187" y="96"/>
                      <a:pt x="187" y="96"/>
                      <a:pt x="187" y="96"/>
                    </a:cubicBezTo>
                    <a:cubicBezTo>
                      <a:pt x="203" y="65"/>
                      <a:pt x="221" y="32"/>
                      <a:pt x="2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813">
                <a:extLst>
                  <a:ext uri="{FF2B5EF4-FFF2-40B4-BE49-F238E27FC236}">
                    <a16:creationId xmlns:a16="http://schemas.microsoft.com/office/drawing/2014/main" id="{3BE7ECFA-C179-42EC-9364-FAA066605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183" y="1087296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814">
                <a:extLst>
                  <a:ext uri="{FF2B5EF4-FFF2-40B4-BE49-F238E27FC236}">
                    <a16:creationId xmlns:a16="http://schemas.microsoft.com/office/drawing/2014/main" id="{F9D7F9D3-3E5E-464B-859F-CAE9174AF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183" y="1087296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815">
                <a:extLst>
                  <a:ext uri="{FF2B5EF4-FFF2-40B4-BE49-F238E27FC236}">
                    <a16:creationId xmlns:a16="http://schemas.microsoft.com/office/drawing/2014/main" id="{E6B5C62E-F41E-4C3B-B4B5-37CB0BD56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9858" y="127144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816">
                <a:extLst>
                  <a:ext uri="{FF2B5EF4-FFF2-40B4-BE49-F238E27FC236}">
                    <a16:creationId xmlns:a16="http://schemas.microsoft.com/office/drawing/2014/main" id="{3B524988-88B1-4067-B1AD-90D20ED93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9858" y="1271446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817">
                <a:extLst>
                  <a:ext uri="{FF2B5EF4-FFF2-40B4-BE49-F238E27FC236}">
                    <a16:creationId xmlns:a16="http://schemas.microsoft.com/office/drawing/2014/main" id="{A13F12B9-7CAD-458E-B329-B24A1CE1C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721" y="14619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818">
                <a:extLst>
                  <a:ext uri="{FF2B5EF4-FFF2-40B4-BE49-F238E27FC236}">
                    <a16:creationId xmlns:a16="http://schemas.microsoft.com/office/drawing/2014/main" id="{5C5CFDA9-B705-4705-A6B2-D24EED728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771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819">
                <a:extLst>
                  <a:ext uri="{FF2B5EF4-FFF2-40B4-BE49-F238E27FC236}">
                    <a16:creationId xmlns:a16="http://schemas.microsoft.com/office/drawing/2014/main" id="{251BDA57-F691-4220-91D5-8E58CB447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771" y="16524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820">
                <a:extLst>
                  <a:ext uri="{FF2B5EF4-FFF2-40B4-BE49-F238E27FC236}">
                    <a16:creationId xmlns:a16="http://schemas.microsoft.com/office/drawing/2014/main" id="{E70D24B4-756B-494C-992D-180A6598C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421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821">
                <a:extLst>
                  <a:ext uri="{FF2B5EF4-FFF2-40B4-BE49-F238E27FC236}">
                    <a16:creationId xmlns:a16="http://schemas.microsoft.com/office/drawing/2014/main" id="{29D4F844-520D-4732-8812-54A9F3EB5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421" y="1846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822">
                <a:extLst>
                  <a:ext uri="{FF2B5EF4-FFF2-40B4-BE49-F238E27FC236}">
                    <a16:creationId xmlns:a16="http://schemas.microsoft.com/office/drawing/2014/main" id="{F02A83F3-4BBC-4644-9C05-5A0C51A6C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7321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823">
                <a:extLst>
                  <a:ext uri="{FF2B5EF4-FFF2-40B4-BE49-F238E27FC236}">
                    <a16:creationId xmlns:a16="http://schemas.microsoft.com/office/drawing/2014/main" id="{F89A2499-D3CC-4BFC-A614-9294EE52E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7321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824">
                <a:extLst>
                  <a:ext uri="{FF2B5EF4-FFF2-40B4-BE49-F238E27FC236}">
                    <a16:creationId xmlns:a16="http://schemas.microsoft.com/office/drawing/2014/main" id="{8EF03BD6-794C-4290-B535-2B03A2BE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058" y="241127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825">
                <a:extLst>
                  <a:ext uri="{FF2B5EF4-FFF2-40B4-BE49-F238E27FC236}">
                    <a16:creationId xmlns:a16="http://schemas.microsoft.com/office/drawing/2014/main" id="{48D1CEC4-7AEB-4674-AEAD-E620DB27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2058" y="241127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826">
                <a:extLst>
                  <a:ext uri="{FF2B5EF4-FFF2-40B4-BE49-F238E27FC236}">
                    <a16:creationId xmlns:a16="http://schemas.microsoft.com/office/drawing/2014/main" id="{3ADDAD7A-674A-4253-8531-010117F8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833" y="257478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827">
                <a:extLst>
                  <a:ext uri="{FF2B5EF4-FFF2-40B4-BE49-F238E27FC236}">
                    <a16:creationId xmlns:a16="http://schemas.microsoft.com/office/drawing/2014/main" id="{4842C2DF-2180-4B0D-A23B-D467D5DD4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833" y="2574783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828">
                <a:extLst>
                  <a:ext uri="{FF2B5EF4-FFF2-40B4-BE49-F238E27FC236}">
                    <a16:creationId xmlns:a16="http://schemas.microsoft.com/office/drawing/2014/main" id="{7861583B-B3CC-457F-8EC7-93D3BFC1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1858" y="2712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829">
                <a:extLst>
                  <a:ext uri="{FF2B5EF4-FFF2-40B4-BE49-F238E27FC236}">
                    <a16:creationId xmlns:a16="http://schemas.microsoft.com/office/drawing/2014/main" id="{F156A0F3-CBC9-46C1-B995-80AB63D52F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0271" y="271289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830">
                <a:extLst>
                  <a:ext uri="{FF2B5EF4-FFF2-40B4-BE49-F238E27FC236}">
                    <a16:creationId xmlns:a16="http://schemas.microsoft.com/office/drawing/2014/main" id="{D6AD917C-324F-4077-93C9-90CD0648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7321" y="699946"/>
                <a:ext cx="1314450" cy="2098675"/>
              </a:xfrm>
              <a:custGeom>
                <a:avLst/>
                <a:gdLst>
                  <a:gd name="T0" fmla="*/ 504 w 691"/>
                  <a:gd name="T1" fmla="*/ 96 h 1107"/>
                  <a:gd name="T2" fmla="*/ 452 w 691"/>
                  <a:gd name="T3" fmla="*/ 87 h 1107"/>
                  <a:gd name="T4" fmla="*/ 514 w 691"/>
                  <a:gd name="T5" fmla="*/ 144 h 1107"/>
                  <a:gd name="T6" fmla="*/ 547 w 691"/>
                  <a:gd name="T7" fmla="*/ 189 h 1107"/>
                  <a:gd name="T8" fmla="*/ 530 w 691"/>
                  <a:gd name="T9" fmla="*/ 188 h 1107"/>
                  <a:gd name="T10" fmla="*/ 511 w 691"/>
                  <a:gd name="T11" fmla="*/ 207 h 1107"/>
                  <a:gd name="T12" fmla="*/ 582 w 691"/>
                  <a:gd name="T13" fmla="*/ 282 h 1107"/>
                  <a:gd name="T14" fmla="*/ 511 w 691"/>
                  <a:gd name="T15" fmla="*/ 246 h 1107"/>
                  <a:gd name="T16" fmla="*/ 605 w 691"/>
                  <a:gd name="T17" fmla="*/ 377 h 1107"/>
                  <a:gd name="T18" fmla="*/ 533 w 691"/>
                  <a:gd name="T19" fmla="*/ 329 h 1107"/>
                  <a:gd name="T20" fmla="*/ 612 w 691"/>
                  <a:gd name="T21" fmla="*/ 430 h 1107"/>
                  <a:gd name="T22" fmla="*/ 615 w 691"/>
                  <a:gd name="T23" fmla="*/ 472 h 1107"/>
                  <a:gd name="T24" fmla="*/ 545 w 691"/>
                  <a:gd name="T25" fmla="*/ 411 h 1107"/>
                  <a:gd name="T26" fmla="*/ 614 w 691"/>
                  <a:gd name="T27" fmla="*/ 529 h 1107"/>
                  <a:gd name="T28" fmla="*/ 547 w 691"/>
                  <a:gd name="T29" fmla="*/ 494 h 1107"/>
                  <a:gd name="T30" fmla="*/ 601 w 691"/>
                  <a:gd name="T31" fmla="*/ 628 h 1107"/>
                  <a:gd name="T32" fmla="*/ 574 w 691"/>
                  <a:gd name="T33" fmla="*/ 645 h 1107"/>
                  <a:gd name="T34" fmla="*/ 571 w 691"/>
                  <a:gd name="T35" fmla="*/ 725 h 1107"/>
                  <a:gd name="T36" fmla="*/ 558 w 691"/>
                  <a:gd name="T37" fmla="*/ 753 h 1107"/>
                  <a:gd name="T38" fmla="*/ 502 w 691"/>
                  <a:gd name="T39" fmla="*/ 730 h 1107"/>
                  <a:gd name="T40" fmla="*/ 524 w 691"/>
                  <a:gd name="T41" fmla="*/ 817 h 1107"/>
                  <a:gd name="T42" fmla="*/ 485 w 691"/>
                  <a:gd name="T43" fmla="*/ 737 h 1107"/>
                  <a:gd name="T44" fmla="*/ 443 w 691"/>
                  <a:gd name="T45" fmla="*/ 866 h 1107"/>
                  <a:gd name="T46" fmla="*/ 442 w 691"/>
                  <a:gd name="T47" fmla="*/ 920 h 1107"/>
                  <a:gd name="T48" fmla="*/ 438 w 691"/>
                  <a:gd name="T49" fmla="*/ 815 h 1107"/>
                  <a:gd name="T50" fmla="*/ 383 w 691"/>
                  <a:gd name="T51" fmla="*/ 971 h 1107"/>
                  <a:gd name="T52" fmla="*/ 359 w 691"/>
                  <a:gd name="T53" fmla="*/ 988 h 1107"/>
                  <a:gd name="T54" fmla="*/ 376 w 691"/>
                  <a:gd name="T55" fmla="*/ 885 h 1107"/>
                  <a:gd name="T56" fmla="*/ 289 w 691"/>
                  <a:gd name="T57" fmla="*/ 1028 h 1107"/>
                  <a:gd name="T58" fmla="*/ 261 w 691"/>
                  <a:gd name="T59" fmla="*/ 1041 h 1107"/>
                  <a:gd name="T60" fmla="*/ 262 w 691"/>
                  <a:gd name="T61" fmla="*/ 1013 h 1107"/>
                  <a:gd name="T62" fmla="*/ 175 w 691"/>
                  <a:gd name="T63" fmla="*/ 1053 h 1107"/>
                  <a:gd name="T64" fmla="*/ 25 w 691"/>
                  <a:gd name="T65" fmla="*/ 1090 h 1107"/>
                  <a:gd name="T66" fmla="*/ 186 w 691"/>
                  <a:gd name="T67" fmla="*/ 1078 h 1107"/>
                  <a:gd name="T68" fmla="*/ 330 w 691"/>
                  <a:gd name="T69" fmla="*/ 1074 h 1107"/>
                  <a:gd name="T70" fmla="*/ 266 w 691"/>
                  <a:gd name="T71" fmla="*/ 1050 h 1107"/>
                  <a:gd name="T72" fmla="*/ 486 w 691"/>
                  <a:gd name="T73" fmla="*/ 990 h 1107"/>
                  <a:gd name="T74" fmla="*/ 365 w 691"/>
                  <a:gd name="T75" fmla="*/ 996 h 1107"/>
                  <a:gd name="T76" fmla="*/ 491 w 691"/>
                  <a:gd name="T77" fmla="*/ 969 h 1107"/>
                  <a:gd name="T78" fmla="*/ 450 w 691"/>
                  <a:gd name="T79" fmla="*/ 927 h 1107"/>
                  <a:gd name="T80" fmla="*/ 495 w 691"/>
                  <a:gd name="T81" fmla="*/ 919 h 1107"/>
                  <a:gd name="T82" fmla="*/ 625 w 691"/>
                  <a:gd name="T83" fmla="*/ 808 h 1107"/>
                  <a:gd name="T84" fmla="*/ 522 w 691"/>
                  <a:gd name="T85" fmla="*/ 846 h 1107"/>
                  <a:gd name="T86" fmla="*/ 533 w 691"/>
                  <a:gd name="T87" fmla="*/ 823 h 1107"/>
                  <a:gd name="T88" fmla="*/ 598 w 691"/>
                  <a:gd name="T89" fmla="*/ 757 h 1107"/>
                  <a:gd name="T90" fmla="*/ 568 w 691"/>
                  <a:gd name="T91" fmla="*/ 758 h 1107"/>
                  <a:gd name="T92" fmla="*/ 657 w 691"/>
                  <a:gd name="T93" fmla="*/ 685 h 1107"/>
                  <a:gd name="T94" fmla="*/ 603 w 691"/>
                  <a:gd name="T95" fmla="*/ 664 h 1107"/>
                  <a:gd name="T96" fmla="*/ 674 w 691"/>
                  <a:gd name="T97" fmla="*/ 581 h 1107"/>
                  <a:gd name="T98" fmla="*/ 622 w 691"/>
                  <a:gd name="T99" fmla="*/ 567 h 1107"/>
                  <a:gd name="T100" fmla="*/ 676 w 691"/>
                  <a:gd name="T101" fmla="*/ 476 h 1107"/>
                  <a:gd name="T102" fmla="*/ 681 w 691"/>
                  <a:gd name="T103" fmla="*/ 402 h 1107"/>
                  <a:gd name="T104" fmla="*/ 623 w 691"/>
                  <a:gd name="T105" fmla="*/ 431 h 1107"/>
                  <a:gd name="T106" fmla="*/ 664 w 691"/>
                  <a:gd name="T107" fmla="*/ 355 h 1107"/>
                  <a:gd name="T108" fmla="*/ 616 w 691"/>
                  <a:gd name="T109" fmla="*/ 373 h 1107"/>
                  <a:gd name="T110" fmla="*/ 637 w 691"/>
                  <a:gd name="T111" fmla="*/ 279 h 1107"/>
                  <a:gd name="T112" fmla="*/ 605 w 691"/>
                  <a:gd name="T113" fmla="*/ 268 h 1107"/>
                  <a:gd name="T114" fmla="*/ 577 w 691"/>
                  <a:gd name="T115" fmla="*/ 233 h 1107"/>
                  <a:gd name="T116" fmla="*/ 577 w 691"/>
                  <a:gd name="T117" fmla="*/ 110 h 1107"/>
                  <a:gd name="T118" fmla="*/ 569 w 691"/>
                  <a:gd name="T119" fmla="*/ 173 h 1107"/>
                  <a:gd name="T120" fmla="*/ 534 w 691"/>
                  <a:gd name="T121" fmla="*/ 137 h 1107"/>
                  <a:gd name="T122" fmla="*/ 517 w 691"/>
                  <a:gd name="T123" fmla="*/ 16 h 1107"/>
                  <a:gd name="T124" fmla="*/ 519 w 691"/>
                  <a:gd name="T125" fmla="*/ 79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1" h="1107">
                    <a:moveTo>
                      <a:pt x="448" y="0"/>
                    </a:moveTo>
                    <a:cubicBezTo>
                      <a:pt x="470" y="32"/>
                      <a:pt x="488" y="65"/>
                      <a:pt x="504" y="96"/>
                    </a:cubicBezTo>
                    <a:cubicBezTo>
                      <a:pt x="504" y="96"/>
                      <a:pt x="504" y="96"/>
                      <a:pt x="504" y="96"/>
                    </a:cubicBezTo>
                    <a:cubicBezTo>
                      <a:pt x="504" y="96"/>
                      <a:pt x="504" y="96"/>
                      <a:pt x="504" y="96"/>
                    </a:cubicBezTo>
                    <a:cubicBezTo>
                      <a:pt x="502" y="96"/>
                      <a:pt x="501" y="96"/>
                      <a:pt x="499" y="96"/>
                    </a:cubicBezTo>
                    <a:cubicBezTo>
                      <a:pt x="496" y="96"/>
                      <a:pt x="492" y="96"/>
                      <a:pt x="489" y="97"/>
                    </a:cubicBezTo>
                    <a:cubicBezTo>
                      <a:pt x="487" y="97"/>
                      <a:pt x="485" y="98"/>
                      <a:pt x="483" y="98"/>
                    </a:cubicBezTo>
                    <a:cubicBezTo>
                      <a:pt x="472" y="98"/>
                      <a:pt x="460" y="92"/>
                      <a:pt x="452" y="87"/>
                    </a:cubicBezTo>
                    <a:cubicBezTo>
                      <a:pt x="443" y="81"/>
                      <a:pt x="437" y="76"/>
                      <a:pt x="437" y="76"/>
                    </a:cubicBezTo>
                    <a:cubicBezTo>
                      <a:pt x="437" y="76"/>
                      <a:pt x="437" y="76"/>
                      <a:pt x="437" y="76"/>
                    </a:cubicBezTo>
                    <a:cubicBezTo>
                      <a:pt x="437" y="76"/>
                      <a:pt x="454" y="99"/>
                      <a:pt x="472" y="118"/>
                    </a:cubicBezTo>
                    <a:cubicBezTo>
                      <a:pt x="485" y="131"/>
                      <a:pt x="500" y="144"/>
                      <a:pt x="514" y="144"/>
                    </a:cubicBezTo>
                    <a:cubicBezTo>
                      <a:pt x="517" y="144"/>
                      <a:pt x="521" y="143"/>
                      <a:pt x="525" y="141"/>
                    </a:cubicBezTo>
                    <a:cubicBezTo>
                      <a:pt x="525" y="142"/>
                      <a:pt x="526" y="143"/>
                      <a:pt x="526" y="144"/>
                    </a:cubicBezTo>
                    <a:cubicBezTo>
                      <a:pt x="534" y="159"/>
                      <a:pt x="541" y="174"/>
                      <a:pt x="547" y="189"/>
                    </a:cubicBezTo>
                    <a:cubicBezTo>
                      <a:pt x="547" y="189"/>
                      <a:pt x="547" y="189"/>
                      <a:pt x="547" y="189"/>
                    </a:cubicBezTo>
                    <a:cubicBezTo>
                      <a:pt x="547" y="189"/>
                      <a:pt x="547" y="189"/>
                      <a:pt x="547" y="189"/>
                    </a:cubicBezTo>
                    <a:cubicBezTo>
                      <a:pt x="544" y="188"/>
                      <a:pt x="541" y="188"/>
                      <a:pt x="537" y="188"/>
                    </a:cubicBezTo>
                    <a:cubicBezTo>
                      <a:pt x="536" y="188"/>
                      <a:pt x="534" y="188"/>
                      <a:pt x="532" y="188"/>
                    </a:cubicBezTo>
                    <a:cubicBezTo>
                      <a:pt x="532" y="188"/>
                      <a:pt x="531" y="188"/>
                      <a:pt x="530" y="188"/>
                    </a:cubicBezTo>
                    <a:cubicBezTo>
                      <a:pt x="517" y="188"/>
                      <a:pt x="505" y="182"/>
                      <a:pt x="495" y="175"/>
                    </a:cubicBezTo>
                    <a:cubicBezTo>
                      <a:pt x="486" y="168"/>
                      <a:pt x="480" y="162"/>
                      <a:pt x="480" y="162"/>
                    </a:cubicBezTo>
                    <a:cubicBezTo>
                      <a:pt x="480" y="162"/>
                      <a:pt x="480" y="162"/>
                      <a:pt x="480" y="162"/>
                    </a:cubicBezTo>
                    <a:cubicBezTo>
                      <a:pt x="480" y="162"/>
                      <a:pt x="494" y="186"/>
                      <a:pt x="511" y="207"/>
                    </a:cubicBezTo>
                    <a:cubicBezTo>
                      <a:pt x="524" y="223"/>
                      <a:pt x="539" y="239"/>
                      <a:pt x="555" y="239"/>
                    </a:cubicBezTo>
                    <a:cubicBezTo>
                      <a:pt x="559" y="239"/>
                      <a:pt x="563" y="238"/>
                      <a:pt x="567" y="236"/>
                    </a:cubicBezTo>
                    <a:cubicBezTo>
                      <a:pt x="572" y="251"/>
                      <a:pt x="578" y="267"/>
                      <a:pt x="582" y="282"/>
                    </a:cubicBezTo>
                    <a:cubicBezTo>
                      <a:pt x="582" y="282"/>
                      <a:pt x="582" y="282"/>
                      <a:pt x="582" y="282"/>
                    </a:cubicBezTo>
                    <a:cubicBezTo>
                      <a:pt x="582" y="282"/>
                      <a:pt x="582" y="282"/>
                      <a:pt x="582" y="282"/>
                    </a:cubicBezTo>
                    <a:cubicBezTo>
                      <a:pt x="577" y="280"/>
                      <a:pt x="571" y="279"/>
                      <a:pt x="564" y="279"/>
                    </a:cubicBezTo>
                    <a:cubicBezTo>
                      <a:pt x="535" y="277"/>
                      <a:pt x="512" y="246"/>
                      <a:pt x="511" y="246"/>
                    </a:cubicBezTo>
                    <a:cubicBezTo>
                      <a:pt x="511" y="246"/>
                      <a:pt x="511" y="246"/>
                      <a:pt x="511" y="246"/>
                    </a:cubicBezTo>
                    <a:cubicBezTo>
                      <a:pt x="511" y="246"/>
                      <a:pt x="523" y="271"/>
                      <a:pt x="538" y="295"/>
                    </a:cubicBezTo>
                    <a:cubicBezTo>
                      <a:pt x="551" y="315"/>
                      <a:pt x="566" y="334"/>
                      <a:pt x="585" y="334"/>
                    </a:cubicBezTo>
                    <a:cubicBezTo>
                      <a:pt x="589" y="334"/>
                      <a:pt x="592" y="333"/>
                      <a:pt x="596" y="332"/>
                    </a:cubicBezTo>
                    <a:cubicBezTo>
                      <a:pt x="599" y="347"/>
                      <a:pt x="602" y="362"/>
                      <a:pt x="605" y="377"/>
                    </a:cubicBezTo>
                    <a:cubicBezTo>
                      <a:pt x="605" y="377"/>
                      <a:pt x="605" y="377"/>
                      <a:pt x="605" y="377"/>
                    </a:cubicBezTo>
                    <a:cubicBezTo>
                      <a:pt x="605" y="377"/>
                      <a:pt x="605" y="377"/>
                      <a:pt x="605" y="377"/>
                    </a:cubicBezTo>
                    <a:cubicBezTo>
                      <a:pt x="600" y="374"/>
                      <a:pt x="593" y="371"/>
                      <a:pt x="585" y="370"/>
                    </a:cubicBezTo>
                    <a:cubicBezTo>
                      <a:pt x="554" y="364"/>
                      <a:pt x="533" y="329"/>
                      <a:pt x="533" y="329"/>
                    </a:cubicBezTo>
                    <a:cubicBezTo>
                      <a:pt x="533" y="329"/>
                      <a:pt x="533" y="329"/>
                      <a:pt x="533" y="329"/>
                    </a:cubicBezTo>
                    <a:cubicBezTo>
                      <a:pt x="533" y="329"/>
                      <a:pt x="542" y="356"/>
                      <a:pt x="555" y="383"/>
                    </a:cubicBezTo>
                    <a:cubicBezTo>
                      <a:pt x="567" y="407"/>
                      <a:pt x="581" y="431"/>
                      <a:pt x="604" y="431"/>
                    </a:cubicBezTo>
                    <a:cubicBezTo>
                      <a:pt x="606" y="431"/>
                      <a:pt x="609" y="431"/>
                      <a:pt x="612" y="430"/>
                    </a:cubicBezTo>
                    <a:cubicBezTo>
                      <a:pt x="612" y="433"/>
                      <a:pt x="613" y="435"/>
                      <a:pt x="613" y="438"/>
                    </a:cubicBezTo>
                    <a:cubicBezTo>
                      <a:pt x="614" y="449"/>
                      <a:pt x="614" y="461"/>
                      <a:pt x="615" y="472"/>
                    </a:cubicBezTo>
                    <a:cubicBezTo>
                      <a:pt x="615" y="472"/>
                      <a:pt x="615" y="472"/>
                      <a:pt x="615" y="472"/>
                    </a:cubicBezTo>
                    <a:cubicBezTo>
                      <a:pt x="615" y="472"/>
                      <a:pt x="615" y="472"/>
                      <a:pt x="615" y="472"/>
                    </a:cubicBezTo>
                    <a:cubicBezTo>
                      <a:pt x="609" y="468"/>
                      <a:pt x="602" y="464"/>
                      <a:pt x="594" y="462"/>
                    </a:cubicBezTo>
                    <a:cubicBezTo>
                      <a:pt x="562" y="451"/>
                      <a:pt x="545" y="411"/>
                      <a:pt x="545" y="411"/>
                    </a:cubicBezTo>
                    <a:cubicBezTo>
                      <a:pt x="545" y="411"/>
                      <a:pt x="545" y="411"/>
                      <a:pt x="545" y="411"/>
                    </a:cubicBezTo>
                    <a:cubicBezTo>
                      <a:pt x="545" y="411"/>
                      <a:pt x="545" y="411"/>
                      <a:pt x="545" y="411"/>
                    </a:cubicBezTo>
                    <a:cubicBezTo>
                      <a:pt x="545" y="413"/>
                      <a:pt x="551" y="442"/>
                      <a:pt x="561" y="471"/>
                    </a:cubicBezTo>
                    <a:cubicBezTo>
                      <a:pt x="570" y="500"/>
                      <a:pt x="582" y="529"/>
                      <a:pt x="609" y="529"/>
                    </a:cubicBezTo>
                    <a:cubicBezTo>
                      <a:pt x="611" y="529"/>
                      <a:pt x="612" y="529"/>
                      <a:pt x="614" y="529"/>
                    </a:cubicBezTo>
                    <a:cubicBezTo>
                      <a:pt x="614" y="529"/>
                      <a:pt x="614" y="529"/>
                      <a:pt x="614" y="529"/>
                    </a:cubicBezTo>
                    <a:cubicBezTo>
                      <a:pt x="614" y="529"/>
                      <a:pt x="614" y="529"/>
                      <a:pt x="614" y="529"/>
                    </a:cubicBezTo>
                    <a:cubicBezTo>
                      <a:pt x="613" y="542"/>
                      <a:pt x="612" y="555"/>
                      <a:pt x="611" y="567"/>
                    </a:cubicBezTo>
                    <a:cubicBezTo>
                      <a:pt x="606" y="562"/>
                      <a:pt x="599" y="558"/>
                      <a:pt x="591" y="554"/>
                    </a:cubicBezTo>
                    <a:cubicBezTo>
                      <a:pt x="559" y="538"/>
                      <a:pt x="547" y="494"/>
                      <a:pt x="547" y="494"/>
                    </a:cubicBezTo>
                    <a:cubicBezTo>
                      <a:pt x="547" y="494"/>
                      <a:pt x="547" y="494"/>
                      <a:pt x="547" y="494"/>
                    </a:cubicBezTo>
                    <a:cubicBezTo>
                      <a:pt x="547" y="494"/>
                      <a:pt x="547" y="494"/>
                      <a:pt x="547" y="494"/>
                    </a:cubicBezTo>
                    <a:cubicBezTo>
                      <a:pt x="547" y="497"/>
                      <a:pt x="549" y="528"/>
                      <a:pt x="554" y="559"/>
                    </a:cubicBezTo>
                    <a:cubicBezTo>
                      <a:pt x="561" y="593"/>
                      <a:pt x="569" y="627"/>
                      <a:pt x="601" y="628"/>
                    </a:cubicBezTo>
                    <a:cubicBezTo>
                      <a:pt x="601" y="628"/>
                      <a:pt x="601" y="628"/>
                      <a:pt x="601" y="628"/>
                    </a:cubicBezTo>
                    <a:cubicBezTo>
                      <a:pt x="601" y="628"/>
                      <a:pt x="601" y="628"/>
                      <a:pt x="601" y="628"/>
                    </a:cubicBezTo>
                    <a:cubicBezTo>
                      <a:pt x="598" y="639"/>
                      <a:pt x="595" y="650"/>
                      <a:pt x="592" y="662"/>
                    </a:cubicBezTo>
                    <a:cubicBezTo>
                      <a:pt x="588" y="656"/>
                      <a:pt x="582" y="650"/>
                      <a:pt x="574" y="645"/>
                    </a:cubicBezTo>
                    <a:cubicBezTo>
                      <a:pt x="544" y="624"/>
                      <a:pt x="538" y="575"/>
                      <a:pt x="538" y="575"/>
                    </a:cubicBezTo>
                    <a:cubicBezTo>
                      <a:pt x="538" y="575"/>
                      <a:pt x="538" y="575"/>
                      <a:pt x="538" y="575"/>
                    </a:cubicBezTo>
                    <a:cubicBezTo>
                      <a:pt x="538" y="576"/>
                      <a:pt x="536" y="610"/>
                      <a:pt x="535" y="646"/>
                    </a:cubicBezTo>
                    <a:cubicBezTo>
                      <a:pt x="536" y="682"/>
                      <a:pt x="539" y="719"/>
                      <a:pt x="571" y="725"/>
                    </a:cubicBezTo>
                    <a:cubicBezTo>
                      <a:pt x="571" y="725"/>
                      <a:pt x="571" y="725"/>
                      <a:pt x="571" y="725"/>
                    </a:cubicBezTo>
                    <a:cubicBezTo>
                      <a:pt x="571" y="725"/>
                      <a:pt x="571" y="725"/>
                      <a:pt x="571" y="725"/>
                    </a:cubicBezTo>
                    <a:cubicBezTo>
                      <a:pt x="569" y="729"/>
                      <a:pt x="567" y="733"/>
                      <a:pt x="566" y="737"/>
                    </a:cubicBezTo>
                    <a:cubicBezTo>
                      <a:pt x="563" y="743"/>
                      <a:pt x="561" y="748"/>
                      <a:pt x="558" y="753"/>
                    </a:cubicBezTo>
                    <a:cubicBezTo>
                      <a:pt x="555" y="747"/>
                      <a:pt x="550" y="740"/>
                      <a:pt x="543" y="734"/>
                    </a:cubicBezTo>
                    <a:cubicBezTo>
                      <a:pt x="515" y="708"/>
                      <a:pt x="518" y="655"/>
                      <a:pt x="517" y="655"/>
                    </a:cubicBezTo>
                    <a:cubicBezTo>
                      <a:pt x="517" y="655"/>
                      <a:pt x="517" y="655"/>
                      <a:pt x="517" y="655"/>
                    </a:cubicBezTo>
                    <a:cubicBezTo>
                      <a:pt x="517" y="656"/>
                      <a:pt x="509" y="692"/>
                      <a:pt x="502" y="730"/>
                    </a:cubicBezTo>
                    <a:cubicBezTo>
                      <a:pt x="500" y="743"/>
                      <a:pt x="498" y="757"/>
                      <a:pt x="498" y="770"/>
                    </a:cubicBezTo>
                    <a:cubicBezTo>
                      <a:pt x="498" y="792"/>
                      <a:pt x="504" y="811"/>
                      <a:pt x="524" y="817"/>
                    </a:cubicBezTo>
                    <a:cubicBezTo>
                      <a:pt x="524" y="817"/>
                      <a:pt x="524" y="817"/>
                      <a:pt x="524" y="817"/>
                    </a:cubicBezTo>
                    <a:cubicBezTo>
                      <a:pt x="524" y="817"/>
                      <a:pt x="524" y="817"/>
                      <a:pt x="524" y="817"/>
                    </a:cubicBezTo>
                    <a:cubicBezTo>
                      <a:pt x="519" y="825"/>
                      <a:pt x="514" y="833"/>
                      <a:pt x="509" y="840"/>
                    </a:cubicBezTo>
                    <a:cubicBezTo>
                      <a:pt x="506" y="834"/>
                      <a:pt x="502" y="826"/>
                      <a:pt x="496" y="819"/>
                    </a:cubicBezTo>
                    <a:cubicBezTo>
                      <a:pt x="485" y="804"/>
                      <a:pt x="483" y="784"/>
                      <a:pt x="483" y="768"/>
                    </a:cubicBezTo>
                    <a:cubicBezTo>
                      <a:pt x="483" y="752"/>
                      <a:pt x="485" y="739"/>
                      <a:pt x="485" y="737"/>
                    </a:cubicBezTo>
                    <a:cubicBezTo>
                      <a:pt x="485" y="737"/>
                      <a:pt x="485" y="737"/>
                      <a:pt x="485" y="737"/>
                    </a:cubicBezTo>
                    <a:cubicBezTo>
                      <a:pt x="485" y="737"/>
                      <a:pt x="485" y="737"/>
                      <a:pt x="485" y="737"/>
                    </a:cubicBezTo>
                    <a:cubicBezTo>
                      <a:pt x="485" y="738"/>
                      <a:pt x="470" y="773"/>
                      <a:pt x="456" y="810"/>
                    </a:cubicBezTo>
                    <a:cubicBezTo>
                      <a:pt x="450" y="829"/>
                      <a:pt x="443" y="849"/>
                      <a:pt x="443" y="866"/>
                    </a:cubicBezTo>
                    <a:cubicBezTo>
                      <a:pt x="443" y="880"/>
                      <a:pt x="448" y="892"/>
                      <a:pt x="462" y="899"/>
                    </a:cubicBezTo>
                    <a:cubicBezTo>
                      <a:pt x="462" y="899"/>
                      <a:pt x="462" y="899"/>
                      <a:pt x="462" y="899"/>
                    </a:cubicBezTo>
                    <a:cubicBezTo>
                      <a:pt x="462" y="899"/>
                      <a:pt x="462" y="899"/>
                      <a:pt x="462" y="899"/>
                    </a:cubicBezTo>
                    <a:cubicBezTo>
                      <a:pt x="456" y="906"/>
                      <a:pt x="449" y="913"/>
                      <a:pt x="442" y="920"/>
                    </a:cubicBezTo>
                    <a:cubicBezTo>
                      <a:pt x="441" y="913"/>
                      <a:pt x="438" y="905"/>
                      <a:pt x="434" y="897"/>
                    </a:cubicBezTo>
                    <a:cubicBezTo>
                      <a:pt x="429" y="888"/>
                      <a:pt x="428" y="878"/>
                      <a:pt x="428" y="868"/>
                    </a:cubicBezTo>
                    <a:cubicBezTo>
                      <a:pt x="428" y="842"/>
                      <a:pt x="438" y="816"/>
                      <a:pt x="438" y="815"/>
                    </a:cubicBezTo>
                    <a:cubicBezTo>
                      <a:pt x="438" y="815"/>
                      <a:pt x="438" y="815"/>
                      <a:pt x="438" y="815"/>
                    </a:cubicBezTo>
                    <a:cubicBezTo>
                      <a:pt x="438" y="815"/>
                      <a:pt x="417" y="848"/>
                      <a:pt x="396" y="882"/>
                    </a:cubicBezTo>
                    <a:cubicBezTo>
                      <a:pt x="383" y="904"/>
                      <a:pt x="370" y="927"/>
                      <a:pt x="370" y="946"/>
                    </a:cubicBezTo>
                    <a:cubicBezTo>
                      <a:pt x="370" y="956"/>
                      <a:pt x="374" y="964"/>
                      <a:pt x="383" y="971"/>
                    </a:cubicBezTo>
                    <a:cubicBezTo>
                      <a:pt x="383" y="971"/>
                      <a:pt x="383" y="971"/>
                      <a:pt x="383" y="971"/>
                    </a:cubicBezTo>
                    <a:cubicBezTo>
                      <a:pt x="383" y="971"/>
                      <a:pt x="383" y="971"/>
                      <a:pt x="383" y="971"/>
                    </a:cubicBezTo>
                    <a:cubicBezTo>
                      <a:pt x="376" y="977"/>
                      <a:pt x="367" y="982"/>
                      <a:pt x="359" y="988"/>
                    </a:cubicBezTo>
                    <a:cubicBezTo>
                      <a:pt x="359" y="988"/>
                      <a:pt x="359" y="988"/>
                      <a:pt x="359" y="988"/>
                    </a:cubicBezTo>
                    <a:cubicBezTo>
                      <a:pt x="359" y="988"/>
                      <a:pt x="359" y="988"/>
                      <a:pt x="359" y="988"/>
                    </a:cubicBezTo>
                    <a:cubicBezTo>
                      <a:pt x="359" y="987"/>
                      <a:pt x="359" y="986"/>
                      <a:pt x="359" y="986"/>
                    </a:cubicBezTo>
                    <a:cubicBezTo>
                      <a:pt x="359" y="979"/>
                      <a:pt x="358" y="972"/>
                      <a:pt x="355" y="965"/>
                    </a:cubicBezTo>
                    <a:cubicBezTo>
                      <a:pt x="354" y="960"/>
                      <a:pt x="353" y="955"/>
                      <a:pt x="353" y="950"/>
                    </a:cubicBezTo>
                    <a:cubicBezTo>
                      <a:pt x="353" y="919"/>
                      <a:pt x="376" y="886"/>
                      <a:pt x="376" y="885"/>
                    </a:cubicBezTo>
                    <a:cubicBezTo>
                      <a:pt x="376" y="885"/>
                      <a:pt x="376" y="885"/>
                      <a:pt x="376" y="885"/>
                    </a:cubicBezTo>
                    <a:cubicBezTo>
                      <a:pt x="376" y="885"/>
                      <a:pt x="348" y="915"/>
                      <a:pt x="319" y="945"/>
                    </a:cubicBezTo>
                    <a:cubicBezTo>
                      <a:pt x="300" y="967"/>
                      <a:pt x="280" y="989"/>
                      <a:pt x="280" y="1008"/>
                    </a:cubicBezTo>
                    <a:cubicBezTo>
                      <a:pt x="280" y="1016"/>
                      <a:pt x="283" y="1022"/>
                      <a:pt x="289" y="1028"/>
                    </a:cubicBezTo>
                    <a:cubicBezTo>
                      <a:pt x="289" y="1028"/>
                      <a:pt x="289" y="1028"/>
                      <a:pt x="289" y="1028"/>
                    </a:cubicBezTo>
                    <a:cubicBezTo>
                      <a:pt x="289" y="1028"/>
                      <a:pt x="289" y="1028"/>
                      <a:pt x="289" y="1028"/>
                    </a:cubicBezTo>
                    <a:cubicBezTo>
                      <a:pt x="280" y="1033"/>
                      <a:pt x="271" y="1037"/>
                      <a:pt x="261" y="1041"/>
                    </a:cubicBezTo>
                    <a:cubicBezTo>
                      <a:pt x="261" y="1041"/>
                      <a:pt x="261" y="1041"/>
                      <a:pt x="261" y="1041"/>
                    </a:cubicBezTo>
                    <a:cubicBezTo>
                      <a:pt x="261" y="1041"/>
                      <a:pt x="261" y="1041"/>
                      <a:pt x="261" y="1041"/>
                    </a:cubicBezTo>
                    <a:cubicBezTo>
                      <a:pt x="262" y="1037"/>
                      <a:pt x="263" y="1033"/>
                      <a:pt x="263" y="1029"/>
                    </a:cubicBezTo>
                    <a:cubicBezTo>
                      <a:pt x="263" y="1025"/>
                      <a:pt x="262" y="1022"/>
                      <a:pt x="262" y="1018"/>
                    </a:cubicBezTo>
                    <a:cubicBezTo>
                      <a:pt x="262" y="1017"/>
                      <a:pt x="262" y="1015"/>
                      <a:pt x="262" y="1013"/>
                    </a:cubicBezTo>
                    <a:cubicBezTo>
                      <a:pt x="262" y="981"/>
                      <a:pt x="299" y="945"/>
                      <a:pt x="299" y="944"/>
                    </a:cubicBezTo>
                    <a:cubicBezTo>
                      <a:pt x="299" y="944"/>
                      <a:pt x="299" y="944"/>
                      <a:pt x="299" y="944"/>
                    </a:cubicBezTo>
                    <a:cubicBezTo>
                      <a:pt x="299" y="944"/>
                      <a:pt x="264" y="969"/>
                      <a:pt x="229" y="993"/>
                    </a:cubicBezTo>
                    <a:cubicBezTo>
                      <a:pt x="203" y="1013"/>
                      <a:pt x="175" y="1033"/>
                      <a:pt x="175" y="1053"/>
                    </a:cubicBezTo>
                    <a:cubicBezTo>
                      <a:pt x="175" y="1058"/>
                      <a:pt x="177" y="1064"/>
                      <a:pt x="182" y="1069"/>
                    </a:cubicBezTo>
                    <a:cubicBezTo>
                      <a:pt x="182" y="1069"/>
                      <a:pt x="182" y="1069"/>
                      <a:pt x="182" y="1069"/>
                    </a:cubicBezTo>
                    <a:cubicBezTo>
                      <a:pt x="182" y="1069"/>
                      <a:pt x="182" y="1069"/>
                      <a:pt x="182" y="1069"/>
                    </a:cubicBezTo>
                    <a:cubicBezTo>
                      <a:pt x="132" y="1082"/>
                      <a:pt x="80" y="1090"/>
                      <a:pt x="25" y="1090"/>
                    </a:cubicBezTo>
                    <a:cubicBezTo>
                      <a:pt x="17" y="1090"/>
                      <a:pt x="9" y="1090"/>
                      <a:pt x="0" y="1089"/>
                    </a:cubicBezTo>
                    <a:cubicBezTo>
                      <a:pt x="0" y="1093"/>
                      <a:pt x="1" y="1096"/>
                      <a:pt x="1" y="1099"/>
                    </a:cubicBezTo>
                    <a:cubicBezTo>
                      <a:pt x="10" y="1099"/>
                      <a:pt x="19" y="1100"/>
                      <a:pt x="28" y="1100"/>
                    </a:cubicBezTo>
                    <a:cubicBezTo>
                      <a:pt x="83" y="1100"/>
                      <a:pt x="136" y="1092"/>
                      <a:pt x="186" y="1078"/>
                    </a:cubicBezTo>
                    <a:cubicBezTo>
                      <a:pt x="187" y="1098"/>
                      <a:pt x="211" y="1107"/>
                      <a:pt x="242" y="1107"/>
                    </a:cubicBezTo>
                    <a:cubicBezTo>
                      <a:pt x="258" y="1107"/>
                      <a:pt x="275" y="1105"/>
                      <a:pt x="292" y="1101"/>
                    </a:cubicBezTo>
                    <a:cubicBezTo>
                      <a:pt x="341" y="1091"/>
                      <a:pt x="385" y="1066"/>
                      <a:pt x="390" y="1063"/>
                    </a:cubicBezTo>
                    <a:cubicBezTo>
                      <a:pt x="386" y="1065"/>
                      <a:pt x="357" y="1074"/>
                      <a:pt x="330" y="1074"/>
                    </a:cubicBezTo>
                    <a:cubicBezTo>
                      <a:pt x="315" y="1074"/>
                      <a:pt x="300" y="1071"/>
                      <a:pt x="289" y="1063"/>
                    </a:cubicBezTo>
                    <a:cubicBezTo>
                      <a:pt x="281" y="1057"/>
                      <a:pt x="274" y="1053"/>
                      <a:pt x="266" y="1050"/>
                    </a:cubicBezTo>
                    <a:cubicBezTo>
                      <a:pt x="266" y="1050"/>
                      <a:pt x="266" y="1050"/>
                      <a:pt x="266" y="1050"/>
                    </a:cubicBezTo>
                    <a:cubicBezTo>
                      <a:pt x="266" y="1050"/>
                      <a:pt x="266" y="1050"/>
                      <a:pt x="266" y="1050"/>
                    </a:cubicBezTo>
                    <a:cubicBezTo>
                      <a:pt x="276" y="1046"/>
                      <a:pt x="285" y="1042"/>
                      <a:pt x="295" y="1037"/>
                    </a:cubicBezTo>
                    <a:cubicBezTo>
                      <a:pt x="299" y="1052"/>
                      <a:pt x="314" y="1059"/>
                      <a:pt x="334" y="1059"/>
                    </a:cubicBezTo>
                    <a:cubicBezTo>
                      <a:pt x="353" y="1059"/>
                      <a:pt x="377" y="1053"/>
                      <a:pt x="400" y="1043"/>
                    </a:cubicBezTo>
                    <a:cubicBezTo>
                      <a:pt x="444" y="1025"/>
                      <a:pt x="482" y="994"/>
                      <a:pt x="486" y="990"/>
                    </a:cubicBezTo>
                    <a:cubicBezTo>
                      <a:pt x="482" y="993"/>
                      <a:pt x="447" y="1011"/>
                      <a:pt x="416" y="1011"/>
                    </a:cubicBezTo>
                    <a:cubicBezTo>
                      <a:pt x="407" y="1011"/>
                      <a:pt x="398" y="1009"/>
                      <a:pt x="390" y="1005"/>
                    </a:cubicBezTo>
                    <a:cubicBezTo>
                      <a:pt x="381" y="1001"/>
                      <a:pt x="373" y="998"/>
                      <a:pt x="365" y="996"/>
                    </a:cubicBezTo>
                    <a:cubicBezTo>
                      <a:pt x="365" y="996"/>
                      <a:pt x="365" y="996"/>
                      <a:pt x="365" y="996"/>
                    </a:cubicBezTo>
                    <a:cubicBezTo>
                      <a:pt x="365" y="996"/>
                      <a:pt x="365" y="996"/>
                      <a:pt x="365" y="996"/>
                    </a:cubicBezTo>
                    <a:cubicBezTo>
                      <a:pt x="374" y="990"/>
                      <a:pt x="382" y="984"/>
                      <a:pt x="390" y="978"/>
                    </a:cubicBezTo>
                    <a:cubicBezTo>
                      <a:pt x="396" y="990"/>
                      <a:pt x="407" y="995"/>
                      <a:pt x="420" y="995"/>
                    </a:cubicBezTo>
                    <a:cubicBezTo>
                      <a:pt x="441" y="995"/>
                      <a:pt x="467" y="984"/>
                      <a:pt x="491" y="969"/>
                    </a:cubicBezTo>
                    <a:cubicBezTo>
                      <a:pt x="531" y="944"/>
                      <a:pt x="561" y="908"/>
                      <a:pt x="565" y="904"/>
                    </a:cubicBezTo>
                    <a:cubicBezTo>
                      <a:pt x="561" y="907"/>
                      <a:pt x="524" y="935"/>
                      <a:pt x="491" y="935"/>
                    </a:cubicBezTo>
                    <a:cubicBezTo>
                      <a:pt x="486" y="935"/>
                      <a:pt x="480" y="934"/>
                      <a:pt x="475" y="932"/>
                    </a:cubicBezTo>
                    <a:cubicBezTo>
                      <a:pt x="466" y="929"/>
                      <a:pt x="457" y="927"/>
                      <a:pt x="450" y="927"/>
                    </a:cubicBezTo>
                    <a:cubicBezTo>
                      <a:pt x="450" y="927"/>
                      <a:pt x="450" y="927"/>
                      <a:pt x="450" y="927"/>
                    </a:cubicBezTo>
                    <a:cubicBezTo>
                      <a:pt x="450" y="927"/>
                      <a:pt x="450" y="927"/>
                      <a:pt x="450" y="927"/>
                    </a:cubicBezTo>
                    <a:cubicBezTo>
                      <a:pt x="457" y="920"/>
                      <a:pt x="463" y="913"/>
                      <a:pt x="470" y="906"/>
                    </a:cubicBezTo>
                    <a:cubicBezTo>
                      <a:pt x="476" y="915"/>
                      <a:pt x="485" y="919"/>
                      <a:pt x="495" y="919"/>
                    </a:cubicBezTo>
                    <a:cubicBezTo>
                      <a:pt x="516" y="919"/>
                      <a:pt x="543" y="903"/>
                      <a:pt x="565" y="882"/>
                    </a:cubicBezTo>
                    <a:cubicBezTo>
                      <a:pt x="600" y="851"/>
                      <a:pt x="625" y="809"/>
                      <a:pt x="625" y="808"/>
                    </a:cubicBezTo>
                    <a:cubicBezTo>
                      <a:pt x="625" y="808"/>
                      <a:pt x="625" y="808"/>
                      <a:pt x="625" y="808"/>
                    </a:cubicBezTo>
                    <a:cubicBezTo>
                      <a:pt x="625" y="808"/>
                      <a:pt x="625" y="808"/>
                      <a:pt x="625" y="808"/>
                    </a:cubicBezTo>
                    <a:cubicBezTo>
                      <a:pt x="625" y="808"/>
                      <a:pt x="625" y="808"/>
                      <a:pt x="625" y="808"/>
                    </a:cubicBezTo>
                    <a:cubicBezTo>
                      <a:pt x="625" y="809"/>
                      <a:pt x="588" y="850"/>
                      <a:pt x="553" y="850"/>
                    </a:cubicBezTo>
                    <a:cubicBezTo>
                      <a:pt x="549" y="850"/>
                      <a:pt x="546" y="849"/>
                      <a:pt x="543" y="848"/>
                    </a:cubicBezTo>
                    <a:cubicBezTo>
                      <a:pt x="535" y="847"/>
                      <a:pt x="529" y="846"/>
                      <a:pt x="522" y="846"/>
                    </a:cubicBezTo>
                    <a:cubicBezTo>
                      <a:pt x="521" y="846"/>
                      <a:pt x="519" y="846"/>
                      <a:pt x="517" y="846"/>
                    </a:cubicBezTo>
                    <a:cubicBezTo>
                      <a:pt x="517" y="846"/>
                      <a:pt x="517" y="846"/>
                      <a:pt x="517" y="846"/>
                    </a:cubicBezTo>
                    <a:cubicBezTo>
                      <a:pt x="517" y="846"/>
                      <a:pt x="517" y="846"/>
                      <a:pt x="517" y="846"/>
                    </a:cubicBezTo>
                    <a:cubicBezTo>
                      <a:pt x="523" y="838"/>
                      <a:pt x="528" y="831"/>
                      <a:pt x="533" y="823"/>
                    </a:cubicBezTo>
                    <a:cubicBezTo>
                      <a:pt x="539" y="830"/>
                      <a:pt x="547" y="833"/>
                      <a:pt x="555" y="833"/>
                    </a:cubicBezTo>
                    <a:cubicBezTo>
                      <a:pt x="576" y="833"/>
                      <a:pt x="602" y="812"/>
                      <a:pt x="622" y="787"/>
                    </a:cubicBezTo>
                    <a:cubicBezTo>
                      <a:pt x="650" y="752"/>
                      <a:pt x="667" y="708"/>
                      <a:pt x="667" y="707"/>
                    </a:cubicBezTo>
                    <a:cubicBezTo>
                      <a:pt x="667" y="709"/>
                      <a:pt x="634" y="757"/>
                      <a:pt x="598" y="757"/>
                    </a:cubicBezTo>
                    <a:cubicBezTo>
                      <a:pt x="596" y="757"/>
                      <a:pt x="595" y="757"/>
                      <a:pt x="593" y="757"/>
                    </a:cubicBezTo>
                    <a:cubicBezTo>
                      <a:pt x="590" y="757"/>
                      <a:pt x="587" y="757"/>
                      <a:pt x="584" y="757"/>
                    </a:cubicBezTo>
                    <a:cubicBezTo>
                      <a:pt x="578" y="757"/>
                      <a:pt x="573" y="757"/>
                      <a:pt x="568" y="758"/>
                    </a:cubicBezTo>
                    <a:cubicBezTo>
                      <a:pt x="568" y="758"/>
                      <a:pt x="568" y="758"/>
                      <a:pt x="568" y="758"/>
                    </a:cubicBezTo>
                    <a:cubicBezTo>
                      <a:pt x="568" y="758"/>
                      <a:pt x="568" y="758"/>
                      <a:pt x="568" y="758"/>
                    </a:cubicBezTo>
                    <a:cubicBezTo>
                      <a:pt x="572" y="749"/>
                      <a:pt x="576" y="739"/>
                      <a:pt x="580" y="730"/>
                    </a:cubicBezTo>
                    <a:cubicBezTo>
                      <a:pt x="586" y="734"/>
                      <a:pt x="592" y="736"/>
                      <a:pt x="598" y="736"/>
                    </a:cubicBezTo>
                    <a:cubicBezTo>
                      <a:pt x="619" y="736"/>
                      <a:pt x="641" y="713"/>
                      <a:pt x="657" y="685"/>
                    </a:cubicBezTo>
                    <a:cubicBezTo>
                      <a:pt x="677" y="650"/>
                      <a:pt x="686" y="608"/>
                      <a:pt x="687" y="605"/>
                    </a:cubicBezTo>
                    <a:cubicBezTo>
                      <a:pt x="686" y="608"/>
                      <a:pt x="661" y="660"/>
                      <a:pt x="625" y="660"/>
                    </a:cubicBezTo>
                    <a:cubicBezTo>
                      <a:pt x="617" y="661"/>
                      <a:pt x="609" y="662"/>
                      <a:pt x="603" y="664"/>
                    </a:cubicBezTo>
                    <a:cubicBezTo>
                      <a:pt x="603" y="664"/>
                      <a:pt x="603" y="664"/>
                      <a:pt x="603" y="664"/>
                    </a:cubicBezTo>
                    <a:cubicBezTo>
                      <a:pt x="603" y="664"/>
                      <a:pt x="603" y="664"/>
                      <a:pt x="603" y="664"/>
                    </a:cubicBezTo>
                    <a:cubicBezTo>
                      <a:pt x="606" y="653"/>
                      <a:pt x="608" y="643"/>
                      <a:pt x="611" y="632"/>
                    </a:cubicBezTo>
                    <a:cubicBezTo>
                      <a:pt x="615" y="634"/>
                      <a:pt x="619" y="635"/>
                      <a:pt x="623" y="635"/>
                    </a:cubicBezTo>
                    <a:cubicBezTo>
                      <a:pt x="644" y="635"/>
                      <a:pt x="663" y="610"/>
                      <a:pt x="674" y="581"/>
                    </a:cubicBezTo>
                    <a:cubicBezTo>
                      <a:pt x="688" y="547"/>
                      <a:pt x="691" y="507"/>
                      <a:pt x="691" y="503"/>
                    </a:cubicBezTo>
                    <a:cubicBezTo>
                      <a:pt x="690" y="508"/>
                      <a:pt x="674" y="557"/>
                      <a:pt x="641" y="562"/>
                    </a:cubicBezTo>
                    <a:cubicBezTo>
                      <a:pt x="633" y="563"/>
                      <a:pt x="627" y="565"/>
                      <a:pt x="622" y="567"/>
                    </a:cubicBezTo>
                    <a:cubicBezTo>
                      <a:pt x="622" y="567"/>
                      <a:pt x="622" y="567"/>
                      <a:pt x="622" y="567"/>
                    </a:cubicBezTo>
                    <a:cubicBezTo>
                      <a:pt x="622" y="567"/>
                      <a:pt x="622" y="567"/>
                      <a:pt x="622" y="567"/>
                    </a:cubicBezTo>
                    <a:cubicBezTo>
                      <a:pt x="623" y="555"/>
                      <a:pt x="624" y="544"/>
                      <a:pt x="625" y="532"/>
                    </a:cubicBezTo>
                    <a:cubicBezTo>
                      <a:pt x="627" y="532"/>
                      <a:pt x="630" y="533"/>
                      <a:pt x="632" y="533"/>
                    </a:cubicBezTo>
                    <a:cubicBezTo>
                      <a:pt x="653" y="533"/>
                      <a:pt x="669" y="506"/>
                      <a:pt x="676" y="476"/>
                    </a:cubicBezTo>
                    <a:cubicBezTo>
                      <a:pt x="681" y="457"/>
                      <a:pt x="682" y="437"/>
                      <a:pt x="682" y="423"/>
                    </a:cubicBezTo>
                    <a:cubicBezTo>
                      <a:pt x="682" y="412"/>
                      <a:pt x="681" y="404"/>
                      <a:pt x="681" y="402"/>
                    </a:cubicBezTo>
                    <a:cubicBezTo>
                      <a:pt x="681" y="402"/>
                      <a:pt x="681" y="402"/>
                      <a:pt x="681" y="402"/>
                    </a:cubicBezTo>
                    <a:cubicBezTo>
                      <a:pt x="681" y="402"/>
                      <a:pt x="681" y="402"/>
                      <a:pt x="681" y="402"/>
                    </a:cubicBezTo>
                    <a:cubicBezTo>
                      <a:pt x="680" y="408"/>
                      <a:pt x="672" y="454"/>
                      <a:pt x="642" y="463"/>
                    </a:cubicBezTo>
                    <a:cubicBezTo>
                      <a:pt x="636" y="465"/>
                      <a:pt x="630" y="467"/>
                      <a:pt x="625" y="470"/>
                    </a:cubicBezTo>
                    <a:cubicBezTo>
                      <a:pt x="625" y="457"/>
                      <a:pt x="624" y="444"/>
                      <a:pt x="623" y="431"/>
                    </a:cubicBezTo>
                    <a:cubicBezTo>
                      <a:pt x="623" y="431"/>
                      <a:pt x="623" y="431"/>
                      <a:pt x="623" y="431"/>
                    </a:cubicBezTo>
                    <a:cubicBezTo>
                      <a:pt x="623" y="431"/>
                      <a:pt x="623" y="431"/>
                      <a:pt x="623" y="431"/>
                    </a:cubicBezTo>
                    <a:cubicBezTo>
                      <a:pt x="624" y="431"/>
                      <a:pt x="625" y="431"/>
                      <a:pt x="627" y="431"/>
                    </a:cubicBezTo>
                    <a:cubicBezTo>
                      <a:pt x="649" y="431"/>
                      <a:pt x="660" y="404"/>
                      <a:pt x="663" y="373"/>
                    </a:cubicBezTo>
                    <a:cubicBezTo>
                      <a:pt x="664" y="367"/>
                      <a:pt x="664" y="361"/>
                      <a:pt x="664" y="355"/>
                    </a:cubicBezTo>
                    <a:cubicBezTo>
                      <a:pt x="664" y="329"/>
                      <a:pt x="659" y="305"/>
                      <a:pt x="658" y="303"/>
                    </a:cubicBezTo>
                    <a:cubicBezTo>
                      <a:pt x="658" y="303"/>
                      <a:pt x="658" y="303"/>
                      <a:pt x="658" y="304"/>
                    </a:cubicBezTo>
                    <a:cubicBezTo>
                      <a:pt x="658" y="313"/>
                      <a:pt x="655" y="354"/>
                      <a:pt x="630" y="365"/>
                    </a:cubicBezTo>
                    <a:cubicBezTo>
                      <a:pt x="624" y="368"/>
                      <a:pt x="619" y="370"/>
                      <a:pt x="616" y="373"/>
                    </a:cubicBezTo>
                    <a:cubicBezTo>
                      <a:pt x="613" y="359"/>
                      <a:pt x="610" y="346"/>
                      <a:pt x="607" y="332"/>
                    </a:cubicBezTo>
                    <a:cubicBezTo>
                      <a:pt x="607" y="331"/>
                      <a:pt x="607" y="331"/>
                      <a:pt x="607" y="331"/>
                    </a:cubicBezTo>
                    <a:cubicBezTo>
                      <a:pt x="607" y="331"/>
                      <a:pt x="607" y="331"/>
                      <a:pt x="607" y="331"/>
                    </a:cubicBezTo>
                    <a:cubicBezTo>
                      <a:pt x="629" y="331"/>
                      <a:pt x="637" y="307"/>
                      <a:pt x="637" y="279"/>
                    </a:cubicBezTo>
                    <a:cubicBezTo>
                      <a:pt x="637" y="276"/>
                      <a:pt x="637" y="274"/>
                      <a:pt x="637" y="272"/>
                    </a:cubicBezTo>
                    <a:cubicBezTo>
                      <a:pt x="636" y="241"/>
                      <a:pt x="624" y="208"/>
                      <a:pt x="623" y="206"/>
                    </a:cubicBezTo>
                    <a:cubicBezTo>
                      <a:pt x="624" y="207"/>
                      <a:pt x="624" y="212"/>
                      <a:pt x="624" y="219"/>
                    </a:cubicBezTo>
                    <a:cubicBezTo>
                      <a:pt x="624" y="235"/>
                      <a:pt x="621" y="258"/>
                      <a:pt x="605" y="268"/>
                    </a:cubicBezTo>
                    <a:cubicBezTo>
                      <a:pt x="600" y="272"/>
                      <a:pt x="596" y="275"/>
                      <a:pt x="593" y="279"/>
                    </a:cubicBezTo>
                    <a:cubicBezTo>
                      <a:pt x="588" y="263"/>
                      <a:pt x="583" y="248"/>
                      <a:pt x="577" y="233"/>
                    </a:cubicBezTo>
                    <a:cubicBezTo>
                      <a:pt x="577" y="233"/>
                      <a:pt x="577" y="233"/>
                      <a:pt x="577" y="233"/>
                    </a:cubicBezTo>
                    <a:cubicBezTo>
                      <a:pt x="577" y="233"/>
                      <a:pt x="577" y="233"/>
                      <a:pt x="577" y="233"/>
                    </a:cubicBezTo>
                    <a:cubicBezTo>
                      <a:pt x="594" y="232"/>
                      <a:pt x="600" y="216"/>
                      <a:pt x="600" y="195"/>
                    </a:cubicBezTo>
                    <a:cubicBezTo>
                      <a:pt x="600" y="188"/>
                      <a:pt x="600" y="181"/>
                      <a:pt x="598" y="173"/>
                    </a:cubicBezTo>
                    <a:cubicBezTo>
                      <a:pt x="593" y="142"/>
                      <a:pt x="577" y="110"/>
                      <a:pt x="577" y="110"/>
                    </a:cubicBezTo>
                    <a:cubicBezTo>
                      <a:pt x="577" y="110"/>
                      <a:pt x="577" y="110"/>
                      <a:pt x="577" y="110"/>
                    </a:cubicBezTo>
                    <a:cubicBezTo>
                      <a:pt x="577" y="110"/>
                      <a:pt x="577" y="110"/>
                      <a:pt x="577" y="110"/>
                    </a:cubicBezTo>
                    <a:cubicBezTo>
                      <a:pt x="577" y="110"/>
                      <a:pt x="580" y="122"/>
                      <a:pt x="581" y="135"/>
                    </a:cubicBezTo>
                    <a:cubicBezTo>
                      <a:pt x="581" y="136"/>
                      <a:pt x="581" y="138"/>
                      <a:pt x="581" y="139"/>
                    </a:cubicBezTo>
                    <a:cubicBezTo>
                      <a:pt x="581" y="151"/>
                      <a:pt x="578" y="165"/>
                      <a:pt x="569" y="173"/>
                    </a:cubicBezTo>
                    <a:cubicBezTo>
                      <a:pt x="564" y="178"/>
                      <a:pt x="560" y="182"/>
                      <a:pt x="558" y="186"/>
                    </a:cubicBezTo>
                    <a:cubicBezTo>
                      <a:pt x="550" y="169"/>
                      <a:pt x="542" y="153"/>
                      <a:pt x="534" y="137"/>
                    </a:cubicBezTo>
                    <a:cubicBezTo>
                      <a:pt x="534" y="137"/>
                      <a:pt x="534" y="137"/>
                      <a:pt x="534" y="137"/>
                    </a:cubicBezTo>
                    <a:cubicBezTo>
                      <a:pt x="534" y="137"/>
                      <a:pt x="534" y="137"/>
                      <a:pt x="534" y="137"/>
                    </a:cubicBezTo>
                    <a:cubicBezTo>
                      <a:pt x="547" y="134"/>
                      <a:pt x="552" y="123"/>
                      <a:pt x="552" y="108"/>
                    </a:cubicBezTo>
                    <a:cubicBezTo>
                      <a:pt x="552" y="98"/>
                      <a:pt x="550" y="87"/>
                      <a:pt x="546" y="76"/>
                    </a:cubicBezTo>
                    <a:cubicBezTo>
                      <a:pt x="537" y="46"/>
                      <a:pt x="517" y="16"/>
                      <a:pt x="517" y="16"/>
                    </a:cubicBezTo>
                    <a:cubicBezTo>
                      <a:pt x="517" y="16"/>
                      <a:pt x="517" y="16"/>
                      <a:pt x="517" y="16"/>
                    </a:cubicBezTo>
                    <a:cubicBezTo>
                      <a:pt x="517" y="16"/>
                      <a:pt x="517" y="16"/>
                      <a:pt x="517" y="16"/>
                    </a:cubicBezTo>
                    <a:cubicBezTo>
                      <a:pt x="517" y="16"/>
                      <a:pt x="522" y="27"/>
                      <a:pt x="525" y="40"/>
                    </a:cubicBezTo>
                    <a:cubicBezTo>
                      <a:pt x="526" y="45"/>
                      <a:pt x="526" y="50"/>
                      <a:pt x="526" y="55"/>
                    </a:cubicBezTo>
                    <a:cubicBezTo>
                      <a:pt x="526" y="64"/>
                      <a:pt x="524" y="73"/>
                      <a:pt x="519" y="79"/>
                    </a:cubicBezTo>
                    <a:cubicBezTo>
                      <a:pt x="515" y="84"/>
                      <a:pt x="512" y="90"/>
                      <a:pt x="510" y="95"/>
                    </a:cubicBezTo>
                    <a:cubicBezTo>
                      <a:pt x="492" y="63"/>
                      <a:pt x="471" y="32"/>
                      <a:pt x="4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831">
                <a:extLst>
                  <a:ext uri="{FF2B5EF4-FFF2-40B4-BE49-F238E27FC236}">
                    <a16:creationId xmlns:a16="http://schemas.microsoft.com/office/drawing/2014/main" id="{40B7E2F9-FFA6-4664-8A00-2D6A9AE60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7321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832">
                <a:extLst>
                  <a:ext uri="{FF2B5EF4-FFF2-40B4-BE49-F238E27FC236}">
                    <a16:creationId xmlns:a16="http://schemas.microsoft.com/office/drawing/2014/main" id="{3143F9D9-1A87-401F-B800-3B620A5B5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7321" y="2039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833">
                <a:extLst>
                  <a:ext uri="{FF2B5EF4-FFF2-40B4-BE49-F238E27FC236}">
                    <a16:creationId xmlns:a16="http://schemas.microsoft.com/office/drawing/2014/main" id="{9F30849E-0335-4D53-AD68-7ABC0297A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8821" y="666608"/>
                <a:ext cx="163513" cy="155575"/>
              </a:xfrm>
              <a:custGeom>
                <a:avLst/>
                <a:gdLst>
                  <a:gd name="T0" fmla="*/ 51 w 103"/>
                  <a:gd name="T1" fmla="*/ 0 h 98"/>
                  <a:gd name="T2" fmla="*/ 68 w 103"/>
                  <a:gd name="T3" fmla="*/ 33 h 98"/>
                  <a:gd name="T4" fmla="*/ 103 w 103"/>
                  <a:gd name="T5" fmla="*/ 37 h 98"/>
                  <a:gd name="T6" fmla="*/ 78 w 103"/>
                  <a:gd name="T7" fmla="*/ 62 h 98"/>
                  <a:gd name="T8" fmla="*/ 84 w 103"/>
                  <a:gd name="T9" fmla="*/ 98 h 98"/>
                  <a:gd name="T10" fmla="*/ 51 w 103"/>
                  <a:gd name="T11" fmla="*/ 82 h 98"/>
                  <a:gd name="T12" fmla="*/ 20 w 103"/>
                  <a:gd name="T13" fmla="*/ 98 h 98"/>
                  <a:gd name="T14" fmla="*/ 26 w 103"/>
                  <a:gd name="T15" fmla="*/ 62 h 98"/>
                  <a:gd name="T16" fmla="*/ 0 w 103"/>
                  <a:gd name="T17" fmla="*/ 37 h 98"/>
                  <a:gd name="T18" fmla="*/ 36 w 103"/>
                  <a:gd name="T19" fmla="*/ 33 h 98"/>
                  <a:gd name="T20" fmla="*/ 51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1" y="0"/>
                    </a:moveTo>
                    <a:lnTo>
                      <a:pt x="68" y="33"/>
                    </a:lnTo>
                    <a:lnTo>
                      <a:pt x="103" y="37"/>
                    </a:lnTo>
                    <a:lnTo>
                      <a:pt x="78" y="62"/>
                    </a:lnTo>
                    <a:lnTo>
                      <a:pt x="84" y="98"/>
                    </a:lnTo>
                    <a:lnTo>
                      <a:pt x="51" y="82"/>
                    </a:lnTo>
                    <a:lnTo>
                      <a:pt x="20" y="98"/>
                    </a:lnTo>
                    <a:lnTo>
                      <a:pt x="26" y="62"/>
                    </a:lnTo>
                    <a:lnTo>
                      <a:pt x="0" y="37"/>
                    </a:lnTo>
                    <a:lnTo>
                      <a:pt x="36" y="33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834">
                <a:extLst>
                  <a:ext uri="{FF2B5EF4-FFF2-40B4-BE49-F238E27FC236}">
                    <a16:creationId xmlns:a16="http://schemas.microsoft.com/office/drawing/2014/main" id="{E3FA1740-195E-40BF-A031-8A985C20D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8821" y="666608"/>
                <a:ext cx="163513" cy="155575"/>
              </a:xfrm>
              <a:custGeom>
                <a:avLst/>
                <a:gdLst>
                  <a:gd name="T0" fmla="*/ 51 w 103"/>
                  <a:gd name="T1" fmla="*/ 0 h 98"/>
                  <a:gd name="T2" fmla="*/ 68 w 103"/>
                  <a:gd name="T3" fmla="*/ 33 h 98"/>
                  <a:gd name="T4" fmla="*/ 103 w 103"/>
                  <a:gd name="T5" fmla="*/ 37 h 98"/>
                  <a:gd name="T6" fmla="*/ 78 w 103"/>
                  <a:gd name="T7" fmla="*/ 62 h 98"/>
                  <a:gd name="T8" fmla="*/ 84 w 103"/>
                  <a:gd name="T9" fmla="*/ 98 h 98"/>
                  <a:gd name="T10" fmla="*/ 51 w 103"/>
                  <a:gd name="T11" fmla="*/ 82 h 98"/>
                  <a:gd name="T12" fmla="*/ 20 w 103"/>
                  <a:gd name="T13" fmla="*/ 98 h 98"/>
                  <a:gd name="T14" fmla="*/ 26 w 103"/>
                  <a:gd name="T15" fmla="*/ 62 h 98"/>
                  <a:gd name="T16" fmla="*/ 0 w 103"/>
                  <a:gd name="T17" fmla="*/ 37 h 98"/>
                  <a:gd name="T18" fmla="*/ 36 w 103"/>
                  <a:gd name="T19" fmla="*/ 33 h 98"/>
                  <a:gd name="T20" fmla="*/ 51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1" y="0"/>
                    </a:moveTo>
                    <a:lnTo>
                      <a:pt x="68" y="33"/>
                    </a:lnTo>
                    <a:lnTo>
                      <a:pt x="103" y="37"/>
                    </a:lnTo>
                    <a:lnTo>
                      <a:pt x="78" y="62"/>
                    </a:lnTo>
                    <a:lnTo>
                      <a:pt x="84" y="98"/>
                    </a:lnTo>
                    <a:lnTo>
                      <a:pt x="51" y="82"/>
                    </a:lnTo>
                    <a:lnTo>
                      <a:pt x="20" y="98"/>
                    </a:lnTo>
                    <a:lnTo>
                      <a:pt x="26" y="62"/>
                    </a:lnTo>
                    <a:lnTo>
                      <a:pt x="0" y="37"/>
                    </a:lnTo>
                    <a:lnTo>
                      <a:pt x="36" y="33"/>
                    </a:lnTo>
                    <a:lnTo>
                      <a:pt x="5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835">
                <a:extLst>
                  <a:ext uri="{FF2B5EF4-FFF2-40B4-BE49-F238E27FC236}">
                    <a16:creationId xmlns:a16="http://schemas.microsoft.com/office/drawing/2014/main" id="{E1342521-1D0C-4FBA-9454-CDA38E31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8171" y="666608"/>
                <a:ext cx="163513" cy="155575"/>
              </a:xfrm>
              <a:custGeom>
                <a:avLst/>
                <a:gdLst>
                  <a:gd name="T0" fmla="*/ 52 w 103"/>
                  <a:gd name="T1" fmla="*/ 0 h 98"/>
                  <a:gd name="T2" fmla="*/ 35 w 103"/>
                  <a:gd name="T3" fmla="*/ 33 h 98"/>
                  <a:gd name="T4" fmla="*/ 0 w 103"/>
                  <a:gd name="T5" fmla="*/ 37 h 98"/>
                  <a:gd name="T6" fmla="*/ 25 w 103"/>
                  <a:gd name="T7" fmla="*/ 62 h 98"/>
                  <a:gd name="T8" fmla="*/ 19 w 103"/>
                  <a:gd name="T9" fmla="*/ 98 h 98"/>
                  <a:gd name="T10" fmla="*/ 52 w 103"/>
                  <a:gd name="T11" fmla="*/ 82 h 98"/>
                  <a:gd name="T12" fmla="*/ 83 w 103"/>
                  <a:gd name="T13" fmla="*/ 98 h 98"/>
                  <a:gd name="T14" fmla="*/ 77 w 103"/>
                  <a:gd name="T15" fmla="*/ 62 h 98"/>
                  <a:gd name="T16" fmla="*/ 103 w 103"/>
                  <a:gd name="T17" fmla="*/ 37 h 98"/>
                  <a:gd name="T18" fmla="*/ 67 w 103"/>
                  <a:gd name="T19" fmla="*/ 33 h 98"/>
                  <a:gd name="T20" fmla="*/ 52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2" y="0"/>
                    </a:moveTo>
                    <a:lnTo>
                      <a:pt x="35" y="33"/>
                    </a:lnTo>
                    <a:lnTo>
                      <a:pt x="0" y="37"/>
                    </a:lnTo>
                    <a:lnTo>
                      <a:pt x="25" y="62"/>
                    </a:lnTo>
                    <a:lnTo>
                      <a:pt x="19" y="98"/>
                    </a:lnTo>
                    <a:lnTo>
                      <a:pt x="52" y="82"/>
                    </a:lnTo>
                    <a:lnTo>
                      <a:pt x="83" y="98"/>
                    </a:lnTo>
                    <a:lnTo>
                      <a:pt x="77" y="62"/>
                    </a:lnTo>
                    <a:lnTo>
                      <a:pt x="103" y="37"/>
                    </a:lnTo>
                    <a:lnTo>
                      <a:pt x="67" y="3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836">
                <a:extLst>
                  <a:ext uri="{FF2B5EF4-FFF2-40B4-BE49-F238E27FC236}">
                    <a16:creationId xmlns:a16="http://schemas.microsoft.com/office/drawing/2014/main" id="{7C2A378C-424B-46D3-AA32-FA9966062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8171" y="666608"/>
                <a:ext cx="163513" cy="155575"/>
              </a:xfrm>
              <a:custGeom>
                <a:avLst/>
                <a:gdLst>
                  <a:gd name="T0" fmla="*/ 52 w 103"/>
                  <a:gd name="T1" fmla="*/ 0 h 98"/>
                  <a:gd name="T2" fmla="*/ 35 w 103"/>
                  <a:gd name="T3" fmla="*/ 33 h 98"/>
                  <a:gd name="T4" fmla="*/ 0 w 103"/>
                  <a:gd name="T5" fmla="*/ 37 h 98"/>
                  <a:gd name="T6" fmla="*/ 25 w 103"/>
                  <a:gd name="T7" fmla="*/ 62 h 98"/>
                  <a:gd name="T8" fmla="*/ 19 w 103"/>
                  <a:gd name="T9" fmla="*/ 98 h 98"/>
                  <a:gd name="T10" fmla="*/ 52 w 103"/>
                  <a:gd name="T11" fmla="*/ 82 h 98"/>
                  <a:gd name="T12" fmla="*/ 83 w 103"/>
                  <a:gd name="T13" fmla="*/ 98 h 98"/>
                  <a:gd name="T14" fmla="*/ 77 w 103"/>
                  <a:gd name="T15" fmla="*/ 62 h 98"/>
                  <a:gd name="T16" fmla="*/ 103 w 103"/>
                  <a:gd name="T17" fmla="*/ 37 h 98"/>
                  <a:gd name="T18" fmla="*/ 67 w 103"/>
                  <a:gd name="T19" fmla="*/ 33 h 98"/>
                  <a:gd name="T20" fmla="*/ 52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2" y="0"/>
                    </a:moveTo>
                    <a:lnTo>
                      <a:pt x="35" y="33"/>
                    </a:lnTo>
                    <a:lnTo>
                      <a:pt x="0" y="37"/>
                    </a:lnTo>
                    <a:lnTo>
                      <a:pt x="25" y="62"/>
                    </a:lnTo>
                    <a:lnTo>
                      <a:pt x="19" y="98"/>
                    </a:lnTo>
                    <a:lnTo>
                      <a:pt x="52" y="82"/>
                    </a:lnTo>
                    <a:lnTo>
                      <a:pt x="83" y="98"/>
                    </a:lnTo>
                    <a:lnTo>
                      <a:pt x="77" y="62"/>
                    </a:lnTo>
                    <a:lnTo>
                      <a:pt x="103" y="37"/>
                    </a:lnTo>
                    <a:lnTo>
                      <a:pt x="67" y="33"/>
                    </a:lnTo>
                    <a:lnTo>
                      <a:pt x="5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837">
                <a:extLst>
                  <a:ext uri="{FF2B5EF4-FFF2-40B4-BE49-F238E27FC236}">
                    <a16:creationId xmlns:a16="http://schemas.microsoft.com/office/drawing/2014/main" id="{B34D31DA-E937-4109-8A5A-8A944FDE4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771" y="411021"/>
                <a:ext cx="274638" cy="258763"/>
              </a:xfrm>
              <a:custGeom>
                <a:avLst/>
                <a:gdLst>
                  <a:gd name="T0" fmla="*/ 86 w 173"/>
                  <a:gd name="T1" fmla="*/ 0 h 163"/>
                  <a:gd name="T2" fmla="*/ 113 w 173"/>
                  <a:gd name="T3" fmla="*/ 54 h 163"/>
                  <a:gd name="T4" fmla="*/ 173 w 173"/>
                  <a:gd name="T5" fmla="*/ 62 h 163"/>
                  <a:gd name="T6" fmla="*/ 130 w 173"/>
                  <a:gd name="T7" fmla="*/ 104 h 163"/>
                  <a:gd name="T8" fmla="*/ 139 w 173"/>
                  <a:gd name="T9" fmla="*/ 163 h 163"/>
                  <a:gd name="T10" fmla="*/ 86 w 173"/>
                  <a:gd name="T11" fmla="*/ 135 h 163"/>
                  <a:gd name="T12" fmla="*/ 34 w 173"/>
                  <a:gd name="T13" fmla="*/ 163 h 163"/>
                  <a:gd name="T14" fmla="*/ 43 w 173"/>
                  <a:gd name="T15" fmla="*/ 104 h 163"/>
                  <a:gd name="T16" fmla="*/ 0 w 173"/>
                  <a:gd name="T17" fmla="*/ 62 h 163"/>
                  <a:gd name="T18" fmla="*/ 60 w 173"/>
                  <a:gd name="T19" fmla="*/ 54 h 163"/>
                  <a:gd name="T20" fmla="*/ 86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6" y="0"/>
                    </a:moveTo>
                    <a:lnTo>
                      <a:pt x="113" y="54"/>
                    </a:lnTo>
                    <a:lnTo>
                      <a:pt x="173" y="62"/>
                    </a:lnTo>
                    <a:lnTo>
                      <a:pt x="130" y="104"/>
                    </a:lnTo>
                    <a:lnTo>
                      <a:pt x="139" y="163"/>
                    </a:lnTo>
                    <a:lnTo>
                      <a:pt x="86" y="135"/>
                    </a:lnTo>
                    <a:lnTo>
                      <a:pt x="34" y="163"/>
                    </a:lnTo>
                    <a:lnTo>
                      <a:pt x="43" y="104"/>
                    </a:lnTo>
                    <a:lnTo>
                      <a:pt x="0" y="62"/>
                    </a:lnTo>
                    <a:lnTo>
                      <a:pt x="60" y="5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838">
                <a:extLst>
                  <a:ext uri="{FF2B5EF4-FFF2-40B4-BE49-F238E27FC236}">
                    <a16:creationId xmlns:a16="http://schemas.microsoft.com/office/drawing/2014/main" id="{FBE87E74-8341-4AB2-8342-902A296AE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771" y="411021"/>
                <a:ext cx="274638" cy="258763"/>
              </a:xfrm>
              <a:custGeom>
                <a:avLst/>
                <a:gdLst>
                  <a:gd name="T0" fmla="*/ 86 w 173"/>
                  <a:gd name="T1" fmla="*/ 0 h 163"/>
                  <a:gd name="T2" fmla="*/ 113 w 173"/>
                  <a:gd name="T3" fmla="*/ 54 h 163"/>
                  <a:gd name="T4" fmla="*/ 173 w 173"/>
                  <a:gd name="T5" fmla="*/ 62 h 163"/>
                  <a:gd name="T6" fmla="*/ 130 w 173"/>
                  <a:gd name="T7" fmla="*/ 104 h 163"/>
                  <a:gd name="T8" fmla="*/ 139 w 173"/>
                  <a:gd name="T9" fmla="*/ 163 h 163"/>
                  <a:gd name="T10" fmla="*/ 86 w 173"/>
                  <a:gd name="T11" fmla="*/ 135 h 163"/>
                  <a:gd name="T12" fmla="*/ 34 w 173"/>
                  <a:gd name="T13" fmla="*/ 163 h 163"/>
                  <a:gd name="T14" fmla="*/ 43 w 173"/>
                  <a:gd name="T15" fmla="*/ 104 h 163"/>
                  <a:gd name="T16" fmla="*/ 0 w 173"/>
                  <a:gd name="T17" fmla="*/ 62 h 163"/>
                  <a:gd name="T18" fmla="*/ 60 w 173"/>
                  <a:gd name="T19" fmla="*/ 54 h 163"/>
                  <a:gd name="T20" fmla="*/ 86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6" y="0"/>
                    </a:moveTo>
                    <a:lnTo>
                      <a:pt x="113" y="54"/>
                    </a:lnTo>
                    <a:lnTo>
                      <a:pt x="173" y="62"/>
                    </a:lnTo>
                    <a:lnTo>
                      <a:pt x="130" y="104"/>
                    </a:lnTo>
                    <a:lnTo>
                      <a:pt x="139" y="163"/>
                    </a:lnTo>
                    <a:lnTo>
                      <a:pt x="86" y="135"/>
                    </a:lnTo>
                    <a:lnTo>
                      <a:pt x="34" y="163"/>
                    </a:lnTo>
                    <a:lnTo>
                      <a:pt x="43" y="104"/>
                    </a:lnTo>
                    <a:lnTo>
                      <a:pt x="0" y="62"/>
                    </a:lnTo>
                    <a:lnTo>
                      <a:pt x="60" y="54"/>
                    </a:lnTo>
                    <a:lnTo>
                      <a:pt x="8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39">
                <a:extLst>
                  <a:ext uri="{FF2B5EF4-FFF2-40B4-BE49-F238E27FC236}">
                    <a16:creationId xmlns:a16="http://schemas.microsoft.com/office/drawing/2014/main" id="{0961323E-725D-476E-B06F-1F3260E8F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0096" y="411021"/>
                <a:ext cx="274638" cy="258763"/>
              </a:xfrm>
              <a:custGeom>
                <a:avLst/>
                <a:gdLst>
                  <a:gd name="T0" fmla="*/ 87 w 173"/>
                  <a:gd name="T1" fmla="*/ 0 h 163"/>
                  <a:gd name="T2" fmla="*/ 60 w 173"/>
                  <a:gd name="T3" fmla="*/ 54 h 163"/>
                  <a:gd name="T4" fmla="*/ 0 w 173"/>
                  <a:gd name="T5" fmla="*/ 62 h 163"/>
                  <a:gd name="T6" fmla="*/ 43 w 173"/>
                  <a:gd name="T7" fmla="*/ 104 h 163"/>
                  <a:gd name="T8" fmla="*/ 34 w 173"/>
                  <a:gd name="T9" fmla="*/ 163 h 163"/>
                  <a:gd name="T10" fmla="*/ 87 w 173"/>
                  <a:gd name="T11" fmla="*/ 135 h 163"/>
                  <a:gd name="T12" fmla="*/ 139 w 173"/>
                  <a:gd name="T13" fmla="*/ 163 h 163"/>
                  <a:gd name="T14" fmla="*/ 130 w 173"/>
                  <a:gd name="T15" fmla="*/ 104 h 163"/>
                  <a:gd name="T16" fmla="*/ 173 w 173"/>
                  <a:gd name="T17" fmla="*/ 62 h 163"/>
                  <a:gd name="T18" fmla="*/ 113 w 173"/>
                  <a:gd name="T19" fmla="*/ 54 h 163"/>
                  <a:gd name="T20" fmla="*/ 87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7" y="0"/>
                    </a:moveTo>
                    <a:lnTo>
                      <a:pt x="60" y="54"/>
                    </a:lnTo>
                    <a:lnTo>
                      <a:pt x="0" y="62"/>
                    </a:lnTo>
                    <a:lnTo>
                      <a:pt x="43" y="104"/>
                    </a:lnTo>
                    <a:lnTo>
                      <a:pt x="34" y="163"/>
                    </a:lnTo>
                    <a:lnTo>
                      <a:pt x="87" y="135"/>
                    </a:lnTo>
                    <a:lnTo>
                      <a:pt x="139" y="163"/>
                    </a:lnTo>
                    <a:lnTo>
                      <a:pt x="130" y="104"/>
                    </a:lnTo>
                    <a:lnTo>
                      <a:pt x="173" y="62"/>
                    </a:lnTo>
                    <a:lnTo>
                      <a:pt x="113" y="54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840">
                <a:extLst>
                  <a:ext uri="{FF2B5EF4-FFF2-40B4-BE49-F238E27FC236}">
                    <a16:creationId xmlns:a16="http://schemas.microsoft.com/office/drawing/2014/main" id="{7B116855-CE52-4903-B02D-57157AFAA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0096" y="411021"/>
                <a:ext cx="274638" cy="258763"/>
              </a:xfrm>
              <a:custGeom>
                <a:avLst/>
                <a:gdLst>
                  <a:gd name="T0" fmla="*/ 87 w 173"/>
                  <a:gd name="T1" fmla="*/ 0 h 163"/>
                  <a:gd name="T2" fmla="*/ 60 w 173"/>
                  <a:gd name="T3" fmla="*/ 54 h 163"/>
                  <a:gd name="T4" fmla="*/ 0 w 173"/>
                  <a:gd name="T5" fmla="*/ 62 h 163"/>
                  <a:gd name="T6" fmla="*/ 43 w 173"/>
                  <a:gd name="T7" fmla="*/ 104 h 163"/>
                  <a:gd name="T8" fmla="*/ 34 w 173"/>
                  <a:gd name="T9" fmla="*/ 163 h 163"/>
                  <a:gd name="T10" fmla="*/ 87 w 173"/>
                  <a:gd name="T11" fmla="*/ 135 h 163"/>
                  <a:gd name="T12" fmla="*/ 139 w 173"/>
                  <a:gd name="T13" fmla="*/ 163 h 163"/>
                  <a:gd name="T14" fmla="*/ 130 w 173"/>
                  <a:gd name="T15" fmla="*/ 104 h 163"/>
                  <a:gd name="T16" fmla="*/ 173 w 173"/>
                  <a:gd name="T17" fmla="*/ 62 h 163"/>
                  <a:gd name="T18" fmla="*/ 113 w 173"/>
                  <a:gd name="T19" fmla="*/ 54 h 163"/>
                  <a:gd name="T20" fmla="*/ 87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7" y="0"/>
                    </a:moveTo>
                    <a:lnTo>
                      <a:pt x="60" y="54"/>
                    </a:lnTo>
                    <a:lnTo>
                      <a:pt x="0" y="62"/>
                    </a:lnTo>
                    <a:lnTo>
                      <a:pt x="43" y="104"/>
                    </a:lnTo>
                    <a:lnTo>
                      <a:pt x="34" y="163"/>
                    </a:lnTo>
                    <a:lnTo>
                      <a:pt x="87" y="135"/>
                    </a:lnTo>
                    <a:lnTo>
                      <a:pt x="139" y="163"/>
                    </a:lnTo>
                    <a:lnTo>
                      <a:pt x="130" y="104"/>
                    </a:lnTo>
                    <a:lnTo>
                      <a:pt x="173" y="62"/>
                    </a:lnTo>
                    <a:lnTo>
                      <a:pt x="113" y="54"/>
                    </a:lnTo>
                    <a:lnTo>
                      <a:pt x="8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841">
                <a:extLst>
                  <a:ext uri="{FF2B5EF4-FFF2-40B4-BE49-F238E27FC236}">
                    <a16:creationId xmlns:a16="http://schemas.microsoft.com/office/drawing/2014/main" id="{6D66EC6C-8ADF-4081-82CD-F7AD39727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033" y="218933"/>
                <a:ext cx="452438" cy="431800"/>
              </a:xfrm>
              <a:custGeom>
                <a:avLst/>
                <a:gdLst>
                  <a:gd name="T0" fmla="*/ 142 w 285"/>
                  <a:gd name="T1" fmla="*/ 0 h 272"/>
                  <a:gd name="T2" fmla="*/ 187 w 285"/>
                  <a:gd name="T3" fmla="*/ 90 h 272"/>
                  <a:gd name="T4" fmla="*/ 285 w 285"/>
                  <a:gd name="T5" fmla="*/ 104 h 272"/>
                  <a:gd name="T6" fmla="*/ 214 w 285"/>
                  <a:gd name="T7" fmla="*/ 174 h 272"/>
                  <a:gd name="T8" fmla="*/ 231 w 285"/>
                  <a:gd name="T9" fmla="*/ 272 h 272"/>
                  <a:gd name="T10" fmla="*/ 142 w 285"/>
                  <a:gd name="T11" fmla="*/ 225 h 272"/>
                  <a:gd name="T12" fmla="*/ 54 w 285"/>
                  <a:gd name="T13" fmla="*/ 272 h 272"/>
                  <a:gd name="T14" fmla="*/ 71 w 285"/>
                  <a:gd name="T15" fmla="*/ 174 h 272"/>
                  <a:gd name="T16" fmla="*/ 0 w 285"/>
                  <a:gd name="T17" fmla="*/ 104 h 272"/>
                  <a:gd name="T18" fmla="*/ 98 w 285"/>
                  <a:gd name="T19" fmla="*/ 90 h 272"/>
                  <a:gd name="T20" fmla="*/ 142 w 285"/>
                  <a:gd name="T2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272">
                    <a:moveTo>
                      <a:pt x="142" y="0"/>
                    </a:moveTo>
                    <a:lnTo>
                      <a:pt x="187" y="90"/>
                    </a:lnTo>
                    <a:lnTo>
                      <a:pt x="285" y="104"/>
                    </a:lnTo>
                    <a:lnTo>
                      <a:pt x="214" y="174"/>
                    </a:lnTo>
                    <a:lnTo>
                      <a:pt x="231" y="272"/>
                    </a:lnTo>
                    <a:lnTo>
                      <a:pt x="142" y="225"/>
                    </a:lnTo>
                    <a:lnTo>
                      <a:pt x="54" y="272"/>
                    </a:lnTo>
                    <a:lnTo>
                      <a:pt x="71" y="174"/>
                    </a:lnTo>
                    <a:lnTo>
                      <a:pt x="0" y="104"/>
                    </a:lnTo>
                    <a:lnTo>
                      <a:pt x="98" y="9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842">
                <a:extLst>
                  <a:ext uri="{FF2B5EF4-FFF2-40B4-BE49-F238E27FC236}">
                    <a16:creationId xmlns:a16="http://schemas.microsoft.com/office/drawing/2014/main" id="{31BA524B-1E34-404D-B9F4-E54CC4B42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033" y="218933"/>
                <a:ext cx="452438" cy="431800"/>
              </a:xfrm>
              <a:custGeom>
                <a:avLst/>
                <a:gdLst>
                  <a:gd name="T0" fmla="*/ 142 w 285"/>
                  <a:gd name="T1" fmla="*/ 0 h 272"/>
                  <a:gd name="T2" fmla="*/ 187 w 285"/>
                  <a:gd name="T3" fmla="*/ 90 h 272"/>
                  <a:gd name="T4" fmla="*/ 285 w 285"/>
                  <a:gd name="T5" fmla="*/ 104 h 272"/>
                  <a:gd name="T6" fmla="*/ 214 w 285"/>
                  <a:gd name="T7" fmla="*/ 174 h 272"/>
                  <a:gd name="T8" fmla="*/ 231 w 285"/>
                  <a:gd name="T9" fmla="*/ 272 h 272"/>
                  <a:gd name="T10" fmla="*/ 142 w 285"/>
                  <a:gd name="T11" fmla="*/ 225 h 272"/>
                  <a:gd name="T12" fmla="*/ 54 w 285"/>
                  <a:gd name="T13" fmla="*/ 272 h 272"/>
                  <a:gd name="T14" fmla="*/ 71 w 285"/>
                  <a:gd name="T15" fmla="*/ 174 h 272"/>
                  <a:gd name="T16" fmla="*/ 0 w 285"/>
                  <a:gd name="T17" fmla="*/ 104 h 272"/>
                  <a:gd name="T18" fmla="*/ 98 w 285"/>
                  <a:gd name="T19" fmla="*/ 90 h 272"/>
                  <a:gd name="T20" fmla="*/ 142 w 285"/>
                  <a:gd name="T2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272">
                    <a:moveTo>
                      <a:pt x="142" y="0"/>
                    </a:moveTo>
                    <a:lnTo>
                      <a:pt x="187" y="90"/>
                    </a:lnTo>
                    <a:lnTo>
                      <a:pt x="285" y="104"/>
                    </a:lnTo>
                    <a:lnTo>
                      <a:pt x="214" y="174"/>
                    </a:lnTo>
                    <a:lnTo>
                      <a:pt x="231" y="272"/>
                    </a:lnTo>
                    <a:lnTo>
                      <a:pt x="142" y="225"/>
                    </a:lnTo>
                    <a:lnTo>
                      <a:pt x="54" y="272"/>
                    </a:lnTo>
                    <a:lnTo>
                      <a:pt x="71" y="174"/>
                    </a:lnTo>
                    <a:lnTo>
                      <a:pt x="0" y="104"/>
                    </a:lnTo>
                    <a:lnTo>
                      <a:pt x="98" y="90"/>
                    </a:lnTo>
                    <a:lnTo>
                      <a:pt x="14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843">
                <a:extLst>
                  <a:ext uri="{FF2B5EF4-FFF2-40B4-BE49-F238E27FC236}">
                    <a16:creationId xmlns:a16="http://schemas.microsoft.com/office/drawing/2014/main" id="{84F1EE9D-B53D-487F-8481-F72C81012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033" y="218933"/>
                <a:ext cx="452438" cy="431800"/>
              </a:xfrm>
              <a:custGeom>
                <a:avLst/>
                <a:gdLst>
                  <a:gd name="T0" fmla="*/ 142 w 285"/>
                  <a:gd name="T1" fmla="*/ 0 h 272"/>
                  <a:gd name="T2" fmla="*/ 98 w 285"/>
                  <a:gd name="T3" fmla="*/ 90 h 272"/>
                  <a:gd name="T4" fmla="*/ 0 w 285"/>
                  <a:gd name="T5" fmla="*/ 104 h 272"/>
                  <a:gd name="T6" fmla="*/ 71 w 285"/>
                  <a:gd name="T7" fmla="*/ 174 h 272"/>
                  <a:gd name="T8" fmla="*/ 54 w 285"/>
                  <a:gd name="T9" fmla="*/ 272 h 272"/>
                  <a:gd name="T10" fmla="*/ 142 w 285"/>
                  <a:gd name="T11" fmla="*/ 225 h 272"/>
                  <a:gd name="T12" fmla="*/ 231 w 285"/>
                  <a:gd name="T13" fmla="*/ 272 h 272"/>
                  <a:gd name="T14" fmla="*/ 214 w 285"/>
                  <a:gd name="T15" fmla="*/ 174 h 272"/>
                  <a:gd name="T16" fmla="*/ 285 w 285"/>
                  <a:gd name="T17" fmla="*/ 104 h 272"/>
                  <a:gd name="T18" fmla="*/ 187 w 285"/>
                  <a:gd name="T19" fmla="*/ 90 h 272"/>
                  <a:gd name="T20" fmla="*/ 142 w 285"/>
                  <a:gd name="T2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272">
                    <a:moveTo>
                      <a:pt x="142" y="0"/>
                    </a:moveTo>
                    <a:lnTo>
                      <a:pt x="98" y="90"/>
                    </a:lnTo>
                    <a:lnTo>
                      <a:pt x="0" y="104"/>
                    </a:lnTo>
                    <a:lnTo>
                      <a:pt x="71" y="174"/>
                    </a:lnTo>
                    <a:lnTo>
                      <a:pt x="54" y="272"/>
                    </a:lnTo>
                    <a:lnTo>
                      <a:pt x="142" y="225"/>
                    </a:lnTo>
                    <a:lnTo>
                      <a:pt x="231" y="272"/>
                    </a:lnTo>
                    <a:lnTo>
                      <a:pt x="214" y="174"/>
                    </a:lnTo>
                    <a:lnTo>
                      <a:pt x="285" y="104"/>
                    </a:lnTo>
                    <a:lnTo>
                      <a:pt x="187" y="9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844">
                <a:extLst>
                  <a:ext uri="{FF2B5EF4-FFF2-40B4-BE49-F238E27FC236}">
                    <a16:creationId xmlns:a16="http://schemas.microsoft.com/office/drawing/2014/main" id="{44D095F8-D511-497B-A5EA-88609F208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033" y="218933"/>
                <a:ext cx="452438" cy="431800"/>
              </a:xfrm>
              <a:custGeom>
                <a:avLst/>
                <a:gdLst>
                  <a:gd name="T0" fmla="*/ 142 w 285"/>
                  <a:gd name="T1" fmla="*/ 0 h 272"/>
                  <a:gd name="T2" fmla="*/ 98 w 285"/>
                  <a:gd name="T3" fmla="*/ 90 h 272"/>
                  <a:gd name="T4" fmla="*/ 0 w 285"/>
                  <a:gd name="T5" fmla="*/ 104 h 272"/>
                  <a:gd name="T6" fmla="*/ 71 w 285"/>
                  <a:gd name="T7" fmla="*/ 174 h 272"/>
                  <a:gd name="T8" fmla="*/ 54 w 285"/>
                  <a:gd name="T9" fmla="*/ 272 h 272"/>
                  <a:gd name="T10" fmla="*/ 142 w 285"/>
                  <a:gd name="T11" fmla="*/ 225 h 272"/>
                  <a:gd name="T12" fmla="*/ 231 w 285"/>
                  <a:gd name="T13" fmla="*/ 272 h 272"/>
                  <a:gd name="T14" fmla="*/ 214 w 285"/>
                  <a:gd name="T15" fmla="*/ 174 h 272"/>
                  <a:gd name="T16" fmla="*/ 285 w 285"/>
                  <a:gd name="T17" fmla="*/ 104 h 272"/>
                  <a:gd name="T18" fmla="*/ 187 w 285"/>
                  <a:gd name="T19" fmla="*/ 90 h 272"/>
                  <a:gd name="T20" fmla="*/ 142 w 285"/>
                  <a:gd name="T2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272">
                    <a:moveTo>
                      <a:pt x="142" y="0"/>
                    </a:moveTo>
                    <a:lnTo>
                      <a:pt x="98" y="90"/>
                    </a:lnTo>
                    <a:lnTo>
                      <a:pt x="0" y="104"/>
                    </a:lnTo>
                    <a:lnTo>
                      <a:pt x="71" y="174"/>
                    </a:lnTo>
                    <a:lnTo>
                      <a:pt x="54" y="272"/>
                    </a:lnTo>
                    <a:lnTo>
                      <a:pt x="142" y="225"/>
                    </a:lnTo>
                    <a:lnTo>
                      <a:pt x="231" y="272"/>
                    </a:lnTo>
                    <a:lnTo>
                      <a:pt x="214" y="174"/>
                    </a:lnTo>
                    <a:lnTo>
                      <a:pt x="285" y="104"/>
                    </a:lnTo>
                    <a:lnTo>
                      <a:pt x="187" y="90"/>
                    </a:lnTo>
                    <a:lnTo>
                      <a:pt x="14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845">
                <a:extLst>
                  <a:ext uri="{FF2B5EF4-FFF2-40B4-BE49-F238E27FC236}">
                    <a16:creationId xmlns:a16="http://schemas.microsoft.com/office/drawing/2014/main" id="{C7500881-A1CB-4D37-B399-C502E86AF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771" y="411021"/>
                <a:ext cx="274638" cy="258763"/>
              </a:xfrm>
              <a:custGeom>
                <a:avLst/>
                <a:gdLst>
                  <a:gd name="T0" fmla="*/ 86 w 173"/>
                  <a:gd name="T1" fmla="*/ 0 h 163"/>
                  <a:gd name="T2" fmla="*/ 60 w 173"/>
                  <a:gd name="T3" fmla="*/ 54 h 163"/>
                  <a:gd name="T4" fmla="*/ 0 w 173"/>
                  <a:gd name="T5" fmla="*/ 62 h 163"/>
                  <a:gd name="T6" fmla="*/ 43 w 173"/>
                  <a:gd name="T7" fmla="*/ 104 h 163"/>
                  <a:gd name="T8" fmla="*/ 34 w 173"/>
                  <a:gd name="T9" fmla="*/ 163 h 163"/>
                  <a:gd name="T10" fmla="*/ 86 w 173"/>
                  <a:gd name="T11" fmla="*/ 135 h 163"/>
                  <a:gd name="T12" fmla="*/ 139 w 173"/>
                  <a:gd name="T13" fmla="*/ 163 h 163"/>
                  <a:gd name="T14" fmla="*/ 130 w 173"/>
                  <a:gd name="T15" fmla="*/ 104 h 163"/>
                  <a:gd name="T16" fmla="*/ 173 w 173"/>
                  <a:gd name="T17" fmla="*/ 62 h 163"/>
                  <a:gd name="T18" fmla="*/ 113 w 173"/>
                  <a:gd name="T19" fmla="*/ 54 h 163"/>
                  <a:gd name="T20" fmla="*/ 86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6" y="0"/>
                    </a:moveTo>
                    <a:lnTo>
                      <a:pt x="60" y="54"/>
                    </a:lnTo>
                    <a:lnTo>
                      <a:pt x="0" y="62"/>
                    </a:lnTo>
                    <a:lnTo>
                      <a:pt x="43" y="104"/>
                    </a:lnTo>
                    <a:lnTo>
                      <a:pt x="34" y="163"/>
                    </a:lnTo>
                    <a:lnTo>
                      <a:pt x="86" y="135"/>
                    </a:lnTo>
                    <a:lnTo>
                      <a:pt x="139" y="163"/>
                    </a:lnTo>
                    <a:lnTo>
                      <a:pt x="130" y="104"/>
                    </a:lnTo>
                    <a:lnTo>
                      <a:pt x="173" y="62"/>
                    </a:lnTo>
                    <a:lnTo>
                      <a:pt x="113" y="5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846">
                <a:extLst>
                  <a:ext uri="{FF2B5EF4-FFF2-40B4-BE49-F238E27FC236}">
                    <a16:creationId xmlns:a16="http://schemas.microsoft.com/office/drawing/2014/main" id="{B532AAA7-E5CE-46AB-B27C-832224E81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5771" y="411021"/>
                <a:ext cx="274638" cy="258763"/>
              </a:xfrm>
              <a:custGeom>
                <a:avLst/>
                <a:gdLst>
                  <a:gd name="T0" fmla="*/ 86 w 173"/>
                  <a:gd name="T1" fmla="*/ 0 h 163"/>
                  <a:gd name="T2" fmla="*/ 60 w 173"/>
                  <a:gd name="T3" fmla="*/ 54 h 163"/>
                  <a:gd name="T4" fmla="*/ 0 w 173"/>
                  <a:gd name="T5" fmla="*/ 62 h 163"/>
                  <a:gd name="T6" fmla="*/ 43 w 173"/>
                  <a:gd name="T7" fmla="*/ 104 h 163"/>
                  <a:gd name="T8" fmla="*/ 34 w 173"/>
                  <a:gd name="T9" fmla="*/ 163 h 163"/>
                  <a:gd name="T10" fmla="*/ 86 w 173"/>
                  <a:gd name="T11" fmla="*/ 135 h 163"/>
                  <a:gd name="T12" fmla="*/ 139 w 173"/>
                  <a:gd name="T13" fmla="*/ 163 h 163"/>
                  <a:gd name="T14" fmla="*/ 130 w 173"/>
                  <a:gd name="T15" fmla="*/ 104 h 163"/>
                  <a:gd name="T16" fmla="*/ 173 w 173"/>
                  <a:gd name="T17" fmla="*/ 62 h 163"/>
                  <a:gd name="T18" fmla="*/ 113 w 173"/>
                  <a:gd name="T19" fmla="*/ 54 h 163"/>
                  <a:gd name="T20" fmla="*/ 86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6" y="0"/>
                    </a:moveTo>
                    <a:lnTo>
                      <a:pt x="60" y="54"/>
                    </a:lnTo>
                    <a:lnTo>
                      <a:pt x="0" y="62"/>
                    </a:lnTo>
                    <a:lnTo>
                      <a:pt x="43" y="104"/>
                    </a:lnTo>
                    <a:lnTo>
                      <a:pt x="34" y="163"/>
                    </a:lnTo>
                    <a:lnTo>
                      <a:pt x="86" y="135"/>
                    </a:lnTo>
                    <a:lnTo>
                      <a:pt x="139" y="163"/>
                    </a:lnTo>
                    <a:lnTo>
                      <a:pt x="130" y="104"/>
                    </a:lnTo>
                    <a:lnTo>
                      <a:pt x="173" y="62"/>
                    </a:lnTo>
                    <a:lnTo>
                      <a:pt x="113" y="54"/>
                    </a:lnTo>
                    <a:lnTo>
                      <a:pt x="8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847">
                <a:extLst>
                  <a:ext uri="{FF2B5EF4-FFF2-40B4-BE49-F238E27FC236}">
                    <a16:creationId xmlns:a16="http://schemas.microsoft.com/office/drawing/2014/main" id="{C5EE91F9-A913-4B10-9C3B-98534B59A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8821" y="666608"/>
                <a:ext cx="163513" cy="155575"/>
              </a:xfrm>
              <a:custGeom>
                <a:avLst/>
                <a:gdLst>
                  <a:gd name="T0" fmla="*/ 51 w 103"/>
                  <a:gd name="T1" fmla="*/ 0 h 98"/>
                  <a:gd name="T2" fmla="*/ 36 w 103"/>
                  <a:gd name="T3" fmla="*/ 33 h 98"/>
                  <a:gd name="T4" fmla="*/ 0 w 103"/>
                  <a:gd name="T5" fmla="*/ 37 h 98"/>
                  <a:gd name="T6" fmla="*/ 26 w 103"/>
                  <a:gd name="T7" fmla="*/ 62 h 98"/>
                  <a:gd name="T8" fmla="*/ 20 w 103"/>
                  <a:gd name="T9" fmla="*/ 98 h 98"/>
                  <a:gd name="T10" fmla="*/ 51 w 103"/>
                  <a:gd name="T11" fmla="*/ 82 h 98"/>
                  <a:gd name="T12" fmla="*/ 84 w 103"/>
                  <a:gd name="T13" fmla="*/ 98 h 98"/>
                  <a:gd name="T14" fmla="*/ 78 w 103"/>
                  <a:gd name="T15" fmla="*/ 62 h 98"/>
                  <a:gd name="T16" fmla="*/ 103 w 103"/>
                  <a:gd name="T17" fmla="*/ 37 h 98"/>
                  <a:gd name="T18" fmla="*/ 68 w 103"/>
                  <a:gd name="T19" fmla="*/ 33 h 98"/>
                  <a:gd name="T20" fmla="*/ 51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1" y="0"/>
                    </a:moveTo>
                    <a:lnTo>
                      <a:pt x="36" y="33"/>
                    </a:lnTo>
                    <a:lnTo>
                      <a:pt x="0" y="37"/>
                    </a:lnTo>
                    <a:lnTo>
                      <a:pt x="26" y="62"/>
                    </a:lnTo>
                    <a:lnTo>
                      <a:pt x="20" y="98"/>
                    </a:lnTo>
                    <a:lnTo>
                      <a:pt x="51" y="82"/>
                    </a:lnTo>
                    <a:lnTo>
                      <a:pt x="84" y="98"/>
                    </a:lnTo>
                    <a:lnTo>
                      <a:pt x="78" y="62"/>
                    </a:lnTo>
                    <a:lnTo>
                      <a:pt x="103" y="37"/>
                    </a:lnTo>
                    <a:lnTo>
                      <a:pt x="68" y="33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848">
                <a:extLst>
                  <a:ext uri="{FF2B5EF4-FFF2-40B4-BE49-F238E27FC236}">
                    <a16:creationId xmlns:a16="http://schemas.microsoft.com/office/drawing/2014/main" id="{1B3971A4-1104-40BA-A466-AC1F8BFBF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8821" y="666608"/>
                <a:ext cx="163513" cy="155575"/>
              </a:xfrm>
              <a:custGeom>
                <a:avLst/>
                <a:gdLst>
                  <a:gd name="T0" fmla="*/ 51 w 103"/>
                  <a:gd name="T1" fmla="*/ 0 h 98"/>
                  <a:gd name="T2" fmla="*/ 36 w 103"/>
                  <a:gd name="T3" fmla="*/ 33 h 98"/>
                  <a:gd name="T4" fmla="*/ 0 w 103"/>
                  <a:gd name="T5" fmla="*/ 37 h 98"/>
                  <a:gd name="T6" fmla="*/ 26 w 103"/>
                  <a:gd name="T7" fmla="*/ 62 h 98"/>
                  <a:gd name="T8" fmla="*/ 20 w 103"/>
                  <a:gd name="T9" fmla="*/ 98 h 98"/>
                  <a:gd name="T10" fmla="*/ 51 w 103"/>
                  <a:gd name="T11" fmla="*/ 82 h 98"/>
                  <a:gd name="T12" fmla="*/ 84 w 103"/>
                  <a:gd name="T13" fmla="*/ 98 h 98"/>
                  <a:gd name="T14" fmla="*/ 78 w 103"/>
                  <a:gd name="T15" fmla="*/ 62 h 98"/>
                  <a:gd name="T16" fmla="*/ 103 w 103"/>
                  <a:gd name="T17" fmla="*/ 37 h 98"/>
                  <a:gd name="T18" fmla="*/ 68 w 103"/>
                  <a:gd name="T19" fmla="*/ 33 h 98"/>
                  <a:gd name="T20" fmla="*/ 51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1" y="0"/>
                    </a:moveTo>
                    <a:lnTo>
                      <a:pt x="36" y="33"/>
                    </a:lnTo>
                    <a:lnTo>
                      <a:pt x="0" y="37"/>
                    </a:lnTo>
                    <a:lnTo>
                      <a:pt x="26" y="62"/>
                    </a:lnTo>
                    <a:lnTo>
                      <a:pt x="20" y="98"/>
                    </a:lnTo>
                    <a:lnTo>
                      <a:pt x="51" y="82"/>
                    </a:lnTo>
                    <a:lnTo>
                      <a:pt x="84" y="98"/>
                    </a:lnTo>
                    <a:lnTo>
                      <a:pt x="78" y="62"/>
                    </a:lnTo>
                    <a:lnTo>
                      <a:pt x="103" y="37"/>
                    </a:lnTo>
                    <a:lnTo>
                      <a:pt x="68" y="33"/>
                    </a:lnTo>
                    <a:lnTo>
                      <a:pt x="5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49">
                <a:extLst>
                  <a:ext uri="{FF2B5EF4-FFF2-40B4-BE49-F238E27FC236}">
                    <a16:creationId xmlns:a16="http://schemas.microsoft.com/office/drawing/2014/main" id="{B9BF256F-B4B2-4141-9D32-39E054AFE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0096" y="411021"/>
                <a:ext cx="274638" cy="258763"/>
              </a:xfrm>
              <a:custGeom>
                <a:avLst/>
                <a:gdLst>
                  <a:gd name="T0" fmla="*/ 87 w 173"/>
                  <a:gd name="T1" fmla="*/ 0 h 163"/>
                  <a:gd name="T2" fmla="*/ 60 w 173"/>
                  <a:gd name="T3" fmla="*/ 54 h 163"/>
                  <a:gd name="T4" fmla="*/ 0 w 173"/>
                  <a:gd name="T5" fmla="*/ 62 h 163"/>
                  <a:gd name="T6" fmla="*/ 43 w 173"/>
                  <a:gd name="T7" fmla="*/ 104 h 163"/>
                  <a:gd name="T8" fmla="*/ 34 w 173"/>
                  <a:gd name="T9" fmla="*/ 163 h 163"/>
                  <a:gd name="T10" fmla="*/ 87 w 173"/>
                  <a:gd name="T11" fmla="*/ 135 h 163"/>
                  <a:gd name="T12" fmla="*/ 139 w 173"/>
                  <a:gd name="T13" fmla="*/ 163 h 163"/>
                  <a:gd name="T14" fmla="*/ 130 w 173"/>
                  <a:gd name="T15" fmla="*/ 104 h 163"/>
                  <a:gd name="T16" fmla="*/ 173 w 173"/>
                  <a:gd name="T17" fmla="*/ 62 h 163"/>
                  <a:gd name="T18" fmla="*/ 113 w 173"/>
                  <a:gd name="T19" fmla="*/ 54 h 163"/>
                  <a:gd name="T20" fmla="*/ 87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7" y="0"/>
                    </a:moveTo>
                    <a:lnTo>
                      <a:pt x="60" y="54"/>
                    </a:lnTo>
                    <a:lnTo>
                      <a:pt x="0" y="62"/>
                    </a:lnTo>
                    <a:lnTo>
                      <a:pt x="43" y="104"/>
                    </a:lnTo>
                    <a:lnTo>
                      <a:pt x="34" y="163"/>
                    </a:lnTo>
                    <a:lnTo>
                      <a:pt x="87" y="135"/>
                    </a:lnTo>
                    <a:lnTo>
                      <a:pt x="139" y="163"/>
                    </a:lnTo>
                    <a:lnTo>
                      <a:pt x="130" y="104"/>
                    </a:lnTo>
                    <a:lnTo>
                      <a:pt x="173" y="62"/>
                    </a:lnTo>
                    <a:lnTo>
                      <a:pt x="113" y="54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50">
                <a:extLst>
                  <a:ext uri="{FF2B5EF4-FFF2-40B4-BE49-F238E27FC236}">
                    <a16:creationId xmlns:a16="http://schemas.microsoft.com/office/drawing/2014/main" id="{E0654406-3812-4861-8DDC-FB74C131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0096" y="411021"/>
                <a:ext cx="274638" cy="258763"/>
              </a:xfrm>
              <a:custGeom>
                <a:avLst/>
                <a:gdLst>
                  <a:gd name="T0" fmla="*/ 87 w 173"/>
                  <a:gd name="T1" fmla="*/ 0 h 163"/>
                  <a:gd name="T2" fmla="*/ 60 w 173"/>
                  <a:gd name="T3" fmla="*/ 54 h 163"/>
                  <a:gd name="T4" fmla="*/ 0 w 173"/>
                  <a:gd name="T5" fmla="*/ 62 h 163"/>
                  <a:gd name="T6" fmla="*/ 43 w 173"/>
                  <a:gd name="T7" fmla="*/ 104 h 163"/>
                  <a:gd name="T8" fmla="*/ 34 w 173"/>
                  <a:gd name="T9" fmla="*/ 163 h 163"/>
                  <a:gd name="T10" fmla="*/ 87 w 173"/>
                  <a:gd name="T11" fmla="*/ 135 h 163"/>
                  <a:gd name="T12" fmla="*/ 139 w 173"/>
                  <a:gd name="T13" fmla="*/ 163 h 163"/>
                  <a:gd name="T14" fmla="*/ 130 w 173"/>
                  <a:gd name="T15" fmla="*/ 104 h 163"/>
                  <a:gd name="T16" fmla="*/ 173 w 173"/>
                  <a:gd name="T17" fmla="*/ 62 h 163"/>
                  <a:gd name="T18" fmla="*/ 113 w 173"/>
                  <a:gd name="T19" fmla="*/ 54 h 163"/>
                  <a:gd name="T20" fmla="*/ 87 w 173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3">
                    <a:moveTo>
                      <a:pt x="87" y="0"/>
                    </a:moveTo>
                    <a:lnTo>
                      <a:pt x="60" y="54"/>
                    </a:lnTo>
                    <a:lnTo>
                      <a:pt x="0" y="62"/>
                    </a:lnTo>
                    <a:lnTo>
                      <a:pt x="43" y="104"/>
                    </a:lnTo>
                    <a:lnTo>
                      <a:pt x="34" y="163"/>
                    </a:lnTo>
                    <a:lnTo>
                      <a:pt x="87" y="135"/>
                    </a:lnTo>
                    <a:lnTo>
                      <a:pt x="139" y="163"/>
                    </a:lnTo>
                    <a:lnTo>
                      <a:pt x="130" y="104"/>
                    </a:lnTo>
                    <a:lnTo>
                      <a:pt x="173" y="62"/>
                    </a:lnTo>
                    <a:lnTo>
                      <a:pt x="113" y="54"/>
                    </a:lnTo>
                    <a:lnTo>
                      <a:pt x="8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51">
                <a:extLst>
                  <a:ext uri="{FF2B5EF4-FFF2-40B4-BE49-F238E27FC236}">
                    <a16:creationId xmlns:a16="http://schemas.microsoft.com/office/drawing/2014/main" id="{16056F49-071F-48A4-890C-F34116138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8171" y="666608"/>
                <a:ext cx="163513" cy="155575"/>
              </a:xfrm>
              <a:custGeom>
                <a:avLst/>
                <a:gdLst>
                  <a:gd name="T0" fmla="*/ 52 w 103"/>
                  <a:gd name="T1" fmla="*/ 0 h 98"/>
                  <a:gd name="T2" fmla="*/ 35 w 103"/>
                  <a:gd name="T3" fmla="*/ 33 h 98"/>
                  <a:gd name="T4" fmla="*/ 0 w 103"/>
                  <a:gd name="T5" fmla="*/ 37 h 98"/>
                  <a:gd name="T6" fmla="*/ 25 w 103"/>
                  <a:gd name="T7" fmla="*/ 62 h 98"/>
                  <a:gd name="T8" fmla="*/ 19 w 103"/>
                  <a:gd name="T9" fmla="*/ 98 h 98"/>
                  <a:gd name="T10" fmla="*/ 52 w 103"/>
                  <a:gd name="T11" fmla="*/ 82 h 98"/>
                  <a:gd name="T12" fmla="*/ 83 w 103"/>
                  <a:gd name="T13" fmla="*/ 98 h 98"/>
                  <a:gd name="T14" fmla="*/ 77 w 103"/>
                  <a:gd name="T15" fmla="*/ 62 h 98"/>
                  <a:gd name="T16" fmla="*/ 103 w 103"/>
                  <a:gd name="T17" fmla="*/ 37 h 98"/>
                  <a:gd name="T18" fmla="*/ 67 w 103"/>
                  <a:gd name="T19" fmla="*/ 33 h 98"/>
                  <a:gd name="T20" fmla="*/ 52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2" y="0"/>
                    </a:moveTo>
                    <a:lnTo>
                      <a:pt x="35" y="33"/>
                    </a:lnTo>
                    <a:lnTo>
                      <a:pt x="0" y="37"/>
                    </a:lnTo>
                    <a:lnTo>
                      <a:pt x="25" y="62"/>
                    </a:lnTo>
                    <a:lnTo>
                      <a:pt x="19" y="98"/>
                    </a:lnTo>
                    <a:lnTo>
                      <a:pt x="52" y="82"/>
                    </a:lnTo>
                    <a:lnTo>
                      <a:pt x="83" y="98"/>
                    </a:lnTo>
                    <a:lnTo>
                      <a:pt x="77" y="62"/>
                    </a:lnTo>
                    <a:lnTo>
                      <a:pt x="103" y="37"/>
                    </a:lnTo>
                    <a:lnTo>
                      <a:pt x="67" y="3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52">
                <a:extLst>
                  <a:ext uri="{FF2B5EF4-FFF2-40B4-BE49-F238E27FC236}">
                    <a16:creationId xmlns:a16="http://schemas.microsoft.com/office/drawing/2014/main" id="{452084A0-3EA6-4D37-9778-584123646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8171" y="666608"/>
                <a:ext cx="163513" cy="155575"/>
              </a:xfrm>
              <a:custGeom>
                <a:avLst/>
                <a:gdLst>
                  <a:gd name="T0" fmla="*/ 52 w 103"/>
                  <a:gd name="T1" fmla="*/ 0 h 98"/>
                  <a:gd name="T2" fmla="*/ 35 w 103"/>
                  <a:gd name="T3" fmla="*/ 33 h 98"/>
                  <a:gd name="T4" fmla="*/ 0 w 103"/>
                  <a:gd name="T5" fmla="*/ 37 h 98"/>
                  <a:gd name="T6" fmla="*/ 25 w 103"/>
                  <a:gd name="T7" fmla="*/ 62 h 98"/>
                  <a:gd name="T8" fmla="*/ 19 w 103"/>
                  <a:gd name="T9" fmla="*/ 98 h 98"/>
                  <a:gd name="T10" fmla="*/ 52 w 103"/>
                  <a:gd name="T11" fmla="*/ 82 h 98"/>
                  <a:gd name="T12" fmla="*/ 83 w 103"/>
                  <a:gd name="T13" fmla="*/ 98 h 98"/>
                  <a:gd name="T14" fmla="*/ 77 w 103"/>
                  <a:gd name="T15" fmla="*/ 62 h 98"/>
                  <a:gd name="T16" fmla="*/ 103 w 103"/>
                  <a:gd name="T17" fmla="*/ 37 h 98"/>
                  <a:gd name="T18" fmla="*/ 67 w 103"/>
                  <a:gd name="T19" fmla="*/ 33 h 98"/>
                  <a:gd name="T20" fmla="*/ 52 w 103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98">
                    <a:moveTo>
                      <a:pt x="52" y="0"/>
                    </a:moveTo>
                    <a:lnTo>
                      <a:pt x="35" y="33"/>
                    </a:lnTo>
                    <a:lnTo>
                      <a:pt x="0" y="37"/>
                    </a:lnTo>
                    <a:lnTo>
                      <a:pt x="25" y="62"/>
                    </a:lnTo>
                    <a:lnTo>
                      <a:pt x="19" y="98"/>
                    </a:lnTo>
                    <a:lnTo>
                      <a:pt x="52" y="82"/>
                    </a:lnTo>
                    <a:lnTo>
                      <a:pt x="83" y="98"/>
                    </a:lnTo>
                    <a:lnTo>
                      <a:pt x="77" y="62"/>
                    </a:lnTo>
                    <a:lnTo>
                      <a:pt x="103" y="37"/>
                    </a:lnTo>
                    <a:lnTo>
                      <a:pt x="67" y="33"/>
                    </a:lnTo>
                    <a:lnTo>
                      <a:pt x="5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he-IL" sz="788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0441341-531C-A84E-91B2-F7C7B6D2CE7F}"/>
                </a:ext>
              </a:extLst>
            </p:cNvPr>
            <p:cNvSpPr/>
            <p:nvPr/>
          </p:nvSpPr>
          <p:spPr>
            <a:xfrm>
              <a:off x="3040051" y="3573267"/>
              <a:ext cx="1027903" cy="459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189">
                <a:lnSpc>
                  <a:spcPts val="930"/>
                </a:lnSpc>
              </a:pPr>
              <a:r>
                <a:rPr lang="en-US" sz="3000" b="1" dirty="0">
                  <a:solidFill>
                    <a:srgbClr val="FE7115"/>
                  </a:solidFill>
                  <a:latin typeface="Calibri" panose="020F0502020204030204"/>
                  <a:cs typeface="Segoe UI" panose="020B0502040204020203" pitchFamily="34" charset="0"/>
                </a:rPr>
                <a:t>1</a:t>
              </a:r>
              <a:endParaRPr lang="he-IL" sz="3000" b="1" dirty="0">
                <a:solidFill>
                  <a:srgbClr val="FE7115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3BA721B-2B3C-4AF0-BCED-EFAF50BB929B}"/>
              </a:ext>
            </a:extLst>
          </p:cNvPr>
          <p:cNvGrpSpPr/>
          <p:nvPr/>
        </p:nvGrpSpPr>
        <p:grpSpPr>
          <a:xfrm>
            <a:off x="521455" y="1799533"/>
            <a:ext cx="2379671" cy="695594"/>
            <a:chOff x="4425471" y="1960835"/>
            <a:chExt cx="3172895" cy="92745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BAB5295-0B7C-BE4C-8DA3-E8EF4210651E}"/>
                </a:ext>
              </a:extLst>
            </p:cNvPr>
            <p:cNvSpPr/>
            <p:nvPr/>
          </p:nvSpPr>
          <p:spPr>
            <a:xfrm>
              <a:off x="4986748" y="1960835"/>
              <a:ext cx="261161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/>
              <a:r>
                <a:rPr lang="en-US" sz="10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Healthcare</a:t>
              </a:r>
              <a:endParaRPr lang="he-IL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515E196-1DD7-234A-9135-EA08F2E74232}"/>
                </a:ext>
              </a:extLst>
            </p:cNvPr>
            <p:cNvSpPr/>
            <p:nvPr/>
          </p:nvSpPr>
          <p:spPr>
            <a:xfrm>
              <a:off x="4977322" y="2200584"/>
              <a:ext cx="2449834" cy="687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>
                <a:lnSpc>
                  <a:spcPts val="1110"/>
                </a:lnSpc>
              </a:pP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Applying genomic analysis </a:t>
              </a:r>
            </a:p>
            <a:p>
              <a:pPr defTabSz="457189">
                <a:lnSpc>
                  <a:spcPts val="1110"/>
                </a:lnSpc>
              </a:pP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1K patients </a:t>
              </a:r>
              <a:endParaRPr lang="he-IL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457189">
                <a:lnSpc>
                  <a:spcPts val="1110"/>
                </a:lnSpc>
              </a:pPr>
              <a:r>
                <a:rPr lang="en-US" sz="1050" dirty="0">
                  <a:solidFill>
                    <a:srgbClr val="FE71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 seconds</a:t>
              </a:r>
            </a:p>
          </p:txBody>
        </p:sp>
        <p:grpSp>
          <p:nvGrpSpPr>
            <p:cNvPr id="222" name="Group 9">
              <a:extLst>
                <a:ext uri="{FF2B5EF4-FFF2-40B4-BE49-F238E27FC236}">
                  <a16:creationId xmlns:a16="http://schemas.microsoft.com/office/drawing/2014/main" id="{E3C9BC79-B756-0346-AC40-2563F82AD44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25471" y="2064647"/>
              <a:ext cx="458535" cy="477685"/>
              <a:chOff x="824" y="942"/>
              <a:chExt cx="431" cy="449"/>
            </a:xfrm>
          </p:grpSpPr>
          <p:sp>
            <p:nvSpPr>
              <p:cNvPr id="223" name="AutoShape 8">
                <a:extLst>
                  <a:ext uri="{FF2B5EF4-FFF2-40B4-BE49-F238E27FC236}">
                    <a16:creationId xmlns:a16="http://schemas.microsoft.com/office/drawing/2014/main" id="{E716D4E7-8A83-9344-95FF-208093A6E17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24" y="942"/>
                <a:ext cx="431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10">
                <a:extLst>
                  <a:ext uri="{FF2B5EF4-FFF2-40B4-BE49-F238E27FC236}">
                    <a16:creationId xmlns:a16="http://schemas.microsoft.com/office/drawing/2014/main" id="{D0AD977B-98D6-9647-8F06-C6189518E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" y="1136"/>
                <a:ext cx="61" cy="45"/>
              </a:xfrm>
              <a:custGeom>
                <a:avLst/>
                <a:gdLst>
                  <a:gd name="T0" fmla="*/ 61 w 61"/>
                  <a:gd name="T1" fmla="*/ 0 h 45"/>
                  <a:gd name="T2" fmla="*/ 0 w 61"/>
                  <a:gd name="T3" fmla="*/ 0 h 45"/>
                  <a:gd name="T4" fmla="*/ 0 w 61"/>
                  <a:gd name="T5" fmla="*/ 45 h 45"/>
                  <a:gd name="T6" fmla="*/ 61 w 61"/>
                  <a:gd name="T7" fmla="*/ 45 h 45"/>
                  <a:gd name="T8" fmla="*/ 61 w 61"/>
                  <a:gd name="T9" fmla="*/ 0 h 45"/>
                  <a:gd name="T10" fmla="*/ 46 w 61"/>
                  <a:gd name="T11" fmla="*/ 31 h 45"/>
                  <a:gd name="T12" fmla="*/ 15 w 61"/>
                  <a:gd name="T13" fmla="*/ 31 h 45"/>
                  <a:gd name="T14" fmla="*/ 15 w 61"/>
                  <a:gd name="T15" fmla="*/ 15 h 45"/>
                  <a:gd name="T16" fmla="*/ 46 w 61"/>
                  <a:gd name="T17" fmla="*/ 15 h 45"/>
                  <a:gd name="T18" fmla="*/ 46 w 61"/>
                  <a:gd name="T1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45">
                    <a:moveTo>
                      <a:pt x="61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1" y="45"/>
                    </a:lnTo>
                    <a:lnTo>
                      <a:pt x="61" y="0"/>
                    </a:lnTo>
                    <a:close/>
                    <a:moveTo>
                      <a:pt x="46" y="31"/>
                    </a:moveTo>
                    <a:lnTo>
                      <a:pt x="15" y="31"/>
                    </a:lnTo>
                    <a:lnTo>
                      <a:pt x="15" y="15"/>
                    </a:lnTo>
                    <a:lnTo>
                      <a:pt x="46" y="15"/>
                    </a:ln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 11">
                <a:extLst>
                  <a:ext uri="{FF2B5EF4-FFF2-40B4-BE49-F238E27FC236}">
                    <a16:creationId xmlns:a16="http://schemas.microsoft.com/office/drawing/2014/main" id="{6B436759-84CA-F247-8101-F1FCECA5BC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" y="1196"/>
                <a:ext cx="61" cy="45"/>
              </a:xfrm>
              <a:custGeom>
                <a:avLst/>
                <a:gdLst>
                  <a:gd name="T0" fmla="*/ 61 w 61"/>
                  <a:gd name="T1" fmla="*/ 0 h 45"/>
                  <a:gd name="T2" fmla="*/ 0 w 61"/>
                  <a:gd name="T3" fmla="*/ 0 h 45"/>
                  <a:gd name="T4" fmla="*/ 0 w 61"/>
                  <a:gd name="T5" fmla="*/ 45 h 45"/>
                  <a:gd name="T6" fmla="*/ 61 w 61"/>
                  <a:gd name="T7" fmla="*/ 45 h 45"/>
                  <a:gd name="T8" fmla="*/ 61 w 61"/>
                  <a:gd name="T9" fmla="*/ 0 h 45"/>
                  <a:gd name="T10" fmla="*/ 46 w 61"/>
                  <a:gd name="T11" fmla="*/ 30 h 45"/>
                  <a:gd name="T12" fmla="*/ 15 w 61"/>
                  <a:gd name="T13" fmla="*/ 30 h 45"/>
                  <a:gd name="T14" fmla="*/ 15 w 61"/>
                  <a:gd name="T15" fmla="*/ 15 h 45"/>
                  <a:gd name="T16" fmla="*/ 46 w 61"/>
                  <a:gd name="T17" fmla="*/ 15 h 45"/>
                  <a:gd name="T18" fmla="*/ 46 w 61"/>
                  <a:gd name="T1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45">
                    <a:moveTo>
                      <a:pt x="61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1" y="45"/>
                    </a:lnTo>
                    <a:lnTo>
                      <a:pt x="61" y="0"/>
                    </a:lnTo>
                    <a:close/>
                    <a:moveTo>
                      <a:pt x="46" y="30"/>
                    </a:moveTo>
                    <a:lnTo>
                      <a:pt x="15" y="30"/>
                    </a:lnTo>
                    <a:lnTo>
                      <a:pt x="15" y="15"/>
                    </a:lnTo>
                    <a:lnTo>
                      <a:pt x="46" y="15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 12">
                <a:extLst>
                  <a:ext uri="{FF2B5EF4-FFF2-40B4-BE49-F238E27FC236}">
                    <a16:creationId xmlns:a16="http://schemas.microsoft.com/office/drawing/2014/main" id="{4E78BDB9-33F0-5749-A3D6-87588B64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" y="1256"/>
                <a:ext cx="61" cy="45"/>
              </a:xfrm>
              <a:custGeom>
                <a:avLst/>
                <a:gdLst>
                  <a:gd name="T0" fmla="*/ 61 w 61"/>
                  <a:gd name="T1" fmla="*/ 0 h 45"/>
                  <a:gd name="T2" fmla="*/ 0 w 61"/>
                  <a:gd name="T3" fmla="*/ 0 h 45"/>
                  <a:gd name="T4" fmla="*/ 0 w 61"/>
                  <a:gd name="T5" fmla="*/ 45 h 45"/>
                  <a:gd name="T6" fmla="*/ 61 w 61"/>
                  <a:gd name="T7" fmla="*/ 45 h 45"/>
                  <a:gd name="T8" fmla="*/ 61 w 61"/>
                  <a:gd name="T9" fmla="*/ 0 h 45"/>
                  <a:gd name="T10" fmla="*/ 46 w 61"/>
                  <a:gd name="T11" fmla="*/ 30 h 45"/>
                  <a:gd name="T12" fmla="*/ 15 w 61"/>
                  <a:gd name="T13" fmla="*/ 30 h 45"/>
                  <a:gd name="T14" fmla="*/ 15 w 61"/>
                  <a:gd name="T15" fmla="*/ 15 h 45"/>
                  <a:gd name="T16" fmla="*/ 46 w 61"/>
                  <a:gd name="T17" fmla="*/ 15 h 45"/>
                  <a:gd name="T18" fmla="*/ 46 w 61"/>
                  <a:gd name="T1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45">
                    <a:moveTo>
                      <a:pt x="61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1" y="45"/>
                    </a:lnTo>
                    <a:lnTo>
                      <a:pt x="61" y="0"/>
                    </a:lnTo>
                    <a:close/>
                    <a:moveTo>
                      <a:pt x="46" y="30"/>
                    </a:moveTo>
                    <a:lnTo>
                      <a:pt x="15" y="30"/>
                    </a:lnTo>
                    <a:lnTo>
                      <a:pt x="15" y="15"/>
                    </a:lnTo>
                    <a:lnTo>
                      <a:pt x="46" y="15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 13">
                <a:extLst>
                  <a:ext uri="{FF2B5EF4-FFF2-40B4-BE49-F238E27FC236}">
                    <a16:creationId xmlns:a16="http://schemas.microsoft.com/office/drawing/2014/main" id="{7198D6EF-E8DE-A543-8AAA-9EB96A494C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" y="1316"/>
                <a:ext cx="61" cy="45"/>
              </a:xfrm>
              <a:custGeom>
                <a:avLst/>
                <a:gdLst>
                  <a:gd name="T0" fmla="*/ 61 w 61"/>
                  <a:gd name="T1" fmla="*/ 0 h 45"/>
                  <a:gd name="T2" fmla="*/ 0 w 61"/>
                  <a:gd name="T3" fmla="*/ 0 h 45"/>
                  <a:gd name="T4" fmla="*/ 0 w 61"/>
                  <a:gd name="T5" fmla="*/ 45 h 45"/>
                  <a:gd name="T6" fmla="*/ 61 w 61"/>
                  <a:gd name="T7" fmla="*/ 45 h 45"/>
                  <a:gd name="T8" fmla="*/ 61 w 61"/>
                  <a:gd name="T9" fmla="*/ 0 h 45"/>
                  <a:gd name="T10" fmla="*/ 46 w 61"/>
                  <a:gd name="T11" fmla="*/ 30 h 45"/>
                  <a:gd name="T12" fmla="*/ 15 w 61"/>
                  <a:gd name="T13" fmla="*/ 30 h 45"/>
                  <a:gd name="T14" fmla="*/ 15 w 61"/>
                  <a:gd name="T15" fmla="*/ 15 h 45"/>
                  <a:gd name="T16" fmla="*/ 46 w 61"/>
                  <a:gd name="T17" fmla="*/ 15 h 45"/>
                  <a:gd name="T18" fmla="*/ 46 w 61"/>
                  <a:gd name="T1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45">
                    <a:moveTo>
                      <a:pt x="61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1" y="45"/>
                    </a:lnTo>
                    <a:lnTo>
                      <a:pt x="61" y="0"/>
                    </a:lnTo>
                    <a:close/>
                    <a:moveTo>
                      <a:pt x="46" y="30"/>
                    </a:moveTo>
                    <a:lnTo>
                      <a:pt x="15" y="30"/>
                    </a:lnTo>
                    <a:lnTo>
                      <a:pt x="15" y="15"/>
                    </a:lnTo>
                    <a:lnTo>
                      <a:pt x="46" y="15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14">
                <a:extLst>
                  <a:ext uri="{FF2B5EF4-FFF2-40B4-BE49-F238E27FC236}">
                    <a16:creationId xmlns:a16="http://schemas.microsoft.com/office/drawing/2014/main" id="{30CE5D73-421C-164F-8929-8C96B0FC1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" y="972"/>
                <a:ext cx="153" cy="150"/>
              </a:xfrm>
              <a:custGeom>
                <a:avLst/>
                <a:gdLst>
                  <a:gd name="T0" fmla="*/ 107 w 153"/>
                  <a:gd name="T1" fmla="*/ 0 h 150"/>
                  <a:gd name="T2" fmla="*/ 46 w 153"/>
                  <a:gd name="T3" fmla="*/ 0 h 150"/>
                  <a:gd name="T4" fmla="*/ 46 w 153"/>
                  <a:gd name="T5" fmla="*/ 44 h 150"/>
                  <a:gd name="T6" fmla="*/ 0 w 153"/>
                  <a:gd name="T7" fmla="*/ 44 h 150"/>
                  <a:gd name="T8" fmla="*/ 0 w 153"/>
                  <a:gd name="T9" fmla="*/ 105 h 150"/>
                  <a:gd name="T10" fmla="*/ 46 w 153"/>
                  <a:gd name="T11" fmla="*/ 105 h 150"/>
                  <a:gd name="T12" fmla="*/ 46 w 153"/>
                  <a:gd name="T13" fmla="*/ 150 h 150"/>
                  <a:gd name="T14" fmla="*/ 107 w 153"/>
                  <a:gd name="T15" fmla="*/ 150 h 150"/>
                  <a:gd name="T16" fmla="*/ 107 w 153"/>
                  <a:gd name="T17" fmla="*/ 105 h 150"/>
                  <a:gd name="T18" fmla="*/ 153 w 153"/>
                  <a:gd name="T19" fmla="*/ 105 h 150"/>
                  <a:gd name="T20" fmla="*/ 153 w 153"/>
                  <a:gd name="T21" fmla="*/ 44 h 150"/>
                  <a:gd name="T22" fmla="*/ 107 w 153"/>
                  <a:gd name="T23" fmla="*/ 44 h 150"/>
                  <a:gd name="T24" fmla="*/ 107 w 153"/>
                  <a:gd name="T25" fmla="*/ 0 h 150"/>
                  <a:gd name="T26" fmla="*/ 138 w 153"/>
                  <a:gd name="T27" fmla="*/ 60 h 150"/>
                  <a:gd name="T28" fmla="*/ 138 w 153"/>
                  <a:gd name="T29" fmla="*/ 89 h 150"/>
                  <a:gd name="T30" fmla="*/ 92 w 153"/>
                  <a:gd name="T31" fmla="*/ 89 h 150"/>
                  <a:gd name="T32" fmla="*/ 92 w 153"/>
                  <a:gd name="T33" fmla="*/ 134 h 150"/>
                  <a:gd name="T34" fmla="*/ 61 w 153"/>
                  <a:gd name="T35" fmla="*/ 134 h 150"/>
                  <a:gd name="T36" fmla="*/ 61 w 153"/>
                  <a:gd name="T37" fmla="*/ 89 h 150"/>
                  <a:gd name="T38" fmla="*/ 15 w 153"/>
                  <a:gd name="T39" fmla="*/ 89 h 150"/>
                  <a:gd name="T40" fmla="*/ 15 w 153"/>
                  <a:gd name="T41" fmla="*/ 60 h 150"/>
                  <a:gd name="T42" fmla="*/ 61 w 153"/>
                  <a:gd name="T43" fmla="*/ 60 h 150"/>
                  <a:gd name="T44" fmla="*/ 61 w 153"/>
                  <a:gd name="T45" fmla="*/ 15 h 150"/>
                  <a:gd name="T46" fmla="*/ 92 w 153"/>
                  <a:gd name="T47" fmla="*/ 15 h 150"/>
                  <a:gd name="T48" fmla="*/ 92 w 153"/>
                  <a:gd name="T49" fmla="*/ 60 h 150"/>
                  <a:gd name="T50" fmla="*/ 138 w 153"/>
                  <a:gd name="T51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150">
                    <a:moveTo>
                      <a:pt x="107" y="0"/>
                    </a:moveTo>
                    <a:lnTo>
                      <a:pt x="46" y="0"/>
                    </a:lnTo>
                    <a:lnTo>
                      <a:pt x="46" y="44"/>
                    </a:lnTo>
                    <a:lnTo>
                      <a:pt x="0" y="44"/>
                    </a:lnTo>
                    <a:lnTo>
                      <a:pt x="0" y="105"/>
                    </a:lnTo>
                    <a:lnTo>
                      <a:pt x="46" y="105"/>
                    </a:lnTo>
                    <a:lnTo>
                      <a:pt x="46" y="150"/>
                    </a:lnTo>
                    <a:lnTo>
                      <a:pt x="107" y="150"/>
                    </a:lnTo>
                    <a:lnTo>
                      <a:pt x="107" y="105"/>
                    </a:lnTo>
                    <a:lnTo>
                      <a:pt x="153" y="105"/>
                    </a:lnTo>
                    <a:lnTo>
                      <a:pt x="153" y="44"/>
                    </a:lnTo>
                    <a:lnTo>
                      <a:pt x="107" y="44"/>
                    </a:lnTo>
                    <a:lnTo>
                      <a:pt x="107" y="0"/>
                    </a:lnTo>
                    <a:close/>
                    <a:moveTo>
                      <a:pt x="138" y="60"/>
                    </a:moveTo>
                    <a:lnTo>
                      <a:pt x="138" y="89"/>
                    </a:lnTo>
                    <a:lnTo>
                      <a:pt x="92" y="89"/>
                    </a:lnTo>
                    <a:lnTo>
                      <a:pt x="92" y="134"/>
                    </a:lnTo>
                    <a:lnTo>
                      <a:pt x="61" y="134"/>
                    </a:lnTo>
                    <a:lnTo>
                      <a:pt x="61" y="89"/>
                    </a:lnTo>
                    <a:lnTo>
                      <a:pt x="15" y="89"/>
                    </a:lnTo>
                    <a:lnTo>
                      <a:pt x="15" y="60"/>
                    </a:lnTo>
                    <a:lnTo>
                      <a:pt x="61" y="60"/>
                    </a:lnTo>
                    <a:lnTo>
                      <a:pt x="61" y="15"/>
                    </a:lnTo>
                    <a:lnTo>
                      <a:pt x="92" y="15"/>
                    </a:lnTo>
                    <a:lnTo>
                      <a:pt x="92" y="60"/>
                    </a:lnTo>
                    <a:lnTo>
                      <a:pt x="138" y="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 15">
                <a:extLst>
                  <a:ext uri="{FF2B5EF4-FFF2-40B4-BE49-F238E27FC236}">
                    <a16:creationId xmlns:a16="http://schemas.microsoft.com/office/drawing/2014/main" id="{6AA62E83-124B-CD42-BA50-BEA7518125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4" y="942"/>
                <a:ext cx="425" cy="449"/>
              </a:xfrm>
              <a:custGeom>
                <a:avLst/>
                <a:gdLst>
                  <a:gd name="T0" fmla="*/ 323 w 431"/>
                  <a:gd name="T1" fmla="*/ 164 h 449"/>
                  <a:gd name="T2" fmla="*/ 323 w 431"/>
                  <a:gd name="T3" fmla="*/ 0 h 449"/>
                  <a:gd name="T4" fmla="*/ 108 w 431"/>
                  <a:gd name="T5" fmla="*/ 0 h 449"/>
                  <a:gd name="T6" fmla="*/ 108 w 431"/>
                  <a:gd name="T7" fmla="*/ 164 h 449"/>
                  <a:gd name="T8" fmla="*/ 0 w 431"/>
                  <a:gd name="T9" fmla="*/ 164 h 449"/>
                  <a:gd name="T10" fmla="*/ 0 w 431"/>
                  <a:gd name="T11" fmla="*/ 449 h 449"/>
                  <a:gd name="T12" fmla="*/ 431 w 431"/>
                  <a:gd name="T13" fmla="*/ 449 h 449"/>
                  <a:gd name="T14" fmla="*/ 431 w 431"/>
                  <a:gd name="T15" fmla="*/ 164 h 449"/>
                  <a:gd name="T16" fmla="*/ 323 w 431"/>
                  <a:gd name="T17" fmla="*/ 164 h 449"/>
                  <a:gd name="T18" fmla="*/ 108 w 431"/>
                  <a:gd name="T19" fmla="*/ 434 h 449"/>
                  <a:gd name="T20" fmla="*/ 15 w 431"/>
                  <a:gd name="T21" fmla="*/ 434 h 449"/>
                  <a:gd name="T22" fmla="*/ 15 w 431"/>
                  <a:gd name="T23" fmla="*/ 180 h 449"/>
                  <a:gd name="T24" fmla="*/ 108 w 431"/>
                  <a:gd name="T25" fmla="*/ 180 h 449"/>
                  <a:gd name="T26" fmla="*/ 108 w 431"/>
                  <a:gd name="T27" fmla="*/ 434 h 449"/>
                  <a:gd name="T28" fmla="*/ 169 w 431"/>
                  <a:gd name="T29" fmla="*/ 434 h 449"/>
                  <a:gd name="T30" fmla="*/ 169 w 431"/>
                  <a:gd name="T31" fmla="*/ 299 h 449"/>
                  <a:gd name="T32" fmla="*/ 208 w 431"/>
                  <a:gd name="T33" fmla="*/ 299 h 449"/>
                  <a:gd name="T34" fmla="*/ 208 w 431"/>
                  <a:gd name="T35" fmla="*/ 434 h 449"/>
                  <a:gd name="T36" fmla="*/ 169 w 431"/>
                  <a:gd name="T37" fmla="*/ 434 h 449"/>
                  <a:gd name="T38" fmla="*/ 223 w 431"/>
                  <a:gd name="T39" fmla="*/ 434 h 449"/>
                  <a:gd name="T40" fmla="*/ 223 w 431"/>
                  <a:gd name="T41" fmla="*/ 299 h 449"/>
                  <a:gd name="T42" fmla="*/ 261 w 431"/>
                  <a:gd name="T43" fmla="*/ 299 h 449"/>
                  <a:gd name="T44" fmla="*/ 261 w 431"/>
                  <a:gd name="T45" fmla="*/ 434 h 449"/>
                  <a:gd name="T46" fmla="*/ 223 w 431"/>
                  <a:gd name="T47" fmla="*/ 434 h 449"/>
                  <a:gd name="T48" fmla="*/ 308 w 431"/>
                  <a:gd name="T49" fmla="*/ 434 h 449"/>
                  <a:gd name="T50" fmla="*/ 277 w 431"/>
                  <a:gd name="T51" fmla="*/ 434 h 449"/>
                  <a:gd name="T52" fmla="*/ 277 w 431"/>
                  <a:gd name="T53" fmla="*/ 284 h 449"/>
                  <a:gd name="T54" fmla="*/ 154 w 431"/>
                  <a:gd name="T55" fmla="*/ 284 h 449"/>
                  <a:gd name="T56" fmla="*/ 154 w 431"/>
                  <a:gd name="T57" fmla="*/ 434 h 449"/>
                  <a:gd name="T58" fmla="*/ 123 w 431"/>
                  <a:gd name="T59" fmla="*/ 434 h 449"/>
                  <a:gd name="T60" fmla="*/ 123 w 431"/>
                  <a:gd name="T61" fmla="*/ 15 h 449"/>
                  <a:gd name="T62" fmla="*/ 308 w 431"/>
                  <a:gd name="T63" fmla="*/ 15 h 449"/>
                  <a:gd name="T64" fmla="*/ 308 w 431"/>
                  <a:gd name="T65" fmla="*/ 434 h 449"/>
                  <a:gd name="T66" fmla="*/ 416 w 431"/>
                  <a:gd name="T67" fmla="*/ 434 h 449"/>
                  <a:gd name="T68" fmla="*/ 323 w 431"/>
                  <a:gd name="T69" fmla="*/ 434 h 449"/>
                  <a:gd name="T70" fmla="*/ 323 w 431"/>
                  <a:gd name="T71" fmla="*/ 180 h 449"/>
                  <a:gd name="T72" fmla="*/ 416 w 431"/>
                  <a:gd name="T73" fmla="*/ 180 h 449"/>
                  <a:gd name="T74" fmla="*/ 416 w 431"/>
                  <a:gd name="T75" fmla="*/ 43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1" h="449">
                    <a:moveTo>
                      <a:pt x="323" y="164"/>
                    </a:moveTo>
                    <a:lnTo>
                      <a:pt x="323" y="0"/>
                    </a:lnTo>
                    <a:lnTo>
                      <a:pt x="108" y="0"/>
                    </a:lnTo>
                    <a:lnTo>
                      <a:pt x="108" y="164"/>
                    </a:lnTo>
                    <a:lnTo>
                      <a:pt x="0" y="164"/>
                    </a:lnTo>
                    <a:lnTo>
                      <a:pt x="0" y="449"/>
                    </a:lnTo>
                    <a:lnTo>
                      <a:pt x="431" y="449"/>
                    </a:lnTo>
                    <a:lnTo>
                      <a:pt x="431" y="164"/>
                    </a:lnTo>
                    <a:lnTo>
                      <a:pt x="323" y="164"/>
                    </a:lnTo>
                    <a:close/>
                    <a:moveTo>
                      <a:pt x="108" y="434"/>
                    </a:moveTo>
                    <a:lnTo>
                      <a:pt x="15" y="434"/>
                    </a:lnTo>
                    <a:lnTo>
                      <a:pt x="15" y="180"/>
                    </a:lnTo>
                    <a:lnTo>
                      <a:pt x="108" y="180"/>
                    </a:lnTo>
                    <a:lnTo>
                      <a:pt x="108" y="434"/>
                    </a:lnTo>
                    <a:close/>
                    <a:moveTo>
                      <a:pt x="169" y="434"/>
                    </a:moveTo>
                    <a:lnTo>
                      <a:pt x="169" y="299"/>
                    </a:lnTo>
                    <a:lnTo>
                      <a:pt x="208" y="299"/>
                    </a:lnTo>
                    <a:lnTo>
                      <a:pt x="208" y="434"/>
                    </a:lnTo>
                    <a:lnTo>
                      <a:pt x="169" y="434"/>
                    </a:lnTo>
                    <a:close/>
                    <a:moveTo>
                      <a:pt x="223" y="434"/>
                    </a:moveTo>
                    <a:lnTo>
                      <a:pt x="223" y="299"/>
                    </a:lnTo>
                    <a:lnTo>
                      <a:pt x="261" y="299"/>
                    </a:lnTo>
                    <a:lnTo>
                      <a:pt x="261" y="434"/>
                    </a:lnTo>
                    <a:lnTo>
                      <a:pt x="223" y="434"/>
                    </a:lnTo>
                    <a:close/>
                    <a:moveTo>
                      <a:pt x="308" y="434"/>
                    </a:moveTo>
                    <a:lnTo>
                      <a:pt x="277" y="434"/>
                    </a:lnTo>
                    <a:lnTo>
                      <a:pt x="277" y="284"/>
                    </a:lnTo>
                    <a:lnTo>
                      <a:pt x="154" y="284"/>
                    </a:lnTo>
                    <a:lnTo>
                      <a:pt x="154" y="434"/>
                    </a:lnTo>
                    <a:lnTo>
                      <a:pt x="123" y="434"/>
                    </a:lnTo>
                    <a:lnTo>
                      <a:pt x="123" y="15"/>
                    </a:lnTo>
                    <a:lnTo>
                      <a:pt x="308" y="15"/>
                    </a:lnTo>
                    <a:lnTo>
                      <a:pt x="308" y="434"/>
                    </a:lnTo>
                    <a:close/>
                    <a:moveTo>
                      <a:pt x="416" y="434"/>
                    </a:moveTo>
                    <a:lnTo>
                      <a:pt x="323" y="434"/>
                    </a:lnTo>
                    <a:lnTo>
                      <a:pt x="323" y="180"/>
                    </a:lnTo>
                    <a:lnTo>
                      <a:pt x="416" y="180"/>
                    </a:lnTo>
                    <a:lnTo>
                      <a:pt x="416" y="434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 16">
                <a:extLst>
                  <a:ext uri="{FF2B5EF4-FFF2-40B4-BE49-F238E27FC236}">
                    <a16:creationId xmlns:a16="http://schemas.microsoft.com/office/drawing/2014/main" id="{532DE753-B9C2-0F47-B341-5CE23E7908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" y="1136"/>
                <a:ext cx="62" cy="45"/>
              </a:xfrm>
              <a:custGeom>
                <a:avLst/>
                <a:gdLst>
                  <a:gd name="T0" fmla="*/ 62 w 62"/>
                  <a:gd name="T1" fmla="*/ 0 h 45"/>
                  <a:gd name="T2" fmla="*/ 0 w 62"/>
                  <a:gd name="T3" fmla="*/ 0 h 45"/>
                  <a:gd name="T4" fmla="*/ 0 w 62"/>
                  <a:gd name="T5" fmla="*/ 45 h 45"/>
                  <a:gd name="T6" fmla="*/ 62 w 62"/>
                  <a:gd name="T7" fmla="*/ 45 h 45"/>
                  <a:gd name="T8" fmla="*/ 62 w 62"/>
                  <a:gd name="T9" fmla="*/ 0 h 45"/>
                  <a:gd name="T10" fmla="*/ 47 w 62"/>
                  <a:gd name="T11" fmla="*/ 31 h 45"/>
                  <a:gd name="T12" fmla="*/ 16 w 62"/>
                  <a:gd name="T13" fmla="*/ 31 h 45"/>
                  <a:gd name="T14" fmla="*/ 16 w 62"/>
                  <a:gd name="T15" fmla="*/ 15 h 45"/>
                  <a:gd name="T16" fmla="*/ 47 w 62"/>
                  <a:gd name="T17" fmla="*/ 15 h 45"/>
                  <a:gd name="T18" fmla="*/ 47 w 62"/>
                  <a:gd name="T1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45">
                    <a:moveTo>
                      <a:pt x="6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2" y="45"/>
                    </a:lnTo>
                    <a:lnTo>
                      <a:pt x="62" y="0"/>
                    </a:lnTo>
                    <a:close/>
                    <a:moveTo>
                      <a:pt x="47" y="31"/>
                    </a:moveTo>
                    <a:lnTo>
                      <a:pt x="16" y="31"/>
                    </a:lnTo>
                    <a:lnTo>
                      <a:pt x="16" y="15"/>
                    </a:lnTo>
                    <a:lnTo>
                      <a:pt x="47" y="15"/>
                    </a:ln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 17">
                <a:extLst>
                  <a:ext uri="{FF2B5EF4-FFF2-40B4-BE49-F238E27FC236}">
                    <a16:creationId xmlns:a16="http://schemas.microsoft.com/office/drawing/2014/main" id="{93DFEDEC-0633-8943-AE03-35DC2F5477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" y="1196"/>
                <a:ext cx="62" cy="45"/>
              </a:xfrm>
              <a:custGeom>
                <a:avLst/>
                <a:gdLst>
                  <a:gd name="T0" fmla="*/ 62 w 62"/>
                  <a:gd name="T1" fmla="*/ 0 h 45"/>
                  <a:gd name="T2" fmla="*/ 0 w 62"/>
                  <a:gd name="T3" fmla="*/ 0 h 45"/>
                  <a:gd name="T4" fmla="*/ 0 w 62"/>
                  <a:gd name="T5" fmla="*/ 45 h 45"/>
                  <a:gd name="T6" fmla="*/ 62 w 62"/>
                  <a:gd name="T7" fmla="*/ 45 h 45"/>
                  <a:gd name="T8" fmla="*/ 62 w 62"/>
                  <a:gd name="T9" fmla="*/ 0 h 45"/>
                  <a:gd name="T10" fmla="*/ 47 w 62"/>
                  <a:gd name="T11" fmla="*/ 30 h 45"/>
                  <a:gd name="T12" fmla="*/ 16 w 62"/>
                  <a:gd name="T13" fmla="*/ 30 h 45"/>
                  <a:gd name="T14" fmla="*/ 16 w 62"/>
                  <a:gd name="T15" fmla="*/ 15 h 45"/>
                  <a:gd name="T16" fmla="*/ 47 w 62"/>
                  <a:gd name="T17" fmla="*/ 15 h 45"/>
                  <a:gd name="T18" fmla="*/ 47 w 62"/>
                  <a:gd name="T1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45">
                    <a:moveTo>
                      <a:pt x="6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2" y="45"/>
                    </a:lnTo>
                    <a:lnTo>
                      <a:pt x="62" y="0"/>
                    </a:lnTo>
                    <a:close/>
                    <a:moveTo>
                      <a:pt x="47" y="30"/>
                    </a:moveTo>
                    <a:lnTo>
                      <a:pt x="16" y="30"/>
                    </a:lnTo>
                    <a:lnTo>
                      <a:pt x="16" y="15"/>
                    </a:lnTo>
                    <a:lnTo>
                      <a:pt x="47" y="15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 18">
                <a:extLst>
                  <a:ext uri="{FF2B5EF4-FFF2-40B4-BE49-F238E27FC236}">
                    <a16:creationId xmlns:a16="http://schemas.microsoft.com/office/drawing/2014/main" id="{32E8949E-79BF-DB42-B928-51D9BA177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" y="1256"/>
                <a:ext cx="62" cy="45"/>
              </a:xfrm>
              <a:custGeom>
                <a:avLst/>
                <a:gdLst>
                  <a:gd name="T0" fmla="*/ 62 w 62"/>
                  <a:gd name="T1" fmla="*/ 0 h 45"/>
                  <a:gd name="T2" fmla="*/ 0 w 62"/>
                  <a:gd name="T3" fmla="*/ 0 h 45"/>
                  <a:gd name="T4" fmla="*/ 0 w 62"/>
                  <a:gd name="T5" fmla="*/ 45 h 45"/>
                  <a:gd name="T6" fmla="*/ 62 w 62"/>
                  <a:gd name="T7" fmla="*/ 45 h 45"/>
                  <a:gd name="T8" fmla="*/ 62 w 62"/>
                  <a:gd name="T9" fmla="*/ 0 h 45"/>
                  <a:gd name="T10" fmla="*/ 47 w 62"/>
                  <a:gd name="T11" fmla="*/ 30 h 45"/>
                  <a:gd name="T12" fmla="*/ 16 w 62"/>
                  <a:gd name="T13" fmla="*/ 30 h 45"/>
                  <a:gd name="T14" fmla="*/ 16 w 62"/>
                  <a:gd name="T15" fmla="*/ 15 h 45"/>
                  <a:gd name="T16" fmla="*/ 47 w 62"/>
                  <a:gd name="T17" fmla="*/ 15 h 45"/>
                  <a:gd name="T18" fmla="*/ 47 w 62"/>
                  <a:gd name="T1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45">
                    <a:moveTo>
                      <a:pt x="6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2" y="45"/>
                    </a:lnTo>
                    <a:lnTo>
                      <a:pt x="62" y="0"/>
                    </a:lnTo>
                    <a:close/>
                    <a:moveTo>
                      <a:pt x="47" y="30"/>
                    </a:moveTo>
                    <a:lnTo>
                      <a:pt x="16" y="30"/>
                    </a:lnTo>
                    <a:lnTo>
                      <a:pt x="16" y="15"/>
                    </a:lnTo>
                    <a:lnTo>
                      <a:pt x="47" y="15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 19">
                <a:extLst>
                  <a:ext uri="{FF2B5EF4-FFF2-40B4-BE49-F238E27FC236}">
                    <a16:creationId xmlns:a16="http://schemas.microsoft.com/office/drawing/2014/main" id="{711215BE-3087-9645-9E0C-EF71C3AE08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" y="1316"/>
                <a:ext cx="62" cy="45"/>
              </a:xfrm>
              <a:custGeom>
                <a:avLst/>
                <a:gdLst>
                  <a:gd name="T0" fmla="*/ 62 w 62"/>
                  <a:gd name="T1" fmla="*/ 0 h 45"/>
                  <a:gd name="T2" fmla="*/ 0 w 62"/>
                  <a:gd name="T3" fmla="*/ 0 h 45"/>
                  <a:gd name="T4" fmla="*/ 0 w 62"/>
                  <a:gd name="T5" fmla="*/ 45 h 45"/>
                  <a:gd name="T6" fmla="*/ 62 w 62"/>
                  <a:gd name="T7" fmla="*/ 45 h 45"/>
                  <a:gd name="T8" fmla="*/ 62 w 62"/>
                  <a:gd name="T9" fmla="*/ 0 h 45"/>
                  <a:gd name="T10" fmla="*/ 47 w 62"/>
                  <a:gd name="T11" fmla="*/ 30 h 45"/>
                  <a:gd name="T12" fmla="*/ 16 w 62"/>
                  <a:gd name="T13" fmla="*/ 30 h 45"/>
                  <a:gd name="T14" fmla="*/ 16 w 62"/>
                  <a:gd name="T15" fmla="*/ 15 h 45"/>
                  <a:gd name="T16" fmla="*/ 47 w 62"/>
                  <a:gd name="T17" fmla="*/ 15 h 45"/>
                  <a:gd name="T18" fmla="*/ 47 w 62"/>
                  <a:gd name="T1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45">
                    <a:moveTo>
                      <a:pt x="6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62" y="45"/>
                    </a:lnTo>
                    <a:lnTo>
                      <a:pt x="62" y="0"/>
                    </a:lnTo>
                    <a:close/>
                    <a:moveTo>
                      <a:pt x="47" y="30"/>
                    </a:moveTo>
                    <a:lnTo>
                      <a:pt x="16" y="30"/>
                    </a:lnTo>
                    <a:lnTo>
                      <a:pt x="16" y="15"/>
                    </a:lnTo>
                    <a:lnTo>
                      <a:pt x="47" y="15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433EC5-8484-4C25-A9ED-F138DF77EFB2}"/>
              </a:ext>
            </a:extLst>
          </p:cNvPr>
          <p:cNvGrpSpPr/>
          <p:nvPr/>
        </p:nvGrpSpPr>
        <p:grpSpPr>
          <a:xfrm>
            <a:off x="458772" y="1856156"/>
            <a:ext cx="5246729" cy="1190609"/>
            <a:chOff x="4369443" y="1929893"/>
            <a:chExt cx="6995638" cy="1587479"/>
          </a:xfrm>
        </p:grpSpPr>
        <p:grpSp>
          <p:nvGrpSpPr>
            <p:cNvPr id="218" name="Group 4">
              <a:extLst>
                <a:ext uri="{FF2B5EF4-FFF2-40B4-BE49-F238E27FC236}">
                  <a16:creationId xmlns:a16="http://schemas.microsoft.com/office/drawing/2014/main" id="{CBDD9F7D-BAC9-BD4F-B6FB-A3E456177C2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69443" y="1986677"/>
              <a:ext cx="4316606" cy="1530695"/>
              <a:chOff x="301" y="159"/>
              <a:chExt cx="3463" cy="1228"/>
            </a:xfrm>
          </p:grpSpPr>
          <p:sp>
            <p:nvSpPr>
              <p:cNvPr id="219" name="AutoShape 3">
                <a:extLst>
                  <a:ext uri="{FF2B5EF4-FFF2-40B4-BE49-F238E27FC236}">
                    <a16:creationId xmlns:a16="http://schemas.microsoft.com/office/drawing/2014/main" id="{4B14A0A6-C6CB-4F41-8E1F-ED8105E8F76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1" y="962"/>
                <a:ext cx="440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 5">
                <a:extLst>
                  <a:ext uri="{FF2B5EF4-FFF2-40B4-BE49-F238E27FC236}">
                    <a16:creationId xmlns:a16="http://schemas.microsoft.com/office/drawing/2014/main" id="{90B146E1-9904-A44D-8048-7DABCF68D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2" y="159"/>
                <a:ext cx="442" cy="426"/>
              </a:xfrm>
              <a:custGeom>
                <a:avLst/>
                <a:gdLst>
                  <a:gd name="T0" fmla="*/ 440 w 686"/>
                  <a:gd name="T1" fmla="*/ 82 h 679"/>
                  <a:gd name="T2" fmla="*/ 358 w 686"/>
                  <a:gd name="T3" fmla="*/ 62 h 679"/>
                  <a:gd name="T4" fmla="*/ 343 w 686"/>
                  <a:gd name="T5" fmla="*/ 20 h 679"/>
                  <a:gd name="T6" fmla="*/ 354 w 686"/>
                  <a:gd name="T7" fmla="*/ 4 h 679"/>
                  <a:gd name="T8" fmla="*/ 20 w 686"/>
                  <a:gd name="T9" fmla="*/ 245 h 679"/>
                  <a:gd name="T10" fmla="*/ 82 w 686"/>
                  <a:gd name="T11" fmla="*/ 323 h 679"/>
                  <a:gd name="T12" fmla="*/ 99 w 686"/>
                  <a:gd name="T13" fmla="*/ 475 h 679"/>
                  <a:gd name="T14" fmla="*/ 109 w 686"/>
                  <a:gd name="T15" fmla="*/ 337 h 679"/>
                  <a:gd name="T16" fmla="*/ 170 w 686"/>
                  <a:gd name="T17" fmla="*/ 337 h 679"/>
                  <a:gd name="T18" fmla="*/ 162 w 686"/>
                  <a:gd name="T19" fmla="*/ 570 h 679"/>
                  <a:gd name="T20" fmla="*/ 101 w 686"/>
                  <a:gd name="T21" fmla="*/ 570 h 679"/>
                  <a:gd name="T22" fmla="*/ 109 w 686"/>
                  <a:gd name="T23" fmla="*/ 526 h 679"/>
                  <a:gd name="T24" fmla="*/ 82 w 686"/>
                  <a:gd name="T25" fmla="*/ 567 h 679"/>
                  <a:gd name="T26" fmla="*/ 35 w 686"/>
                  <a:gd name="T27" fmla="*/ 619 h 679"/>
                  <a:gd name="T28" fmla="*/ 652 w 686"/>
                  <a:gd name="T29" fmla="*/ 679 h 679"/>
                  <a:gd name="T30" fmla="*/ 617 w 686"/>
                  <a:gd name="T31" fmla="*/ 619 h 679"/>
                  <a:gd name="T32" fmla="*/ 589 w 686"/>
                  <a:gd name="T33" fmla="*/ 551 h 679"/>
                  <a:gd name="T34" fmla="*/ 605 w 686"/>
                  <a:gd name="T35" fmla="*/ 340 h 679"/>
                  <a:gd name="T36" fmla="*/ 617 w 686"/>
                  <a:gd name="T37" fmla="*/ 245 h 679"/>
                  <a:gd name="T38" fmla="*/ 340 w 686"/>
                  <a:gd name="T39" fmla="*/ 79 h 679"/>
                  <a:gd name="T40" fmla="*/ 112 w 686"/>
                  <a:gd name="T41" fmla="*/ 225 h 679"/>
                  <a:gd name="T42" fmla="*/ 290 w 686"/>
                  <a:gd name="T43" fmla="*/ 323 h 679"/>
                  <a:gd name="T44" fmla="*/ 307 w 686"/>
                  <a:gd name="T45" fmla="*/ 551 h 679"/>
                  <a:gd name="T46" fmla="*/ 277 w 686"/>
                  <a:gd name="T47" fmla="*/ 600 h 679"/>
                  <a:gd name="T48" fmla="*/ 189 w 686"/>
                  <a:gd name="T49" fmla="*/ 584 h 679"/>
                  <a:gd name="T50" fmla="*/ 172 w 686"/>
                  <a:gd name="T51" fmla="*/ 356 h 679"/>
                  <a:gd name="T52" fmla="*/ 202 w 686"/>
                  <a:gd name="T53" fmla="*/ 307 h 679"/>
                  <a:gd name="T54" fmla="*/ 485 w 686"/>
                  <a:gd name="T55" fmla="*/ 307 h 679"/>
                  <a:gd name="T56" fmla="*/ 515 w 686"/>
                  <a:gd name="T57" fmla="*/ 356 h 679"/>
                  <a:gd name="T58" fmla="*/ 497 w 686"/>
                  <a:gd name="T59" fmla="*/ 584 h 679"/>
                  <a:gd name="T60" fmla="*/ 410 w 686"/>
                  <a:gd name="T61" fmla="*/ 600 h 679"/>
                  <a:gd name="T62" fmla="*/ 380 w 686"/>
                  <a:gd name="T63" fmla="*/ 551 h 679"/>
                  <a:gd name="T64" fmla="*/ 397 w 686"/>
                  <a:gd name="T65" fmla="*/ 323 h 679"/>
                  <a:gd name="T66" fmla="*/ 598 w 686"/>
                  <a:gd name="T67" fmla="*/ 304 h 679"/>
                  <a:gd name="T68" fmla="*/ 507 w 686"/>
                  <a:gd name="T69" fmla="*/ 304 h 679"/>
                  <a:gd name="T70" fmla="*/ 598 w 686"/>
                  <a:gd name="T71" fmla="*/ 288 h 679"/>
                  <a:gd name="T72" fmla="*/ 585 w 686"/>
                  <a:gd name="T73" fmla="*/ 585 h 679"/>
                  <a:gd name="T74" fmla="*/ 534 w 686"/>
                  <a:gd name="T75" fmla="*/ 561 h 679"/>
                  <a:gd name="T76" fmla="*/ 517 w 686"/>
                  <a:gd name="T77" fmla="*/ 323 h 679"/>
                  <a:gd name="T78" fmla="*/ 568 w 686"/>
                  <a:gd name="T79" fmla="*/ 347 h 679"/>
                  <a:gd name="T80" fmla="*/ 309 w 686"/>
                  <a:gd name="T81" fmla="*/ 337 h 679"/>
                  <a:gd name="T82" fmla="*/ 370 w 686"/>
                  <a:gd name="T83" fmla="*/ 337 h 679"/>
                  <a:gd name="T84" fmla="*/ 378 w 686"/>
                  <a:gd name="T85" fmla="*/ 570 h 679"/>
                  <a:gd name="T86" fmla="*/ 317 w 686"/>
                  <a:gd name="T87" fmla="*/ 570 h 679"/>
                  <a:gd name="T88" fmla="*/ 296 w 686"/>
                  <a:gd name="T89" fmla="*/ 604 h 679"/>
                  <a:gd name="T90" fmla="*/ 390 w 686"/>
                  <a:gd name="T91" fmla="*/ 619 h 679"/>
                  <a:gd name="T92" fmla="*/ 387 w 686"/>
                  <a:gd name="T93" fmla="*/ 304 h 679"/>
                  <a:gd name="T94" fmla="*/ 299 w 686"/>
                  <a:gd name="T95" fmla="*/ 304 h 679"/>
                  <a:gd name="T96" fmla="*/ 390 w 686"/>
                  <a:gd name="T97" fmla="*/ 304 h 679"/>
                  <a:gd name="T98" fmla="*/ 89 w 686"/>
                  <a:gd name="T99" fmla="*/ 304 h 679"/>
                  <a:gd name="T100" fmla="*/ 89 w 686"/>
                  <a:gd name="T101" fmla="*/ 604 h 679"/>
                  <a:gd name="T102" fmla="*/ 183 w 686"/>
                  <a:gd name="T103" fmla="*/ 619 h 679"/>
                  <a:gd name="T104" fmla="*/ 652 w 686"/>
                  <a:gd name="T105" fmla="*/ 659 h 679"/>
                  <a:gd name="T106" fmla="*/ 652 w 686"/>
                  <a:gd name="T107" fmla="*/ 639 h 679"/>
                  <a:gd name="T108" fmla="*/ 595 w 686"/>
                  <a:gd name="T109" fmla="*/ 604 h 679"/>
                  <a:gd name="T110" fmla="*/ 598 w 686"/>
                  <a:gd name="T111" fmla="*/ 268 h 679"/>
                  <a:gd name="T112" fmla="*/ 192 w 686"/>
                  <a:gd name="T113" fmla="*/ 268 h 679"/>
                  <a:gd name="T114" fmla="*/ 598 w 686"/>
                  <a:gd name="T115" fmla="*/ 268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6" h="679">
                    <a:moveTo>
                      <a:pt x="676" y="211"/>
                    </a:moveTo>
                    <a:cubicBezTo>
                      <a:pt x="451" y="66"/>
                      <a:pt x="451" y="66"/>
                      <a:pt x="451" y="66"/>
                    </a:cubicBezTo>
                    <a:cubicBezTo>
                      <a:pt x="446" y="63"/>
                      <a:pt x="440" y="64"/>
                      <a:pt x="437" y="69"/>
                    </a:cubicBezTo>
                    <a:cubicBezTo>
                      <a:pt x="434" y="73"/>
                      <a:pt x="436" y="79"/>
                      <a:pt x="440" y="82"/>
                    </a:cubicBezTo>
                    <a:cubicBezTo>
                      <a:pt x="662" y="225"/>
                      <a:pt x="662" y="225"/>
                      <a:pt x="662" y="225"/>
                    </a:cubicBezTo>
                    <a:cubicBezTo>
                      <a:pt x="611" y="225"/>
                      <a:pt x="611" y="225"/>
                      <a:pt x="611" y="225"/>
                    </a:cubicBezTo>
                    <a:cubicBezTo>
                      <a:pt x="358" y="62"/>
                      <a:pt x="358" y="62"/>
                      <a:pt x="358" y="62"/>
                    </a:cubicBezTo>
                    <a:cubicBezTo>
                      <a:pt x="358" y="62"/>
                      <a:pt x="358" y="62"/>
                      <a:pt x="358" y="62"/>
                    </a:cubicBezTo>
                    <a:cubicBezTo>
                      <a:pt x="349" y="57"/>
                      <a:pt x="338" y="57"/>
                      <a:pt x="329" y="62"/>
                    </a:cubicBezTo>
                    <a:cubicBezTo>
                      <a:pt x="76" y="225"/>
                      <a:pt x="76" y="225"/>
                      <a:pt x="76" y="225"/>
                    </a:cubicBezTo>
                    <a:cubicBezTo>
                      <a:pt x="24" y="225"/>
                      <a:pt x="24" y="225"/>
                      <a:pt x="24" y="225"/>
                    </a:cubicBezTo>
                    <a:cubicBezTo>
                      <a:pt x="343" y="20"/>
                      <a:pt x="343" y="20"/>
                      <a:pt x="343" y="20"/>
                    </a:cubicBezTo>
                    <a:cubicBezTo>
                      <a:pt x="389" y="49"/>
                      <a:pt x="389" y="49"/>
                      <a:pt x="389" y="49"/>
                    </a:cubicBezTo>
                    <a:cubicBezTo>
                      <a:pt x="393" y="52"/>
                      <a:pt x="399" y="51"/>
                      <a:pt x="402" y="46"/>
                    </a:cubicBezTo>
                    <a:cubicBezTo>
                      <a:pt x="405" y="42"/>
                      <a:pt x="404" y="36"/>
                      <a:pt x="399" y="33"/>
                    </a:cubicBezTo>
                    <a:cubicBezTo>
                      <a:pt x="354" y="4"/>
                      <a:pt x="354" y="4"/>
                      <a:pt x="354" y="4"/>
                    </a:cubicBezTo>
                    <a:cubicBezTo>
                      <a:pt x="347" y="0"/>
                      <a:pt x="339" y="0"/>
                      <a:pt x="333" y="4"/>
                    </a:cubicBezTo>
                    <a:cubicBezTo>
                      <a:pt x="10" y="211"/>
                      <a:pt x="10" y="211"/>
                      <a:pt x="10" y="211"/>
                    </a:cubicBezTo>
                    <a:cubicBezTo>
                      <a:pt x="4" y="216"/>
                      <a:pt x="0" y="224"/>
                      <a:pt x="3" y="232"/>
                    </a:cubicBezTo>
                    <a:cubicBezTo>
                      <a:pt x="5" y="239"/>
                      <a:pt x="12" y="245"/>
                      <a:pt x="20" y="245"/>
                    </a:cubicBezTo>
                    <a:cubicBezTo>
                      <a:pt x="69" y="245"/>
                      <a:pt x="69" y="245"/>
                      <a:pt x="69" y="245"/>
                    </a:cubicBezTo>
                    <a:cubicBezTo>
                      <a:pt x="69" y="278"/>
                      <a:pt x="69" y="278"/>
                      <a:pt x="69" y="278"/>
                    </a:cubicBezTo>
                    <a:cubicBezTo>
                      <a:pt x="69" y="307"/>
                      <a:pt x="69" y="307"/>
                      <a:pt x="69" y="307"/>
                    </a:cubicBezTo>
                    <a:cubicBezTo>
                      <a:pt x="69" y="315"/>
                      <a:pt x="75" y="322"/>
                      <a:pt x="82" y="323"/>
                    </a:cubicBezTo>
                    <a:cubicBezTo>
                      <a:pt x="82" y="340"/>
                      <a:pt x="82" y="340"/>
                      <a:pt x="82" y="340"/>
                    </a:cubicBezTo>
                    <a:cubicBezTo>
                      <a:pt x="82" y="349"/>
                      <a:pt x="89" y="356"/>
                      <a:pt x="98" y="356"/>
                    </a:cubicBezTo>
                    <a:cubicBezTo>
                      <a:pt x="99" y="356"/>
                      <a:pt x="99" y="356"/>
                      <a:pt x="99" y="356"/>
                    </a:cubicBezTo>
                    <a:cubicBezTo>
                      <a:pt x="99" y="475"/>
                      <a:pt x="99" y="475"/>
                      <a:pt x="99" y="475"/>
                    </a:cubicBezTo>
                    <a:cubicBezTo>
                      <a:pt x="99" y="480"/>
                      <a:pt x="104" y="485"/>
                      <a:pt x="109" y="485"/>
                    </a:cubicBezTo>
                    <a:cubicBezTo>
                      <a:pt x="114" y="485"/>
                      <a:pt x="119" y="480"/>
                      <a:pt x="119" y="475"/>
                    </a:cubicBezTo>
                    <a:cubicBezTo>
                      <a:pt x="119" y="347"/>
                      <a:pt x="119" y="347"/>
                      <a:pt x="119" y="347"/>
                    </a:cubicBezTo>
                    <a:cubicBezTo>
                      <a:pt x="119" y="341"/>
                      <a:pt x="114" y="337"/>
                      <a:pt x="109" y="337"/>
                    </a:cubicBezTo>
                    <a:cubicBezTo>
                      <a:pt x="101" y="337"/>
                      <a:pt x="101" y="337"/>
                      <a:pt x="101" y="337"/>
                    </a:cubicBezTo>
                    <a:cubicBezTo>
                      <a:pt x="101" y="323"/>
                      <a:pt x="101" y="323"/>
                      <a:pt x="101" y="323"/>
                    </a:cubicBezTo>
                    <a:cubicBezTo>
                      <a:pt x="170" y="323"/>
                      <a:pt x="170" y="323"/>
                      <a:pt x="170" y="323"/>
                    </a:cubicBezTo>
                    <a:cubicBezTo>
                      <a:pt x="170" y="337"/>
                      <a:pt x="170" y="337"/>
                      <a:pt x="170" y="337"/>
                    </a:cubicBezTo>
                    <a:cubicBezTo>
                      <a:pt x="162" y="337"/>
                      <a:pt x="162" y="337"/>
                      <a:pt x="162" y="337"/>
                    </a:cubicBezTo>
                    <a:cubicBezTo>
                      <a:pt x="157" y="337"/>
                      <a:pt x="153" y="341"/>
                      <a:pt x="153" y="347"/>
                    </a:cubicBezTo>
                    <a:cubicBezTo>
                      <a:pt x="153" y="561"/>
                      <a:pt x="153" y="561"/>
                      <a:pt x="153" y="561"/>
                    </a:cubicBezTo>
                    <a:cubicBezTo>
                      <a:pt x="153" y="566"/>
                      <a:pt x="157" y="570"/>
                      <a:pt x="162" y="570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0" y="585"/>
                      <a:pt x="170" y="585"/>
                      <a:pt x="170" y="585"/>
                    </a:cubicBezTo>
                    <a:cubicBezTo>
                      <a:pt x="101" y="585"/>
                      <a:pt x="101" y="585"/>
                      <a:pt x="101" y="585"/>
                    </a:cubicBezTo>
                    <a:cubicBezTo>
                      <a:pt x="101" y="570"/>
                      <a:pt x="101" y="570"/>
                      <a:pt x="101" y="570"/>
                    </a:cubicBezTo>
                    <a:cubicBezTo>
                      <a:pt x="109" y="570"/>
                      <a:pt x="109" y="570"/>
                      <a:pt x="109" y="570"/>
                    </a:cubicBezTo>
                    <a:cubicBezTo>
                      <a:pt x="114" y="570"/>
                      <a:pt x="119" y="566"/>
                      <a:pt x="119" y="561"/>
                    </a:cubicBezTo>
                    <a:cubicBezTo>
                      <a:pt x="119" y="536"/>
                      <a:pt x="119" y="536"/>
                      <a:pt x="119" y="536"/>
                    </a:cubicBezTo>
                    <a:cubicBezTo>
                      <a:pt x="119" y="531"/>
                      <a:pt x="114" y="526"/>
                      <a:pt x="109" y="526"/>
                    </a:cubicBezTo>
                    <a:cubicBezTo>
                      <a:pt x="104" y="526"/>
                      <a:pt x="99" y="531"/>
                      <a:pt x="99" y="536"/>
                    </a:cubicBezTo>
                    <a:cubicBezTo>
                      <a:pt x="99" y="551"/>
                      <a:pt x="99" y="551"/>
                      <a:pt x="99" y="551"/>
                    </a:cubicBezTo>
                    <a:cubicBezTo>
                      <a:pt x="98" y="551"/>
                      <a:pt x="98" y="551"/>
                      <a:pt x="98" y="551"/>
                    </a:cubicBezTo>
                    <a:cubicBezTo>
                      <a:pt x="89" y="551"/>
                      <a:pt x="82" y="558"/>
                      <a:pt x="82" y="567"/>
                    </a:cubicBezTo>
                    <a:cubicBezTo>
                      <a:pt x="82" y="584"/>
                      <a:pt x="82" y="584"/>
                      <a:pt x="82" y="584"/>
                    </a:cubicBezTo>
                    <a:cubicBezTo>
                      <a:pt x="75" y="586"/>
                      <a:pt x="69" y="592"/>
                      <a:pt x="69" y="600"/>
                    </a:cubicBezTo>
                    <a:cubicBezTo>
                      <a:pt x="69" y="619"/>
                      <a:pt x="69" y="619"/>
                      <a:pt x="69" y="619"/>
                    </a:cubicBezTo>
                    <a:cubicBezTo>
                      <a:pt x="35" y="619"/>
                      <a:pt x="35" y="619"/>
                      <a:pt x="35" y="619"/>
                    </a:cubicBezTo>
                    <a:cubicBezTo>
                      <a:pt x="24" y="619"/>
                      <a:pt x="15" y="628"/>
                      <a:pt x="15" y="639"/>
                    </a:cubicBezTo>
                    <a:cubicBezTo>
                      <a:pt x="15" y="659"/>
                      <a:pt x="15" y="659"/>
                      <a:pt x="15" y="659"/>
                    </a:cubicBezTo>
                    <a:cubicBezTo>
                      <a:pt x="15" y="670"/>
                      <a:pt x="24" y="679"/>
                      <a:pt x="35" y="679"/>
                    </a:cubicBezTo>
                    <a:cubicBezTo>
                      <a:pt x="652" y="679"/>
                      <a:pt x="652" y="679"/>
                      <a:pt x="652" y="679"/>
                    </a:cubicBezTo>
                    <a:cubicBezTo>
                      <a:pt x="663" y="679"/>
                      <a:pt x="671" y="670"/>
                      <a:pt x="671" y="659"/>
                    </a:cubicBezTo>
                    <a:cubicBezTo>
                      <a:pt x="671" y="639"/>
                      <a:pt x="671" y="639"/>
                      <a:pt x="671" y="639"/>
                    </a:cubicBezTo>
                    <a:cubicBezTo>
                      <a:pt x="671" y="628"/>
                      <a:pt x="663" y="619"/>
                      <a:pt x="652" y="619"/>
                    </a:cubicBezTo>
                    <a:cubicBezTo>
                      <a:pt x="617" y="619"/>
                      <a:pt x="617" y="619"/>
                      <a:pt x="617" y="619"/>
                    </a:cubicBezTo>
                    <a:cubicBezTo>
                      <a:pt x="617" y="600"/>
                      <a:pt x="617" y="600"/>
                      <a:pt x="617" y="600"/>
                    </a:cubicBezTo>
                    <a:cubicBezTo>
                      <a:pt x="617" y="592"/>
                      <a:pt x="612" y="586"/>
                      <a:pt x="605" y="584"/>
                    </a:cubicBezTo>
                    <a:cubicBezTo>
                      <a:pt x="605" y="567"/>
                      <a:pt x="605" y="567"/>
                      <a:pt x="605" y="567"/>
                    </a:cubicBezTo>
                    <a:cubicBezTo>
                      <a:pt x="605" y="558"/>
                      <a:pt x="598" y="551"/>
                      <a:pt x="589" y="551"/>
                    </a:cubicBezTo>
                    <a:cubicBezTo>
                      <a:pt x="587" y="551"/>
                      <a:pt x="587" y="551"/>
                      <a:pt x="587" y="551"/>
                    </a:cubicBezTo>
                    <a:cubicBezTo>
                      <a:pt x="587" y="356"/>
                      <a:pt x="587" y="356"/>
                      <a:pt x="587" y="356"/>
                    </a:cubicBezTo>
                    <a:cubicBezTo>
                      <a:pt x="589" y="356"/>
                      <a:pt x="589" y="356"/>
                      <a:pt x="589" y="356"/>
                    </a:cubicBezTo>
                    <a:cubicBezTo>
                      <a:pt x="598" y="356"/>
                      <a:pt x="605" y="349"/>
                      <a:pt x="605" y="340"/>
                    </a:cubicBezTo>
                    <a:cubicBezTo>
                      <a:pt x="605" y="323"/>
                      <a:pt x="605" y="323"/>
                      <a:pt x="605" y="323"/>
                    </a:cubicBezTo>
                    <a:cubicBezTo>
                      <a:pt x="612" y="322"/>
                      <a:pt x="617" y="315"/>
                      <a:pt x="617" y="307"/>
                    </a:cubicBezTo>
                    <a:cubicBezTo>
                      <a:pt x="617" y="278"/>
                      <a:pt x="617" y="278"/>
                      <a:pt x="617" y="278"/>
                    </a:cubicBezTo>
                    <a:cubicBezTo>
                      <a:pt x="617" y="245"/>
                      <a:pt x="617" y="245"/>
                      <a:pt x="617" y="245"/>
                    </a:cubicBezTo>
                    <a:cubicBezTo>
                      <a:pt x="666" y="245"/>
                      <a:pt x="666" y="245"/>
                      <a:pt x="666" y="245"/>
                    </a:cubicBezTo>
                    <a:cubicBezTo>
                      <a:pt x="675" y="245"/>
                      <a:pt x="682" y="239"/>
                      <a:pt x="684" y="232"/>
                    </a:cubicBezTo>
                    <a:cubicBezTo>
                      <a:pt x="686" y="224"/>
                      <a:pt x="683" y="216"/>
                      <a:pt x="676" y="211"/>
                    </a:cubicBezTo>
                    <a:close/>
                    <a:moveTo>
                      <a:pt x="340" y="79"/>
                    </a:moveTo>
                    <a:cubicBezTo>
                      <a:pt x="342" y="77"/>
                      <a:pt x="345" y="77"/>
                      <a:pt x="347" y="79"/>
                    </a:cubicBezTo>
                    <a:cubicBezTo>
                      <a:pt x="347" y="79"/>
                      <a:pt x="347" y="79"/>
                      <a:pt x="347" y="79"/>
                    </a:cubicBezTo>
                    <a:cubicBezTo>
                      <a:pt x="575" y="225"/>
                      <a:pt x="575" y="225"/>
                      <a:pt x="575" y="225"/>
                    </a:cubicBezTo>
                    <a:cubicBezTo>
                      <a:pt x="112" y="225"/>
                      <a:pt x="112" y="225"/>
                      <a:pt x="112" y="225"/>
                    </a:cubicBezTo>
                    <a:lnTo>
                      <a:pt x="340" y="79"/>
                    </a:lnTo>
                    <a:close/>
                    <a:moveTo>
                      <a:pt x="277" y="288"/>
                    </a:moveTo>
                    <a:cubicBezTo>
                      <a:pt x="277" y="307"/>
                      <a:pt x="277" y="307"/>
                      <a:pt x="277" y="307"/>
                    </a:cubicBezTo>
                    <a:cubicBezTo>
                      <a:pt x="277" y="315"/>
                      <a:pt x="282" y="322"/>
                      <a:pt x="290" y="323"/>
                    </a:cubicBezTo>
                    <a:cubicBezTo>
                      <a:pt x="290" y="340"/>
                      <a:pt x="290" y="340"/>
                      <a:pt x="290" y="340"/>
                    </a:cubicBezTo>
                    <a:cubicBezTo>
                      <a:pt x="290" y="349"/>
                      <a:pt x="297" y="356"/>
                      <a:pt x="306" y="356"/>
                    </a:cubicBezTo>
                    <a:cubicBezTo>
                      <a:pt x="307" y="356"/>
                      <a:pt x="307" y="356"/>
                      <a:pt x="307" y="356"/>
                    </a:cubicBezTo>
                    <a:cubicBezTo>
                      <a:pt x="307" y="551"/>
                      <a:pt x="307" y="551"/>
                      <a:pt x="307" y="551"/>
                    </a:cubicBezTo>
                    <a:cubicBezTo>
                      <a:pt x="306" y="551"/>
                      <a:pt x="306" y="551"/>
                      <a:pt x="306" y="551"/>
                    </a:cubicBezTo>
                    <a:cubicBezTo>
                      <a:pt x="297" y="551"/>
                      <a:pt x="290" y="558"/>
                      <a:pt x="290" y="567"/>
                    </a:cubicBezTo>
                    <a:cubicBezTo>
                      <a:pt x="290" y="584"/>
                      <a:pt x="290" y="584"/>
                      <a:pt x="290" y="584"/>
                    </a:cubicBezTo>
                    <a:cubicBezTo>
                      <a:pt x="282" y="586"/>
                      <a:pt x="277" y="592"/>
                      <a:pt x="277" y="600"/>
                    </a:cubicBezTo>
                    <a:cubicBezTo>
                      <a:pt x="277" y="619"/>
                      <a:pt x="277" y="619"/>
                      <a:pt x="277" y="619"/>
                    </a:cubicBezTo>
                    <a:cubicBezTo>
                      <a:pt x="202" y="619"/>
                      <a:pt x="202" y="619"/>
                      <a:pt x="202" y="619"/>
                    </a:cubicBezTo>
                    <a:cubicBezTo>
                      <a:pt x="202" y="600"/>
                      <a:pt x="202" y="600"/>
                      <a:pt x="202" y="600"/>
                    </a:cubicBezTo>
                    <a:cubicBezTo>
                      <a:pt x="202" y="592"/>
                      <a:pt x="197" y="586"/>
                      <a:pt x="189" y="584"/>
                    </a:cubicBezTo>
                    <a:cubicBezTo>
                      <a:pt x="189" y="567"/>
                      <a:pt x="189" y="567"/>
                      <a:pt x="189" y="567"/>
                    </a:cubicBezTo>
                    <a:cubicBezTo>
                      <a:pt x="189" y="558"/>
                      <a:pt x="182" y="551"/>
                      <a:pt x="173" y="551"/>
                    </a:cubicBezTo>
                    <a:cubicBezTo>
                      <a:pt x="172" y="551"/>
                      <a:pt x="172" y="551"/>
                      <a:pt x="172" y="551"/>
                    </a:cubicBezTo>
                    <a:cubicBezTo>
                      <a:pt x="172" y="356"/>
                      <a:pt x="172" y="356"/>
                      <a:pt x="172" y="356"/>
                    </a:cubicBezTo>
                    <a:cubicBezTo>
                      <a:pt x="173" y="356"/>
                      <a:pt x="173" y="356"/>
                      <a:pt x="173" y="356"/>
                    </a:cubicBezTo>
                    <a:cubicBezTo>
                      <a:pt x="182" y="356"/>
                      <a:pt x="189" y="349"/>
                      <a:pt x="189" y="340"/>
                    </a:cubicBezTo>
                    <a:cubicBezTo>
                      <a:pt x="189" y="323"/>
                      <a:pt x="189" y="323"/>
                      <a:pt x="189" y="323"/>
                    </a:cubicBezTo>
                    <a:cubicBezTo>
                      <a:pt x="197" y="322"/>
                      <a:pt x="202" y="315"/>
                      <a:pt x="202" y="307"/>
                    </a:cubicBezTo>
                    <a:cubicBezTo>
                      <a:pt x="202" y="288"/>
                      <a:pt x="202" y="288"/>
                      <a:pt x="202" y="288"/>
                    </a:cubicBezTo>
                    <a:lnTo>
                      <a:pt x="277" y="288"/>
                    </a:lnTo>
                    <a:close/>
                    <a:moveTo>
                      <a:pt x="485" y="288"/>
                    </a:moveTo>
                    <a:cubicBezTo>
                      <a:pt x="485" y="307"/>
                      <a:pt x="485" y="307"/>
                      <a:pt x="485" y="307"/>
                    </a:cubicBezTo>
                    <a:cubicBezTo>
                      <a:pt x="485" y="315"/>
                      <a:pt x="490" y="322"/>
                      <a:pt x="497" y="323"/>
                    </a:cubicBezTo>
                    <a:cubicBezTo>
                      <a:pt x="497" y="340"/>
                      <a:pt x="497" y="340"/>
                      <a:pt x="497" y="340"/>
                    </a:cubicBezTo>
                    <a:cubicBezTo>
                      <a:pt x="497" y="349"/>
                      <a:pt x="504" y="356"/>
                      <a:pt x="513" y="356"/>
                    </a:cubicBezTo>
                    <a:cubicBezTo>
                      <a:pt x="515" y="356"/>
                      <a:pt x="515" y="356"/>
                      <a:pt x="515" y="356"/>
                    </a:cubicBezTo>
                    <a:cubicBezTo>
                      <a:pt x="515" y="551"/>
                      <a:pt x="515" y="551"/>
                      <a:pt x="515" y="551"/>
                    </a:cubicBezTo>
                    <a:cubicBezTo>
                      <a:pt x="513" y="551"/>
                      <a:pt x="513" y="551"/>
                      <a:pt x="513" y="551"/>
                    </a:cubicBezTo>
                    <a:cubicBezTo>
                      <a:pt x="504" y="551"/>
                      <a:pt x="497" y="558"/>
                      <a:pt x="497" y="567"/>
                    </a:cubicBezTo>
                    <a:cubicBezTo>
                      <a:pt x="497" y="584"/>
                      <a:pt x="497" y="584"/>
                      <a:pt x="497" y="584"/>
                    </a:cubicBezTo>
                    <a:cubicBezTo>
                      <a:pt x="490" y="586"/>
                      <a:pt x="485" y="592"/>
                      <a:pt x="485" y="600"/>
                    </a:cubicBezTo>
                    <a:cubicBezTo>
                      <a:pt x="485" y="619"/>
                      <a:pt x="485" y="619"/>
                      <a:pt x="485" y="619"/>
                    </a:cubicBezTo>
                    <a:cubicBezTo>
                      <a:pt x="410" y="619"/>
                      <a:pt x="410" y="619"/>
                      <a:pt x="410" y="619"/>
                    </a:cubicBezTo>
                    <a:cubicBezTo>
                      <a:pt x="410" y="600"/>
                      <a:pt x="410" y="600"/>
                      <a:pt x="410" y="600"/>
                    </a:cubicBezTo>
                    <a:cubicBezTo>
                      <a:pt x="410" y="592"/>
                      <a:pt x="404" y="586"/>
                      <a:pt x="397" y="584"/>
                    </a:cubicBezTo>
                    <a:cubicBezTo>
                      <a:pt x="397" y="567"/>
                      <a:pt x="397" y="567"/>
                      <a:pt x="397" y="567"/>
                    </a:cubicBezTo>
                    <a:cubicBezTo>
                      <a:pt x="397" y="558"/>
                      <a:pt x="390" y="551"/>
                      <a:pt x="381" y="551"/>
                    </a:cubicBezTo>
                    <a:cubicBezTo>
                      <a:pt x="380" y="551"/>
                      <a:pt x="380" y="551"/>
                      <a:pt x="380" y="551"/>
                    </a:cubicBezTo>
                    <a:cubicBezTo>
                      <a:pt x="380" y="356"/>
                      <a:pt x="380" y="356"/>
                      <a:pt x="380" y="356"/>
                    </a:cubicBezTo>
                    <a:cubicBezTo>
                      <a:pt x="381" y="356"/>
                      <a:pt x="381" y="356"/>
                      <a:pt x="381" y="356"/>
                    </a:cubicBezTo>
                    <a:cubicBezTo>
                      <a:pt x="390" y="356"/>
                      <a:pt x="397" y="349"/>
                      <a:pt x="397" y="340"/>
                    </a:cubicBezTo>
                    <a:cubicBezTo>
                      <a:pt x="397" y="323"/>
                      <a:pt x="397" y="323"/>
                      <a:pt x="397" y="323"/>
                    </a:cubicBezTo>
                    <a:cubicBezTo>
                      <a:pt x="404" y="322"/>
                      <a:pt x="410" y="315"/>
                      <a:pt x="410" y="307"/>
                    </a:cubicBezTo>
                    <a:cubicBezTo>
                      <a:pt x="410" y="288"/>
                      <a:pt x="410" y="288"/>
                      <a:pt x="410" y="288"/>
                    </a:cubicBezTo>
                    <a:lnTo>
                      <a:pt x="485" y="288"/>
                    </a:lnTo>
                    <a:close/>
                    <a:moveTo>
                      <a:pt x="598" y="304"/>
                    </a:move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07" y="304"/>
                      <a:pt x="507" y="304"/>
                      <a:pt x="507" y="304"/>
                    </a:cubicBezTo>
                    <a:cubicBezTo>
                      <a:pt x="507" y="304"/>
                      <a:pt x="507" y="304"/>
                      <a:pt x="507" y="304"/>
                    </a:cubicBezTo>
                    <a:cubicBezTo>
                      <a:pt x="504" y="304"/>
                      <a:pt x="504" y="304"/>
                      <a:pt x="504" y="304"/>
                    </a:cubicBezTo>
                    <a:cubicBezTo>
                      <a:pt x="504" y="288"/>
                      <a:pt x="504" y="288"/>
                      <a:pt x="504" y="288"/>
                    </a:cubicBezTo>
                    <a:cubicBezTo>
                      <a:pt x="598" y="288"/>
                      <a:pt x="598" y="288"/>
                      <a:pt x="598" y="288"/>
                    </a:cubicBezTo>
                    <a:cubicBezTo>
                      <a:pt x="598" y="304"/>
                      <a:pt x="598" y="304"/>
                      <a:pt x="598" y="304"/>
                    </a:cubicBezTo>
                    <a:close/>
                    <a:moveTo>
                      <a:pt x="578" y="570"/>
                    </a:moveTo>
                    <a:cubicBezTo>
                      <a:pt x="585" y="570"/>
                      <a:pt x="585" y="570"/>
                      <a:pt x="585" y="570"/>
                    </a:cubicBezTo>
                    <a:cubicBezTo>
                      <a:pt x="585" y="585"/>
                      <a:pt x="585" y="585"/>
                      <a:pt x="585" y="585"/>
                    </a:cubicBezTo>
                    <a:cubicBezTo>
                      <a:pt x="517" y="585"/>
                      <a:pt x="517" y="585"/>
                      <a:pt x="517" y="585"/>
                    </a:cubicBezTo>
                    <a:cubicBezTo>
                      <a:pt x="517" y="570"/>
                      <a:pt x="517" y="570"/>
                      <a:pt x="517" y="570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30" y="570"/>
                      <a:pt x="534" y="566"/>
                      <a:pt x="534" y="561"/>
                    </a:cubicBezTo>
                    <a:cubicBezTo>
                      <a:pt x="534" y="347"/>
                      <a:pt x="534" y="347"/>
                      <a:pt x="534" y="347"/>
                    </a:cubicBezTo>
                    <a:cubicBezTo>
                      <a:pt x="534" y="341"/>
                      <a:pt x="530" y="337"/>
                      <a:pt x="524" y="337"/>
                    </a:cubicBezTo>
                    <a:cubicBezTo>
                      <a:pt x="517" y="337"/>
                      <a:pt x="517" y="337"/>
                      <a:pt x="517" y="337"/>
                    </a:cubicBezTo>
                    <a:cubicBezTo>
                      <a:pt x="517" y="323"/>
                      <a:pt x="517" y="323"/>
                      <a:pt x="517" y="323"/>
                    </a:cubicBezTo>
                    <a:cubicBezTo>
                      <a:pt x="585" y="323"/>
                      <a:pt x="585" y="323"/>
                      <a:pt x="585" y="323"/>
                    </a:cubicBezTo>
                    <a:cubicBezTo>
                      <a:pt x="585" y="337"/>
                      <a:pt x="585" y="337"/>
                      <a:pt x="585" y="337"/>
                    </a:cubicBezTo>
                    <a:cubicBezTo>
                      <a:pt x="578" y="337"/>
                      <a:pt x="578" y="337"/>
                      <a:pt x="578" y="337"/>
                    </a:cubicBezTo>
                    <a:cubicBezTo>
                      <a:pt x="572" y="337"/>
                      <a:pt x="568" y="341"/>
                      <a:pt x="568" y="347"/>
                    </a:cubicBezTo>
                    <a:cubicBezTo>
                      <a:pt x="568" y="561"/>
                      <a:pt x="568" y="561"/>
                      <a:pt x="568" y="561"/>
                    </a:cubicBezTo>
                    <a:cubicBezTo>
                      <a:pt x="568" y="566"/>
                      <a:pt x="572" y="570"/>
                      <a:pt x="578" y="570"/>
                    </a:cubicBezTo>
                    <a:close/>
                    <a:moveTo>
                      <a:pt x="317" y="337"/>
                    </a:moveTo>
                    <a:cubicBezTo>
                      <a:pt x="309" y="337"/>
                      <a:pt x="309" y="337"/>
                      <a:pt x="309" y="337"/>
                    </a:cubicBezTo>
                    <a:cubicBezTo>
                      <a:pt x="309" y="323"/>
                      <a:pt x="309" y="323"/>
                      <a:pt x="309" y="323"/>
                    </a:cubicBezTo>
                    <a:cubicBezTo>
                      <a:pt x="378" y="323"/>
                      <a:pt x="378" y="323"/>
                      <a:pt x="378" y="323"/>
                    </a:cubicBezTo>
                    <a:cubicBezTo>
                      <a:pt x="378" y="337"/>
                      <a:pt x="378" y="337"/>
                      <a:pt x="378" y="337"/>
                    </a:cubicBezTo>
                    <a:cubicBezTo>
                      <a:pt x="370" y="337"/>
                      <a:pt x="370" y="337"/>
                      <a:pt x="370" y="337"/>
                    </a:cubicBezTo>
                    <a:cubicBezTo>
                      <a:pt x="365" y="337"/>
                      <a:pt x="360" y="341"/>
                      <a:pt x="360" y="347"/>
                    </a:cubicBezTo>
                    <a:cubicBezTo>
                      <a:pt x="360" y="561"/>
                      <a:pt x="360" y="561"/>
                      <a:pt x="360" y="561"/>
                    </a:cubicBezTo>
                    <a:cubicBezTo>
                      <a:pt x="360" y="566"/>
                      <a:pt x="365" y="570"/>
                      <a:pt x="370" y="570"/>
                    </a:cubicBezTo>
                    <a:cubicBezTo>
                      <a:pt x="378" y="570"/>
                      <a:pt x="378" y="570"/>
                      <a:pt x="378" y="570"/>
                    </a:cubicBezTo>
                    <a:cubicBezTo>
                      <a:pt x="378" y="585"/>
                      <a:pt x="378" y="585"/>
                      <a:pt x="378" y="585"/>
                    </a:cubicBezTo>
                    <a:cubicBezTo>
                      <a:pt x="309" y="585"/>
                      <a:pt x="309" y="585"/>
                      <a:pt x="309" y="585"/>
                    </a:cubicBezTo>
                    <a:cubicBezTo>
                      <a:pt x="309" y="570"/>
                      <a:pt x="309" y="570"/>
                      <a:pt x="309" y="570"/>
                    </a:cubicBezTo>
                    <a:cubicBezTo>
                      <a:pt x="317" y="570"/>
                      <a:pt x="317" y="570"/>
                      <a:pt x="317" y="570"/>
                    </a:cubicBezTo>
                    <a:cubicBezTo>
                      <a:pt x="322" y="570"/>
                      <a:pt x="326" y="566"/>
                      <a:pt x="326" y="561"/>
                    </a:cubicBezTo>
                    <a:cubicBezTo>
                      <a:pt x="326" y="347"/>
                      <a:pt x="326" y="347"/>
                      <a:pt x="326" y="347"/>
                    </a:cubicBezTo>
                    <a:cubicBezTo>
                      <a:pt x="326" y="341"/>
                      <a:pt x="322" y="337"/>
                      <a:pt x="317" y="337"/>
                    </a:cubicBezTo>
                    <a:close/>
                    <a:moveTo>
                      <a:pt x="296" y="604"/>
                    </a:moveTo>
                    <a:cubicBezTo>
                      <a:pt x="297" y="604"/>
                      <a:pt x="298" y="604"/>
                      <a:pt x="299" y="604"/>
                    </a:cubicBezTo>
                    <a:cubicBezTo>
                      <a:pt x="387" y="604"/>
                      <a:pt x="387" y="604"/>
                      <a:pt x="387" y="604"/>
                    </a:cubicBezTo>
                    <a:cubicBezTo>
                      <a:pt x="388" y="604"/>
                      <a:pt x="389" y="604"/>
                      <a:pt x="390" y="604"/>
                    </a:cubicBezTo>
                    <a:cubicBezTo>
                      <a:pt x="390" y="619"/>
                      <a:pt x="390" y="619"/>
                      <a:pt x="390" y="619"/>
                    </a:cubicBezTo>
                    <a:cubicBezTo>
                      <a:pt x="296" y="619"/>
                      <a:pt x="296" y="619"/>
                      <a:pt x="296" y="619"/>
                    </a:cubicBezTo>
                    <a:lnTo>
                      <a:pt x="296" y="604"/>
                    </a:lnTo>
                    <a:close/>
                    <a:moveTo>
                      <a:pt x="390" y="304"/>
                    </a:moveTo>
                    <a:cubicBezTo>
                      <a:pt x="387" y="304"/>
                      <a:pt x="387" y="304"/>
                      <a:pt x="387" y="304"/>
                    </a:cubicBezTo>
                    <a:cubicBezTo>
                      <a:pt x="387" y="304"/>
                      <a:pt x="387" y="304"/>
                      <a:pt x="387" y="304"/>
                    </a:cubicBezTo>
                    <a:cubicBezTo>
                      <a:pt x="387" y="304"/>
                      <a:pt x="387" y="304"/>
                      <a:pt x="387" y="304"/>
                    </a:cubicBezTo>
                    <a:cubicBezTo>
                      <a:pt x="299" y="304"/>
                      <a:pt x="299" y="304"/>
                      <a:pt x="299" y="304"/>
                    </a:cubicBezTo>
                    <a:cubicBezTo>
                      <a:pt x="299" y="304"/>
                      <a:pt x="299" y="304"/>
                      <a:pt x="299" y="304"/>
                    </a:cubicBezTo>
                    <a:cubicBezTo>
                      <a:pt x="296" y="304"/>
                      <a:pt x="296" y="304"/>
                      <a:pt x="296" y="304"/>
                    </a:cubicBezTo>
                    <a:cubicBezTo>
                      <a:pt x="296" y="288"/>
                      <a:pt x="296" y="288"/>
                      <a:pt x="296" y="288"/>
                    </a:cubicBezTo>
                    <a:cubicBezTo>
                      <a:pt x="390" y="288"/>
                      <a:pt x="390" y="288"/>
                      <a:pt x="390" y="288"/>
                    </a:cubicBezTo>
                    <a:lnTo>
                      <a:pt x="390" y="304"/>
                    </a:lnTo>
                    <a:close/>
                    <a:moveTo>
                      <a:pt x="183" y="304"/>
                    </a:moveTo>
                    <a:cubicBezTo>
                      <a:pt x="180" y="304"/>
                      <a:pt x="180" y="304"/>
                      <a:pt x="180" y="304"/>
                    </a:cubicBezTo>
                    <a:cubicBezTo>
                      <a:pt x="92" y="304"/>
                      <a:pt x="92" y="304"/>
                      <a:pt x="92" y="304"/>
                    </a:cubicBezTo>
                    <a:cubicBezTo>
                      <a:pt x="89" y="304"/>
                      <a:pt x="89" y="304"/>
                      <a:pt x="89" y="304"/>
                    </a:cubicBezTo>
                    <a:cubicBezTo>
                      <a:pt x="89" y="288"/>
                      <a:pt x="89" y="288"/>
                      <a:pt x="89" y="288"/>
                    </a:cubicBezTo>
                    <a:cubicBezTo>
                      <a:pt x="183" y="288"/>
                      <a:pt x="183" y="288"/>
                      <a:pt x="183" y="288"/>
                    </a:cubicBezTo>
                    <a:cubicBezTo>
                      <a:pt x="183" y="304"/>
                      <a:pt x="183" y="304"/>
                      <a:pt x="183" y="304"/>
                    </a:cubicBezTo>
                    <a:close/>
                    <a:moveTo>
                      <a:pt x="89" y="604"/>
                    </a:moveTo>
                    <a:cubicBezTo>
                      <a:pt x="90" y="604"/>
                      <a:pt x="91" y="604"/>
                      <a:pt x="92" y="604"/>
                    </a:cubicBezTo>
                    <a:cubicBezTo>
                      <a:pt x="180" y="604"/>
                      <a:pt x="180" y="604"/>
                      <a:pt x="180" y="604"/>
                    </a:cubicBezTo>
                    <a:cubicBezTo>
                      <a:pt x="181" y="604"/>
                      <a:pt x="182" y="604"/>
                      <a:pt x="183" y="604"/>
                    </a:cubicBezTo>
                    <a:cubicBezTo>
                      <a:pt x="183" y="619"/>
                      <a:pt x="183" y="619"/>
                      <a:pt x="183" y="619"/>
                    </a:cubicBezTo>
                    <a:cubicBezTo>
                      <a:pt x="89" y="619"/>
                      <a:pt x="89" y="619"/>
                      <a:pt x="89" y="619"/>
                    </a:cubicBezTo>
                    <a:cubicBezTo>
                      <a:pt x="89" y="604"/>
                      <a:pt x="89" y="604"/>
                      <a:pt x="89" y="604"/>
                    </a:cubicBezTo>
                    <a:close/>
                    <a:moveTo>
                      <a:pt x="652" y="639"/>
                    </a:moveTo>
                    <a:cubicBezTo>
                      <a:pt x="652" y="659"/>
                      <a:pt x="652" y="659"/>
                      <a:pt x="652" y="659"/>
                    </a:cubicBezTo>
                    <a:cubicBezTo>
                      <a:pt x="652" y="659"/>
                      <a:pt x="652" y="659"/>
                      <a:pt x="652" y="659"/>
                    </a:cubicBezTo>
                    <a:cubicBezTo>
                      <a:pt x="35" y="659"/>
                      <a:pt x="35" y="659"/>
                      <a:pt x="35" y="659"/>
                    </a:cubicBezTo>
                    <a:cubicBezTo>
                      <a:pt x="35" y="639"/>
                      <a:pt x="35" y="639"/>
                      <a:pt x="35" y="639"/>
                    </a:cubicBezTo>
                    <a:lnTo>
                      <a:pt x="652" y="639"/>
                    </a:lnTo>
                    <a:close/>
                    <a:moveTo>
                      <a:pt x="504" y="619"/>
                    </a:moveTo>
                    <a:cubicBezTo>
                      <a:pt x="504" y="604"/>
                      <a:pt x="504" y="604"/>
                      <a:pt x="504" y="604"/>
                    </a:cubicBezTo>
                    <a:cubicBezTo>
                      <a:pt x="505" y="604"/>
                      <a:pt x="506" y="604"/>
                      <a:pt x="507" y="604"/>
                    </a:cubicBezTo>
                    <a:cubicBezTo>
                      <a:pt x="595" y="604"/>
                      <a:pt x="595" y="604"/>
                      <a:pt x="595" y="604"/>
                    </a:cubicBezTo>
                    <a:cubicBezTo>
                      <a:pt x="596" y="604"/>
                      <a:pt x="597" y="604"/>
                      <a:pt x="598" y="604"/>
                    </a:cubicBezTo>
                    <a:cubicBezTo>
                      <a:pt x="598" y="619"/>
                      <a:pt x="598" y="619"/>
                      <a:pt x="598" y="619"/>
                    </a:cubicBezTo>
                    <a:lnTo>
                      <a:pt x="504" y="619"/>
                    </a:lnTo>
                    <a:close/>
                    <a:moveTo>
                      <a:pt x="598" y="268"/>
                    </a:moveTo>
                    <a:cubicBezTo>
                      <a:pt x="494" y="268"/>
                      <a:pt x="494" y="268"/>
                      <a:pt x="494" y="268"/>
                    </a:cubicBezTo>
                    <a:cubicBezTo>
                      <a:pt x="400" y="268"/>
                      <a:pt x="400" y="268"/>
                      <a:pt x="400" y="268"/>
                    </a:cubicBezTo>
                    <a:cubicBezTo>
                      <a:pt x="287" y="268"/>
                      <a:pt x="287" y="268"/>
                      <a:pt x="287" y="268"/>
                    </a:cubicBezTo>
                    <a:cubicBezTo>
                      <a:pt x="192" y="268"/>
                      <a:pt x="192" y="268"/>
                      <a:pt x="192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45"/>
                      <a:pt x="89" y="245"/>
                      <a:pt x="89" y="245"/>
                    </a:cubicBezTo>
                    <a:cubicBezTo>
                      <a:pt x="598" y="245"/>
                      <a:pt x="598" y="245"/>
                      <a:pt x="598" y="245"/>
                    </a:cubicBezTo>
                    <a:cubicBezTo>
                      <a:pt x="598" y="268"/>
                      <a:pt x="598" y="268"/>
                      <a:pt x="598" y="268"/>
                    </a:cubicBez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 6">
                <a:extLst>
                  <a:ext uri="{FF2B5EF4-FFF2-40B4-BE49-F238E27FC236}">
                    <a16:creationId xmlns:a16="http://schemas.microsoft.com/office/drawing/2014/main" id="{1C7EA6F5-382A-4940-9496-7F670E6DC2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" y="1023"/>
                <a:ext cx="43" cy="76"/>
              </a:xfrm>
              <a:custGeom>
                <a:avLst/>
                <a:gdLst>
                  <a:gd name="T0" fmla="*/ 31 w 67"/>
                  <a:gd name="T1" fmla="*/ 114 h 122"/>
                  <a:gd name="T2" fmla="*/ 0 w 67"/>
                  <a:gd name="T3" fmla="*/ 96 h 122"/>
                  <a:gd name="T4" fmla="*/ 6 w 67"/>
                  <a:gd name="T5" fmla="*/ 88 h 122"/>
                  <a:gd name="T6" fmla="*/ 31 w 67"/>
                  <a:gd name="T7" fmla="*/ 100 h 122"/>
                  <a:gd name="T8" fmla="*/ 31 w 67"/>
                  <a:gd name="T9" fmla="*/ 64 h 122"/>
                  <a:gd name="T10" fmla="*/ 2 w 67"/>
                  <a:gd name="T11" fmla="*/ 35 h 122"/>
                  <a:gd name="T12" fmla="*/ 31 w 67"/>
                  <a:gd name="T13" fmla="*/ 8 h 122"/>
                  <a:gd name="T14" fmla="*/ 31 w 67"/>
                  <a:gd name="T15" fmla="*/ 3 h 122"/>
                  <a:gd name="T16" fmla="*/ 35 w 67"/>
                  <a:gd name="T17" fmla="*/ 0 h 122"/>
                  <a:gd name="T18" fmla="*/ 39 w 67"/>
                  <a:gd name="T19" fmla="*/ 3 h 122"/>
                  <a:gd name="T20" fmla="*/ 39 w 67"/>
                  <a:gd name="T21" fmla="*/ 7 h 122"/>
                  <a:gd name="T22" fmla="*/ 64 w 67"/>
                  <a:gd name="T23" fmla="*/ 18 h 122"/>
                  <a:gd name="T24" fmla="*/ 57 w 67"/>
                  <a:gd name="T25" fmla="*/ 26 h 122"/>
                  <a:gd name="T26" fmla="*/ 39 w 67"/>
                  <a:gd name="T27" fmla="*/ 21 h 122"/>
                  <a:gd name="T28" fmla="*/ 39 w 67"/>
                  <a:gd name="T29" fmla="*/ 51 h 122"/>
                  <a:gd name="T30" fmla="*/ 67 w 67"/>
                  <a:gd name="T31" fmla="*/ 83 h 122"/>
                  <a:gd name="T32" fmla="*/ 39 w 67"/>
                  <a:gd name="T33" fmla="*/ 114 h 122"/>
                  <a:gd name="T34" fmla="*/ 39 w 67"/>
                  <a:gd name="T35" fmla="*/ 119 h 122"/>
                  <a:gd name="T36" fmla="*/ 35 w 67"/>
                  <a:gd name="T37" fmla="*/ 122 h 122"/>
                  <a:gd name="T38" fmla="*/ 31 w 67"/>
                  <a:gd name="T39" fmla="*/ 119 h 122"/>
                  <a:gd name="T40" fmla="*/ 31 w 67"/>
                  <a:gd name="T41" fmla="*/ 114 h 122"/>
                  <a:gd name="T42" fmla="*/ 32 w 67"/>
                  <a:gd name="T43" fmla="*/ 48 h 122"/>
                  <a:gd name="T44" fmla="*/ 32 w 67"/>
                  <a:gd name="T45" fmla="*/ 21 h 122"/>
                  <a:gd name="T46" fmla="*/ 17 w 67"/>
                  <a:gd name="T47" fmla="*/ 34 h 122"/>
                  <a:gd name="T48" fmla="*/ 32 w 67"/>
                  <a:gd name="T49" fmla="*/ 48 h 122"/>
                  <a:gd name="T50" fmla="*/ 39 w 67"/>
                  <a:gd name="T51" fmla="*/ 68 h 122"/>
                  <a:gd name="T52" fmla="*/ 39 w 67"/>
                  <a:gd name="T53" fmla="*/ 99 h 122"/>
                  <a:gd name="T54" fmla="*/ 52 w 67"/>
                  <a:gd name="T55" fmla="*/ 84 h 122"/>
                  <a:gd name="T56" fmla="*/ 39 w 67"/>
                  <a:gd name="T57" fmla="*/ 6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122">
                    <a:moveTo>
                      <a:pt x="31" y="114"/>
                    </a:moveTo>
                    <a:cubicBezTo>
                      <a:pt x="12" y="114"/>
                      <a:pt x="0" y="104"/>
                      <a:pt x="0" y="96"/>
                    </a:cubicBezTo>
                    <a:cubicBezTo>
                      <a:pt x="0" y="93"/>
                      <a:pt x="3" y="88"/>
                      <a:pt x="6" y="88"/>
                    </a:cubicBezTo>
                    <a:cubicBezTo>
                      <a:pt x="11" y="88"/>
                      <a:pt x="15" y="98"/>
                      <a:pt x="31" y="100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17" y="60"/>
                      <a:pt x="2" y="54"/>
                      <a:pt x="2" y="35"/>
                    </a:cubicBezTo>
                    <a:cubicBezTo>
                      <a:pt x="2" y="16"/>
                      <a:pt x="16" y="9"/>
                      <a:pt x="31" y="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3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50" y="8"/>
                      <a:pt x="64" y="11"/>
                      <a:pt x="64" y="18"/>
                    </a:cubicBezTo>
                    <a:cubicBezTo>
                      <a:pt x="64" y="21"/>
                      <a:pt x="62" y="26"/>
                      <a:pt x="57" y="26"/>
                    </a:cubicBezTo>
                    <a:cubicBezTo>
                      <a:pt x="54" y="26"/>
                      <a:pt x="50" y="22"/>
                      <a:pt x="39" y="2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52" y="56"/>
                      <a:pt x="67" y="63"/>
                      <a:pt x="67" y="83"/>
                    </a:cubicBezTo>
                    <a:cubicBezTo>
                      <a:pt x="67" y="101"/>
                      <a:pt x="56" y="111"/>
                      <a:pt x="39" y="114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0"/>
                      <a:pt x="37" y="122"/>
                      <a:pt x="35" y="122"/>
                    </a:cubicBezTo>
                    <a:cubicBezTo>
                      <a:pt x="32" y="122"/>
                      <a:pt x="31" y="120"/>
                      <a:pt x="31" y="119"/>
                    </a:cubicBezTo>
                    <a:cubicBezTo>
                      <a:pt x="31" y="114"/>
                      <a:pt x="31" y="114"/>
                      <a:pt x="31" y="114"/>
                    </a:cubicBezTo>
                    <a:close/>
                    <a:moveTo>
                      <a:pt x="32" y="48"/>
                    </a:moveTo>
                    <a:cubicBezTo>
                      <a:pt x="32" y="21"/>
                      <a:pt x="32" y="21"/>
                      <a:pt x="32" y="21"/>
                    </a:cubicBezTo>
                    <a:cubicBezTo>
                      <a:pt x="23" y="22"/>
                      <a:pt x="17" y="26"/>
                      <a:pt x="17" y="34"/>
                    </a:cubicBezTo>
                    <a:cubicBezTo>
                      <a:pt x="17" y="42"/>
                      <a:pt x="24" y="45"/>
                      <a:pt x="32" y="48"/>
                    </a:cubicBezTo>
                    <a:close/>
                    <a:moveTo>
                      <a:pt x="39" y="68"/>
                    </a:moveTo>
                    <a:cubicBezTo>
                      <a:pt x="39" y="99"/>
                      <a:pt x="39" y="99"/>
                      <a:pt x="39" y="99"/>
                    </a:cubicBezTo>
                    <a:cubicBezTo>
                      <a:pt x="47" y="98"/>
                      <a:pt x="52" y="93"/>
                      <a:pt x="52" y="84"/>
                    </a:cubicBezTo>
                    <a:cubicBezTo>
                      <a:pt x="52" y="75"/>
                      <a:pt x="46" y="71"/>
                      <a:pt x="39" y="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D419E9D-B5C4-1E45-B661-2F11148BA83A}"/>
                </a:ext>
              </a:extLst>
            </p:cNvPr>
            <p:cNvSpPr/>
            <p:nvPr/>
          </p:nvSpPr>
          <p:spPr>
            <a:xfrm>
              <a:off x="8773615" y="1929893"/>
              <a:ext cx="259146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>
                <a:defRPr/>
              </a:pPr>
              <a:r>
                <a:rPr lang="en-US" sz="10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Financial</a:t>
              </a:r>
              <a:endParaRPr lang="he-IL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28DC821-3C53-DB44-AE26-2F9B0C1EDA1A}"/>
                </a:ext>
              </a:extLst>
            </p:cNvPr>
            <p:cNvSpPr/>
            <p:nvPr/>
          </p:nvSpPr>
          <p:spPr>
            <a:xfrm>
              <a:off x="8770201" y="2157622"/>
              <a:ext cx="2424318" cy="87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>
                <a:lnSpc>
                  <a:spcPts val="1110"/>
                </a:lnSpc>
              </a:pP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Benchmarking </a:t>
              </a:r>
              <a:r>
                <a:rPr lang="en-US" sz="105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cyberrisk</a:t>
              </a: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on 1M </a:t>
              </a:r>
            </a:p>
            <a:p>
              <a:pPr defTabSz="457189">
                <a:lnSpc>
                  <a:spcPts val="1110"/>
                </a:lnSpc>
              </a:pP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records </a:t>
              </a:r>
            </a:p>
            <a:p>
              <a:pPr defTabSz="457189">
                <a:lnSpc>
                  <a:spcPts val="1110"/>
                </a:lnSpc>
              </a:pPr>
              <a:r>
                <a:rPr lang="en-US" sz="1050" dirty="0">
                  <a:solidFill>
                    <a:srgbClr val="FE71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 seconds</a:t>
              </a:r>
            </a:p>
          </p:txBody>
        </p:sp>
      </p:grp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B49D761-577B-7C4A-940B-7A2CC64A50D0}"/>
              </a:ext>
            </a:extLst>
          </p:cNvPr>
          <p:cNvCxnSpPr>
            <a:cxnSpLocks/>
          </p:cNvCxnSpPr>
          <p:nvPr/>
        </p:nvCxnSpPr>
        <p:spPr>
          <a:xfrm>
            <a:off x="5817303" y="1898744"/>
            <a:ext cx="0" cy="314818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A951B57C-DAAD-C54F-9F22-BE686639B9FA}"/>
              </a:ext>
            </a:extLst>
          </p:cNvPr>
          <p:cNvCxnSpPr>
            <a:cxnSpLocks/>
          </p:cNvCxnSpPr>
          <p:nvPr/>
        </p:nvCxnSpPr>
        <p:spPr>
          <a:xfrm>
            <a:off x="2820446" y="1825775"/>
            <a:ext cx="0" cy="322115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C45CA59-63A6-DD46-9D01-FB736D4D9419}"/>
              </a:ext>
            </a:extLst>
          </p:cNvPr>
          <p:cNvGrpSpPr/>
          <p:nvPr/>
        </p:nvGrpSpPr>
        <p:grpSpPr>
          <a:xfrm>
            <a:off x="2042027" y="5260043"/>
            <a:ext cx="6242367" cy="547988"/>
            <a:chOff x="-66886" y="5070622"/>
            <a:chExt cx="7177796" cy="73065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1728084-A041-CC45-A213-D43F33819E59}"/>
                </a:ext>
              </a:extLst>
            </p:cNvPr>
            <p:cNvSpPr txBox="1"/>
            <p:nvPr/>
          </p:nvSpPr>
          <p:spPr>
            <a:xfrm>
              <a:off x="-66886" y="5070622"/>
              <a:ext cx="7177796" cy="70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>
                <a:lnSpc>
                  <a:spcPct val="150000"/>
                </a:lnSpc>
              </a:pP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Synergy of Algorithms &amp; Data Science &amp; HPC &amp; Crypto</a:t>
              </a:r>
            </a:p>
          </p:txBody>
        </p:sp>
        <p:pic>
          <p:nvPicPr>
            <p:cNvPr id="172" name="Graphic 171" descr="Checkmark">
              <a:extLst>
                <a:ext uri="{FF2B5EF4-FFF2-40B4-BE49-F238E27FC236}">
                  <a16:creationId xmlns:a16="http://schemas.microsoft.com/office/drawing/2014/main" id="{D72AE998-8154-5F46-A37D-6BC56B37A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452" y="5699320"/>
              <a:ext cx="101952" cy="101952"/>
            </a:xfrm>
            <a:prstGeom prst="rect">
              <a:avLst/>
            </a:prstGeom>
          </p:spPr>
        </p:pic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A66D716-F77E-3A47-A881-1A7CF66BF51F}"/>
              </a:ext>
            </a:extLst>
          </p:cNvPr>
          <p:cNvSpPr/>
          <p:nvPr/>
        </p:nvSpPr>
        <p:spPr>
          <a:xfrm>
            <a:off x="401599" y="4371675"/>
            <a:ext cx="20683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Collaboration with Dana Farber and Duality Technologies.</a:t>
            </a:r>
            <a:endParaRPr lang="he-IL" sz="10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2F4EED9-A446-AD4B-BC28-7967818CC99D}"/>
              </a:ext>
            </a:extLst>
          </p:cNvPr>
          <p:cNvSpPr/>
          <p:nvPr/>
        </p:nvSpPr>
        <p:spPr>
          <a:xfrm>
            <a:off x="2891406" y="4371675"/>
            <a:ext cx="30093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Collaboration with Andrew </a:t>
            </a:r>
            <a:r>
              <a:rPr lang="en-US" sz="10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Lo@Sloan</a:t>
            </a: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and Danny </a:t>
            </a:r>
            <a:r>
              <a:rPr lang="en-US" sz="10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Weitzner@CSAIL</a:t>
            </a: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Internet Policy Research Initiative.</a:t>
            </a:r>
            <a:endParaRPr lang="he-IL" sz="10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B351F8F-8202-654A-BD7D-942A2EEC8AED}"/>
              </a:ext>
            </a:extLst>
          </p:cNvPr>
          <p:cNvCxnSpPr>
            <a:cxnSpLocks/>
          </p:cNvCxnSpPr>
          <p:nvPr/>
        </p:nvCxnSpPr>
        <p:spPr>
          <a:xfrm flipH="1">
            <a:off x="1" y="5046926"/>
            <a:ext cx="929552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31A6A0F-7DF8-1445-BC54-D7B04A7F7C81}"/>
              </a:ext>
            </a:extLst>
          </p:cNvPr>
          <p:cNvGrpSpPr/>
          <p:nvPr/>
        </p:nvGrpSpPr>
        <p:grpSpPr>
          <a:xfrm>
            <a:off x="3376029" y="2760127"/>
            <a:ext cx="2006024" cy="1342609"/>
            <a:chOff x="4501371" y="2906135"/>
            <a:chExt cx="2674699" cy="1790145"/>
          </a:xfrm>
        </p:grpSpPr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969D259B-B1D3-604A-BD13-FCDD8CCC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71" y="2906135"/>
              <a:ext cx="691241" cy="691241"/>
            </a:xfrm>
            <a:prstGeom prst="rect">
              <a:avLst/>
            </a:prstGeom>
          </p:spPr>
        </p:pic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C445D4C0-56D5-AF48-AA9B-4BAA0E8C9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509" y="2975988"/>
              <a:ext cx="581561" cy="46137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A0C758F-3EE4-754B-BCE5-AC98A349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7059" y="4115777"/>
              <a:ext cx="646220" cy="580503"/>
            </a:xfrm>
            <a:prstGeom prst="rect">
              <a:avLst/>
            </a:prstGeom>
          </p:spPr>
        </p:pic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02FA237-EF54-8F44-834F-12DB3FDD846E}"/>
                </a:ext>
              </a:extLst>
            </p:cNvPr>
            <p:cNvCxnSpPr>
              <a:cxnSpLocks/>
            </p:cNvCxnSpPr>
            <p:nvPr/>
          </p:nvCxnSpPr>
          <p:spPr>
            <a:xfrm>
              <a:off x="5235156" y="3249307"/>
              <a:ext cx="400695" cy="188053"/>
            </a:xfrm>
            <a:prstGeom prst="straightConnector1">
              <a:avLst/>
            </a:prstGeom>
            <a:ln w="12700">
              <a:solidFill>
                <a:srgbClr val="550097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2CCC8709-93E3-7C4E-8A33-3F726596A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1848" y="3244390"/>
              <a:ext cx="339437" cy="181473"/>
            </a:xfrm>
            <a:prstGeom prst="straightConnector1">
              <a:avLst/>
            </a:prstGeom>
            <a:ln w="12700">
              <a:solidFill>
                <a:srgbClr val="550097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33B354B7-9D8D-8C4C-89D6-CA39ACFD5E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7812" y="3748145"/>
              <a:ext cx="15122" cy="274250"/>
            </a:xfrm>
            <a:prstGeom prst="straightConnector1">
              <a:avLst/>
            </a:prstGeom>
            <a:ln w="12700">
              <a:solidFill>
                <a:srgbClr val="550097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BEBBF9C-2F7B-5B4E-B2D1-3A2D790FD6F1}"/>
                </a:ext>
              </a:extLst>
            </p:cNvPr>
            <p:cNvGrpSpPr/>
            <p:nvPr/>
          </p:nvGrpSpPr>
          <p:grpSpPr>
            <a:xfrm>
              <a:off x="5691622" y="3221000"/>
              <a:ext cx="497277" cy="466225"/>
              <a:chOff x="8417692" y="2342677"/>
              <a:chExt cx="564579" cy="529324"/>
            </a:xfrm>
          </p:grpSpPr>
          <p:sp>
            <p:nvSpPr>
              <p:cNvPr id="257" name="Freeform 48">
                <a:extLst>
                  <a:ext uri="{FF2B5EF4-FFF2-40B4-BE49-F238E27FC236}">
                    <a16:creationId xmlns:a16="http://schemas.microsoft.com/office/drawing/2014/main" id="{21740981-6136-FA48-AD00-DC9D8CFFEC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7692" y="2342677"/>
                <a:ext cx="564579" cy="529324"/>
              </a:xfrm>
              <a:custGeom>
                <a:avLst/>
                <a:gdLst>
                  <a:gd name="T0" fmla="*/ 338 w 661"/>
                  <a:gd name="T1" fmla="*/ 16 h 661"/>
                  <a:gd name="T2" fmla="*/ 256 w 661"/>
                  <a:gd name="T3" fmla="*/ 0 h 661"/>
                  <a:gd name="T4" fmla="*/ 181 w 661"/>
                  <a:gd name="T5" fmla="*/ 43 h 661"/>
                  <a:gd name="T6" fmla="*/ 66 w 661"/>
                  <a:gd name="T7" fmla="*/ 166 h 661"/>
                  <a:gd name="T8" fmla="*/ 19 w 661"/>
                  <a:gd name="T9" fmla="*/ 283 h 661"/>
                  <a:gd name="T10" fmla="*/ 26 w 661"/>
                  <a:gd name="T11" fmla="*/ 407 h 661"/>
                  <a:gd name="T12" fmla="*/ 102 w 661"/>
                  <a:gd name="T13" fmla="*/ 532 h 661"/>
                  <a:gd name="T14" fmla="*/ 245 w 661"/>
                  <a:gd name="T15" fmla="*/ 661 h 661"/>
                  <a:gd name="T16" fmla="*/ 338 w 661"/>
                  <a:gd name="T17" fmla="*/ 645 h 661"/>
                  <a:gd name="T18" fmla="*/ 381 w 661"/>
                  <a:gd name="T19" fmla="*/ 657 h 661"/>
                  <a:gd name="T20" fmla="*/ 381 w 661"/>
                  <a:gd name="T21" fmla="*/ 4 h 661"/>
                  <a:gd name="T22" fmla="*/ 170 w 661"/>
                  <a:gd name="T23" fmla="*/ 565 h 661"/>
                  <a:gd name="T24" fmla="*/ 245 w 661"/>
                  <a:gd name="T25" fmla="*/ 469 h 661"/>
                  <a:gd name="T26" fmla="*/ 117 w 661"/>
                  <a:gd name="T27" fmla="*/ 501 h 661"/>
                  <a:gd name="T28" fmla="*/ 170 w 661"/>
                  <a:gd name="T29" fmla="*/ 427 h 661"/>
                  <a:gd name="T30" fmla="*/ 96 w 661"/>
                  <a:gd name="T31" fmla="*/ 509 h 661"/>
                  <a:gd name="T32" fmla="*/ 117 w 661"/>
                  <a:gd name="T33" fmla="*/ 363 h 661"/>
                  <a:gd name="T34" fmla="*/ 36 w 661"/>
                  <a:gd name="T35" fmla="*/ 386 h 661"/>
                  <a:gd name="T36" fmla="*/ 40 w 661"/>
                  <a:gd name="T37" fmla="*/ 292 h 661"/>
                  <a:gd name="T38" fmla="*/ 41 w 661"/>
                  <a:gd name="T39" fmla="*/ 279 h 661"/>
                  <a:gd name="T40" fmla="*/ 64 w 661"/>
                  <a:gd name="T41" fmla="*/ 190 h 661"/>
                  <a:gd name="T42" fmla="*/ 128 w 661"/>
                  <a:gd name="T43" fmla="*/ 224 h 661"/>
                  <a:gd name="T44" fmla="*/ 128 w 661"/>
                  <a:gd name="T45" fmla="*/ 139 h 661"/>
                  <a:gd name="T46" fmla="*/ 192 w 661"/>
                  <a:gd name="T47" fmla="*/ 181 h 661"/>
                  <a:gd name="T48" fmla="*/ 118 w 661"/>
                  <a:gd name="T49" fmla="*/ 118 h 661"/>
                  <a:gd name="T50" fmla="*/ 170 w 661"/>
                  <a:gd name="T51" fmla="*/ 85 h 661"/>
                  <a:gd name="T52" fmla="*/ 256 w 661"/>
                  <a:gd name="T53" fmla="*/ 149 h 661"/>
                  <a:gd name="T54" fmla="*/ 256 w 661"/>
                  <a:gd name="T55" fmla="*/ 21 h 661"/>
                  <a:gd name="T56" fmla="*/ 320 w 661"/>
                  <a:gd name="T57" fmla="*/ 565 h 661"/>
                  <a:gd name="T58" fmla="*/ 378 w 661"/>
                  <a:gd name="T59" fmla="*/ 636 h 661"/>
                  <a:gd name="T60" fmla="*/ 341 w 661"/>
                  <a:gd name="T61" fmla="*/ 605 h 661"/>
                  <a:gd name="T62" fmla="*/ 352 w 661"/>
                  <a:gd name="T63" fmla="*/ 32 h 661"/>
                  <a:gd name="T64" fmla="*/ 378 w 661"/>
                  <a:gd name="T65" fmla="*/ 25 h 661"/>
                  <a:gd name="T66" fmla="*/ 378 w 661"/>
                  <a:gd name="T67" fmla="*/ 636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1" h="661">
                    <a:moveTo>
                      <a:pt x="381" y="4"/>
                    </a:moveTo>
                    <a:cubicBezTo>
                      <a:pt x="366" y="1"/>
                      <a:pt x="350" y="6"/>
                      <a:pt x="338" y="16"/>
                    </a:cubicBezTo>
                    <a:cubicBezTo>
                      <a:pt x="332" y="21"/>
                      <a:pt x="328" y="28"/>
                      <a:pt x="324" y="35"/>
                    </a:cubicBezTo>
                    <a:cubicBezTo>
                      <a:pt x="309" y="14"/>
                      <a:pt x="284" y="0"/>
                      <a:pt x="256" y="0"/>
                    </a:cubicBezTo>
                    <a:cubicBezTo>
                      <a:pt x="224" y="0"/>
                      <a:pt x="197" y="17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35" y="43"/>
                      <a:pt x="97" y="80"/>
                      <a:pt x="96" y="126"/>
                    </a:cubicBezTo>
                    <a:cubicBezTo>
                      <a:pt x="81" y="134"/>
                      <a:pt x="70" y="149"/>
                      <a:pt x="66" y="166"/>
                    </a:cubicBezTo>
                    <a:cubicBezTo>
                      <a:pt x="33" y="178"/>
                      <a:pt x="10" y="210"/>
                      <a:pt x="10" y="245"/>
                    </a:cubicBezTo>
                    <a:cubicBezTo>
                      <a:pt x="10" y="259"/>
                      <a:pt x="13" y="271"/>
                      <a:pt x="19" y="283"/>
                    </a:cubicBezTo>
                    <a:cubicBezTo>
                      <a:pt x="7" y="300"/>
                      <a:pt x="0" y="320"/>
                      <a:pt x="0" y="341"/>
                    </a:cubicBezTo>
                    <a:cubicBezTo>
                      <a:pt x="0" y="366"/>
                      <a:pt x="9" y="389"/>
                      <a:pt x="26" y="407"/>
                    </a:cubicBezTo>
                    <a:cubicBezTo>
                      <a:pt x="23" y="417"/>
                      <a:pt x="21" y="427"/>
                      <a:pt x="21" y="437"/>
                    </a:cubicBezTo>
                    <a:cubicBezTo>
                      <a:pt x="21" y="485"/>
                      <a:pt x="56" y="525"/>
                      <a:pt x="102" y="532"/>
                    </a:cubicBezTo>
                    <a:cubicBezTo>
                      <a:pt x="111" y="552"/>
                      <a:pt x="128" y="567"/>
                      <a:pt x="149" y="573"/>
                    </a:cubicBezTo>
                    <a:cubicBezTo>
                      <a:pt x="153" y="622"/>
                      <a:pt x="195" y="661"/>
                      <a:pt x="245" y="661"/>
                    </a:cubicBezTo>
                    <a:cubicBezTo>
                      <a:pt x="277" y="661"/>
                      <a:pt x="305" y="646"/>
                      <a:pt x="322" y="622"/>
                    </a:cubicBezTo>
                    <a:cubicBezTo>
                      <a:pt x="326" y="631"/>
                      <a:pt x="331" y="639"/>
                      <a:pt x="338" y="645"/>
                    </a:cubicBezTo>
                    <a:cubicBezTo>
                      <a:pt x="348" y="654"/>
                      <a:pt x="360" y="658"/>
                      <a:pt x="373" y="658"/>
                    </a:cubicBezTo>
                    <a:cubicBezTo>
                      <a:pt x="376" y="658"/>
                      <a:pt x="379" y="658"/>
                      <a:pt x="381" y="657"/>
                    </a:cubicBezTo>
                    <a:cubicBezTo>
                      <a:pt x="543" y="632"/>
                      <a:pt x="661" y="495"/>
                      <a:pt x="661" y="331"/>
                    </a:cubicBezTo>
                    <a:cubicBezTo>
                      <a:pt x="661" y="166"/>
                      <a:pt x="543" y="29"/>
                      <a:pt x="381" y="4"/>
                    </a:cubicBezTo>
                    <a:close/>
                    <a:moveTo>
                      <a:pt x="245" y="640"/>
                    </a:moveTo>
                    <a:cubicBezTo>
                      <a:pt x="204" y="640"/>
                      <a:pt x="170" y="606"/>
                      <a:pt x="170" y="565"/>
                    </a:cubicBezTo>
                    <a:cubicBezTo>
                      <a:pt x="170" y="524"/>
                      <a:pt x="204" y="491"/>
                      <a:pt x="245" y="491"/>
                    </a:cubicBezTo>
                    <a:cubicBezTo>
                      <a:pt x="245" y="469"/>
                      <a:pt x="245" y="469"/>
                      <a:pt x="245" y="469"/>
                    </a:cubicBezTo>
                    <a:cubicBezTo>
                      <a:pt x="197" y="469"/>
                      <a:pt x="157" y="505"/>
                      <a:pt x="150" y="551"/>
                    </a:cubicBezTo>
                    <a:cubicBezTo>
                      <a:pt x="130" y="543"/>
                      <a:pt x="117" y="523"/>
                      <a:pt x="117" y="501"/>
                    </a:cubicBezTo>
                    <a:cubicBezTo>
                      <a:pt x="117" y="472"/>
                      <a:pt x="141" y="448"/>
                      <a:pt x="170" y="448"/>
                    </a:cubicBezTo>
                    <a:cubicBezTo>
                      <a:pt x="170" y="427"/>
                      <a:pt x="170" y="427"/>
                      <a:pt x="170" y="427"/>
                    </a:cubicBezTo>
                    <a:cubicBezTo>
                      <a:pt x="129" y="427"/>
                      <a:pt x="96" y="460"/>
                      <a:pt x="96" y="501"/>
                    </a:cubicBezTo>
                    <a:cubicBezTo>
                      <a:pt x="96" y="504"/>
                      <a:pt x="96" y="506"/>
                      <a:pt x="96" y="509"/>
                    </a:cubicBezTo>
                    <a:cubicBezTo>
                      <a:pt x="65" y="500"/>
                      <a:pt x="42" y="471"/>
                      <a:pt x="42" y="437"/>
                    </a:cubicBezTo>
                    <a:cubicBezTo>
                      <a:pt x="42" y="396"/>
                      <a:pt x="76" y="363"/>
                      <a:pt x="117" y="363"/>
                    </a:cubicBezTo>
                    <a:cubicBezTo>
                      <a:pt x="117" y="341"/>
                      <a:pt x="117" y="341"/>
                      <a:pt x="117" y="341"/>
                    </a:cubicBezTo>
                    <a:cubicBezTo>
                      <a:pt x="83" y="341"/>
                      <a:pt x="53" y="359"/>
                      <a:pt x="36" y="386"/>
                    </a:cubicBezTo>
                    <a:cubicBezTo>
                      <a:pt x="26" y="373"/>
                      <a:pt x="21" y="358"/>
                      <a:pt x="21" y="341"/>
                    </a:cubicBezTo>
                    <a:cubicBezTo>
                      <a:pt x="21" y="323"/>
                      <a:pt x="28" y="305"/>
                      <a:pt x="40" y="292"/>
                    </a:cubicBezTo>
                    <a:cubicBezTo>
                      <a:pt x="45" y="286"/>
                      <a:pt x="45" y="286"/>
                      <a:pt x="45" y="286"/>
                    </a:cubicBezTo>
                    <a:cubicBezTo>
                      <a:pt x="41" y="279"/>
                      <a:pt x="41" y="279"/>
                      <a:pt x="41" y="279"/>
                    </a:cubicBezTo>
                    <a:cubicBezTo>
                      <a:pt x="35" y="269"/>
                      <a:pt x="32" y="257"/>
                      <a:pt x="32" y="245"/>
                    </a:cubicBezTo>
                    <a:cubicBezTo>
                      <a:pt x="32" y="222"/>
                      <a:pt x="45" y="201"/>
                      <a:pt x="64" y="190"/>
                    </a:cubicBezTo>
                    <a:cubicBezTo>
                      <a:pt x="68" y="221"/>
                      <a:pt x="95" y="245"/>
                      <a:pt x="128" y="245"/>
                    </a:cubicBezTo>
                    <a:cubicBezTo>
                      <a:pt x="128" y="224"/>
                      <a:pt x="128" y="224"/>
                      <a:pt x="128" y="224"/>
                    </a:cubicBezTo>
                    <a:cubicBezTo>
                      <a:pt x="104" y="224"/>
                      <a:pt x="85" y="205"/>
                      <a:pt x="85" y="181"/>
                    </a:cubicBezTo>
                    <a:cubicBezTo>
                      <a:pt x="85" y="158"/>
                      <a:pt x="104" y="139"/>
                      <a:pt x="128" y="139"/>
                    </a:cubicBezTo>
                    <a:cubicBezTo>
                      <a:pt x="151" y="139"/>
                      <a:pt x="170" y="158"/>
                      <a:pt x="170" y="181"/>
                    </a:cubicBezTo>
                    <a:cubicBezTo>
                      <a:pt x="192" y="181"/>
                      <a:pt x="192" y="181"/>
                      <a:pt x="192" y="181"/>
                    </a:cubicBezTo>
                    <a:cubicBezTo>
                      <a:pt x="192" y="146"/>
                      <a:pt x="163" y="117"/>
                      <a:pt x="128" y="117"/>
                    </a:cubicBezTo>
                    <a:cubicBezTo>
                      <a:pt x="124" y="117"/>
                      <a:pt x="121" y="118"/>
                      <a:pt x="118" y="118"/>
                    </a:cubicBezTo>
                    <a:cubicBezTo>
                      <a:pt x="122" y="90"/>
                      <a:pt x="145" y="68"/>
                      <a:pt x="173" y="65"/>
                    </a:cubicBezTo>
                    <a:cubicBezTo>
                      <a:pt x="171" y="71"/>
                      <a:pt x="170" y="78"/>
                      <a:pt x="170" y="85"/>
                    </a:cubicBezTo>
                    <a:cubicBezTo>
                      <a:pt x="170" y="132"/>
                      <a:pt x="209" y="171"/>
                      <a:pt x="256" y="171"/>
                    </a:cubicBez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20" y="149"/>
                      <a:pt x="192" y="121"/>
                      <a:pt x="192" y="85"/>
                    </a:cubicBezTo>
                    <a:cubicBezTo>
                      <a:pt x="192" y="50"/>
                      <a:pt x="220" y="21"/>
                      <a:pt x="256" y="21"/>
                    </a:cubicBezTo>
                    <a:cubicBezTo>
                      <a:pt x="291" y="21"/>
                      <a:pt x="320" y="50"/>
                      <a:pt x="320" y="85"/>
                    </a:cubicBezTo>
                    <a:cubicBezTo>
                      <a:pt x="320" y="565"/>
                      <a:pt x="320" y="565"/>
                      <a:pt x="320" y="565"/>
                    </a:cubicBezTo>
                    <a:cubicBezTo>
                      <a:pt x="320" y="606"/>
                      <a:pt x="286" y="640"/>
                      <a:pt x="245" y="640"/>
                    </a:cubicBezTo>
                    <a:close/>
                    <a:moveTo>
                      <a:pt x="378" y="636"/>
                    </a:moveTo>
                    <a:cubicBezTo>
                      <a:pt x="369" y="638"/>
                      <a:pt x="359" y="635"/>
                      <a:pt x="352" y="629"/>
                    </a:cubicBezTo>
                    <a:cubicBezTo>
                      <a:pt x="345" y="623"/>
                      <a:pt x="341" y="614"/>
                      <a:pt x="341" y="605"/>
                    </a:cubicBezTo>
                    <a:cubicBezTo>
                      <a:pt x="341" y="57"/>
                      <a:pt x="341" y="57"/>
                      <a:pt x="341" y="57"/>
                    </a:cubicBezTo>
                    <a:cubicBezTo>
                      <a:pt x="341" y="47"/>
                      <a:pt x="345" y="38"/>
                      <a:pt x="352" y="32"/>
                    </a:cubicBezTo>
                    <a:cubicBezTo>
                      <a:pt x="358" y="27"/>
                      <a:pt x="366" y="25"/>
                      <a:pt x="373" y="25"/>
                    </a:cubicBezTo>
                    <a:cubicBezTo>
                      <a:pt x="375" y="25"/>
                      <a:pt x="376" y="25"/>
                      <a:pt x="378" y="25"/>
                    </a:cubicBezTo>
                    <a:cubicBezTo>
                      <a:pt x="527" y="48"/>
                      <a:pt x="640" y="179"/>
                      <a:pt x="640" y="331"/>
                    </a:cubicBezTo>
                    <a:cubicBezTo>
                      <a:pt x="640" y="482"/>
                      <a:pt x="527" y="613"/>
                      <a:pt x="378" y="636"/>
                    </a:cubicBezTo>
                    <a:close/>
                  </a:path>
                </a:pathLst>
              </a:custGeom>
              <a:solidFill>
                <a:srgbClr val="550097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 sz="675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D6C2BCF7-AB01-CD4E-BD38-66C297DDF41B}"/>
                  </a:ext>
                </a:extLst>
              </p:cNvPr>
              <p:cNvGrpSpPr/>
              <p:nvPr/>
            </p:nvGrpSpPr>
            <p:grpSpPr>
              <a:xfrm>
                <a:off x="8480287" y="2402935"/>
                <a:ext cx="429571" cy="400537"/>
                <a:chOff x="8480287" y="2402935"/>
                <a:chExt cx="429571" cy="400537"/>
              </a:xfrm>
            </p:grpSpPr>
            <p:sp>
              <p:nvSpPr>
                <p:cNvPr id="261" name="Freeform 49">
                  <a:extLst>
                    <a:ext uri="{FF2B5EF4-FFF2-40B4-BE49-F238E27FC236}">
                      <a16:creationId xmlns:a16="http://schemas.microsoft.com/office/drawing/2014/main" id="{F8169413-8B8A-E74D-831F-9875B69CA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6983" y="2488005"/>
                  <a:ext cx="63822" cy="85070"/>
                </a:xfrm>
                <a:custGeom>
                  <a:avLst/>
                  <a:gdLst>
                    <a:gd name="T0" fmla="*/ 75 w 75"/>
                    <a:gd name="T1" fmla="*/ 75 h 107"/>
                    <a:gd name="T2" fmla="*/ 75 w 75"/>
                    <a:gd name="T3" fmla="*/ 0 h 107"/>
                    <a:gd name="T4" fmla="*/ 54 w 75"/>
                    <a:gd name="T5" fmla="*/ 0 h 107"/>
                    <a:gd name="T6" fmla="*/ 54 w 75"/>
                    <a:gd name="T7" fmla="*/ 75 h 107"/>
                    <a:gd name="T8" fmla="*/ 43 w 75"/>
                    <a:gd name="T9" fmla="*/ 86 h 107"/>
                    <a:gd name="T10" fmla="*/ 0 w 75"/>
                    <a:gd name="T11" fmla="*/ 86 h 107"/>
                    <a:gd name="T12" fmla="*/ 0 w 75"/>
                    <a:gd name="T13" fmla="*/ 107 h 107"/>
                    <a:gd name="T14" fmla="*/ 43 w 75"/>
                    <a:gd name="T15" fmla="*/ 107 h 107"/>
                    <a:gd name="T16" fmla="*/ 75 w 75"/>
                    <a:gd name="T17" fmla="*/ 7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107">
                      <a:moveTo>
                        <a:pt x="75" y="75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81"/>
                        <a:pt x="49" y="86"/>
                        <a:pt x="43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61" y="107"/>
                        <a:pt x="75" y="93"/>
                        <a:pt x="75" y="75"/>
                      </a:cubicBezTo>
                      <a:close/>
                    </a:path>
                  </a:pathLst>
                </a:cu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Freeform 50">
                  <a:extLst>
                    <a:ext uri="{FF2B5EF4-FFF2-40B4-BE49-F238E27FC236}">
                      <a16:creationId xmlns:a16="http://schemas.microsoft.com/office/drawing/2014/main" id="{8214C608-4CE0-634F-BE3F-99F58AB98D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53985" y="2419477"/>
                  <a:ext cx="55231" cy="50806"/>
                </a:xfrm>
                <a:custGeom>
                  <a:avLst/>
                  <a:gdLst>
                    <a:gd name="T0" fmla="*/ 32 w 64"/>
                    <a:gd name="T1" fmla="*/ 64 h 64"/>
                    <a:gd name="T2" fmla="*/ 64 w 64"/>
                    <a:gd name="T3" fmla="*/ 32 h 64"/>
                    <a:gd name="T4" fmla="*/ 32 w 64"/>
                    <a:gd name="T5" fmla="*/ 0 h 64"/>
                    <a:gd name="T6" fmla="*/ 0 w 64"/>
                    <a:gd name="T7" fmla="*/ 32 h 64"/>
                    <a:gd name="T8" fmla="*/ 32 w 64"/>
                    <a:gd name="T9" fmla="*/ 64 h 64"/>
                    <a:gd name="T10" fmla="*/ 32 w 64"/>
                    <a:gd name="T11" fmla="*/ 21 h 64"/>
                    <a:gd name="T12" fmla="*/ 43 w 64"/>
                    <a:gd name="T13" fmla="*/ 32 h 64"/>
                    <a:gd name="T14" fmla="*/ 32 w 64"/>
                    <a:gd name="T15" fmla="*/ 43 h 64"/>
                    <a:gd name="T16" fmla="*/ 22 w 64"/>
                    <a:gd name="T17" fmla="*/ 32 h 64"/>
                    <a:gd name="T18" fmla="*/ 32 w 64"/>
                    <a:gd name="T19" fmla="*/ 2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64">
                      <a:moveTo>
                        <a:pt x="32" y="64"/>
                      </a:moveTo>
                      <a:cubicBezTo>
                        <a:pt x="50" y="64"/>
                        <a:pt x="64" y="50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50"/>
                        <a:pt x="15" y="64"/>
                        <a:pt x="32" y="64"/>
                      </a:cubicBezTo>
                      <a:close/>
                      <a:moveTo>
                        <a:pt x="32" y="21"/>
                      </a:moveTo>
                      <a:cubicBezTo>
                        <a:pt x="38" y="21"/>
                        <a:pt x="43" y="26"/>
                        <a:pt x="43" y="32"/>
                      </a:cubicBezTo>
                      <a:cubicBezTo>
                        <a:pt x="43" y="38"/>
                        <a:pt x="38" y="43"/>
                        <a:pt x="32" y="43"/>
                      </a:cubicBezTo>
                      <a:cubicBezTo>
                        <a:pt x="26" y="43"/>
                        <a:pt x="22" y="38"/>
                        <a:pt x="22" y="32"/>
                      </a:cubicBezTo>
                      <a:cubicBezTo>
                        <a:pt x="22" y="26"/>
                        <a:pt x="26" y="21"/>
                        <a:pt x="32" y="21"/>
                      </a:cubicBezTo>
                      <a:close/>
                    </a:path>
                  </a:pathLst>
                </a:cu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Freeform 51">
                  <a:extLst>
                    <a:ext uri="{FF2B5EF4-FFF2-40B4-BE49-F238E27FC236}">
                      <a16:creationId xmlns:a16="http://schemas.microsoft.com/office/drawing/2014/main" id="{5B375BA4-40C0-7243-8F58-A92E67410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6983" y="2641604"/>
                  <a:ext cx="63822" cy="85070"/>
                </a:xfrm>
                <a:custGeom>
                  <a:avLst/>
                  <a:gdLst>
                    <a:gd name="T0" fmla="*/ 54 w 75"/>
                    <a:gd name="T1" fmla="*/ 32 h 107"/>
                    <a:gd name="T2" fmla="*/ 54 w 75"/>
                    <a:gd name="T3" fmla="*/ 107 h 107"/>
                    <a:gd name="T4" fmla="*/ 75 w 75"/>
                    <a:gd name="T5" fmla="*/ 107 h 107"/>
                    <a:gd name="T6" fmla="*/ 75 w 75"/>
                    <a:gd name="T7" fmla="*/ 32 h 107"/>
                    <a:gd name="T8" fmla="*/ 43 w 75"/>
                    <a:gd name="T9" fmla="*/ 0 h 107"/>
                    <a:gd name="T10" fmla="*/ 0 w 75"/>
                    <a:gd name="T11" fmla="*/ 0 h 107"/>
                    <a:gd name="T12" fmla="*/ 0 w 75"/>
                    <a:gd name="T13" fmla="*/ 22 h 107"/>
                    <a:gd name="T14" fmla="*/ 43 w 75"/>
                    <a:gd name="T15" fmla="*/ 22 h 107"/>
                    <a:gd name="T16" fmla="*/ 54 w 75"/>
                    <a:gd name="T17" fmla="*/ 3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107">
                      <a:moveTo>
                        <a:pt x="54" y="32"/>
                      </a:moveTo>
                      <a:cubicBezTo>
                        <a:pt x="54" y="107"/>
                        <a:pt x="54" y="107"/>
                        <a:pt x="54" y="107"/>
                      </a:cubicBez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5" y="32"/>
                        <a:pt x="75" y="32"/>
                        <a:pt x="75" y="32"/>
                      </a:cubicBezTo>
                      <a:cubicBezTo>
                        <a:pt x="75" y="15"/>
                        <a:pt x="61" y="0"/>
                        <a:pt x="4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9" y="22"/>
                        <a:pt x="54" y="26"/>
                        <a:pt x="54" y="32"/>
                      </a:cubicBezTo>
                      <a:close/>
                    </a:path>
                  </a:pathLst>
                </a:cu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4" name="Freeform 52">
                  <a:extLst>
                    <a:ext uri="{FF2B5EF4-FFF2-40B4-BE49-F238E27FC236}">
                      <a16:creationId xmlns:a16="http://schemas.microsoft.com/office/drawing/2014/main" id="{D807A420-D475-CE4B-BB98-24C08A70EE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53985" y="2744396"/>
                  <a:ext cx="55231" cy="50806"/>
                </a:xfrm>
                <a:custGeom>
                  <a:avLst/>
                  <a:gdLst>
                    <a:gd name="T0" fmla="*/ 32 w 64"/>
                    <a:gd name="T1" fmla="*/ 0 h 64"/>
                    <a:gd name="T2" fmla="*/ 0 w 64"/>
                    <a:gd name="T3" fmla="*/ 32 h 64"/>
                    <a:gd name="T4" fmla="*/ 32 w 64"/>
                    <a:gd name="T5" fmla="*/ 64 h 64"/>
                    <a:gd name="T6" fmla="*/ 64 w 64"/>
                    <a:gd name="T7" fmla="*/ 32 h 64"/>
                    <a:gd name="T8" fmla="*/ 32 w 64"/>
                    <a:gd name="T9" fmla="*/ 0 h 64"/>
                    <a:gd name="T10" fmla="*/ 32 w 64"/>
                    <a:gd name="T11" fmla="*/ 43 h 64"/>
                    <a:gd name="T12" fmla="*/ 22 w 64"/>
                    <a:gd name="T13" fmla="*/ 32 h 64"/>
                    <a:gd name="T14" fmla="*/ 32 w 64"/>
                    <a:gd name="T15" fmla="*/ 22 h 64"/>
                    <a:gd name="T16" fmla="*/ 43 w 64"/>
                    <a:gd name="T17" fmla="*/ 32 h 64"/>
                    <a:gd name="T18" fmla="*/ 32 w 64"/>
                    <a:gd name="T19" fmla="*/ 4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cubicBezTo>
                        <a:pt x="15" y="0"/>
                        <a:pt x="0" y="15"/>
                        <a:pt x="0" y="32"/>
                      </a:cubicBezTo>
                      <a:cubicBezTo>
                        <a:pt x="0" y="50"/>
                        <a:pt x="15" y="64"/>
                        <a:pt x="32" y="64"/>
                      </a:cubicBezTo>
                      <a:cubicBezTo>
                        <a:pt x="50" y="64"/>
                        <a:pt x="64" y="50"/>
                        <a:pt x="64" y="32"/>
                      </a:cubicBezTo>
                      <a:cubicBezTo>
                        <a:pt x="64" y="15"/>
                        <a:pt x="50" y="0"/>
                        <a:pt x="32" y="0"/>
                      </a:cubicBezTo>
                      <a:close/>
                      <a:moveTo>
                        <a:pt x="32" y="43"/>
                      </a:moveTo>
                      <a:cubicBezTo>
                        <a:pt x="26" y="43"/>
                        <a:pt x="22" y="38"/>
                        <a:pt x="22" y="32"/>
                      </a:cubicBezTo>
                      <a:cubicBezTo>
                        <a:pt x="22" y="26"/>
                        <a:pt x="26" y="22"/>
                        <a:pt x="32" y="22"/>
                      </a:cubicBezTo>
                      <a:cubicBezTo>
                        <a:pt x="38" y="22"/>
                        <a:pt x="43" y="26"/>
                        <a:pt x="43" y="32"/>
                      </a:cubicBezTo>
                      <a:cubicBezTo>
                        <a:pt x="43" y="38"/>
                        <a:pt x="38" y="43"/>
                        <a:pt x="32" y="43"/>
                      </a:cubicBezTo>
                      <a:close/>
                    </a:path>
                  </a:pathLst>
                </a:cu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7" name="Freeform 53">
                  <a:extLst>
                    <a:ext uri="{FF2B5EF4-FFF2-40B4-BE49-F238E27FC236}">
                      <a16:creationId xmlns:a16="http://schemas.microsoft.com/office/drawing/2014/main" id="{5078259E-3DAE-834B-9CB1-4FF5DD7FA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6983" y="2548263"/>
                  <a:ext cx="136236" cy="67347"/>
                </a:xfrm>
                <a:custGeom>
                  <a:avLst/>
                  <a:gdLst>
                    <a:gd name="T0" fmla="*/ 139 w 160"/>
                    <a:gd name="T1" fmla="*/ 32 h 85"/>
                    <a:gd name="T2" fmla="*/ 107 w 160"/>
                    <a:gd name="T3" fmla="*/ 64 h 85"/>
                    <a:gd name="T4" fmla="*/ 0 w 160"/>
                    <a:gd name="T5" fmla="*/ 64 h 85"/>
                    <a:gd name="T6" fmla="*/ 0 w 160"/>
                    <a:gd name="T7" fmla="*/ 85 h 85"/>
                    <a:gd name="T8" fmla="*/ 107 w 160"/>
                    <a:gd name="T9" fmla="*/ 85 h 85"/>
                    <a:gd name="T10" fmla="*/ 160 w 160"/>
                    <a:gd name="T11" fmla="*/ 32 h 85"/>
                    <a:gd name="T12" fmla="*/ 160 w 160"/>
                    <a:gd name="T13" fmla="*/ 0 h 85"/>
                    <a:gd name="T14" fmla="*/ 139 w 160"/>
                    <a:gd name="T15" fmla="*/ 0 h 85"/>
                    <a:gd name="T16" fmla="*/ 139 w 160"/>
                    <a:gd name="T17" fmla="*/ 3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85">
                      <a:moveTo>
                        <a:pt x="139" y="32"/>
                      </a:moveTo>
                      <a:cubicBezTo>
                        <a:pt x="139" y="50"/>
                        <a:pt x="125" y="64"/>
                        <a:pt x="10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36" y="85"/>
                        <a:pt x="160" y="61"/>
                        <a:pt x="160" y="32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lnTo>
                        <a:pt x="139" y="32"/>
                      </a:lnTo>
                      <a:close/>
                    </a:path>
                  </a:pathLst>
                </a:cu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8" name="Freeform 54">
                  <a:extLst>
                    <a:ext uri="{FF2B5EF4-FFF2-40B4-BE49-F238E27FC236}">
                      <a16:creationId xmlns:a16="http://schemas.microsoft.com/office/drawing/2014/main" id="{51BD92D2-7407-014E-899A-912534636F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27625" y="2479734"/>
                  <a:ext cx="55231" cy="50806"/>
                </a:xfrm>
                <a:custGeom>
                  <a:avLst/>
                  <a:gdLst>
                    <a:gd name="T0" fmla="*/ 32 w 64"/>
                    <a:gd name="T1" fmla="*/ 0 h 64"/>
                    <a:gd name="T2" fmla="*/ 0 w 64"/>
                    <a:gd name="T3" fmla="*/ 32 h 64"/>
                    <a:gd name="T4" fmla="*/ 32 w 64"/>
                    <a:gd name="T5" fmla="*/ 64 h 64"/>
                    <a:gd name="T6" fmla="*/ 64 w 64"/>
                    <a:gd name="T7" fmla="*/ 32 h 64"/>
                    <a:gd name="T8" fmla="*/ 32 w 64"/>
                    <a:gd name="T9" fmla="*/ 0 h 64"/>
                    <a:gd name="T10" fmla="*/ 32 w 64"/>
                    <a:gd name="T11" fmla="*/ 42 h 64"/>
                    <a:gd name="T12" fmla="*/ 21 w 64"/>
                    <a:gd name="T13" fmla="*/ 32 h 64"/>
                    <a:gd name="T14" fmla="*/ 32 w 64"/>
                    <a:gd name="T15" fmla="*/ 21 h 64"/>
                    <a:gd name="T16" fmla="*/ 42 w 64"/>
                    <a:gd name="T17" fmla="*/ 32 h 64"/>
                    <a:gd name="T18" fmla="*/ 32 w 64"/>
                    <a:gd name="T19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9"/>
                        <a:pt x="14" y="64"/>
                        <a:pt x="32" y="64"/>
                      </a:cubicBezTo>
                      <a:cubicBezTo>
                        <a:pt x="49" y="64"/>
                        <a:pt x="64" y="49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lose/>
                      <a:moveTo>
                        <a:pt x="32" y="42"/>
                      </a:moveTo>
                      <a:cubicBezTo>
                        <a:pt x="26" y="42"/>
                        <a:pt x="21" y="38"/>
                        <a:pt x="21" y="32"/>
                      </a:cubicBezTo>
                      <a:cubicBezTo>
                        <a:pt x="21" y="26"/>
                        <a:pt x="26" y="21"/>
                        <a:pt x="32" y="21"/>
                      </a:cubicBezTo>
                      <a:cubicBezTo>
                        <a:pt x="38" y="21"/>
                        <a:pt x="42" y="26"/>
                        <a:pt x="42" y="32"/>
                      </a:cubicBezTo>
                      <a:cubicBezTo>
                        <a:pt x="42" y="38"/>
                        <a:pt x="38" y="42"/>
                        <a:pt x="32" y="42"/>
                      </a:cubicBezTo>
                      <a:close/>
                    </a:path>
                  </a:pathLst>
                </a:cu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9" name="Rectangle 55">
                  <a:extLst>
                    <a:ext uri="{FF2B5EF4-FFF2-40B4-BE49-F238E27FC236}">
                      <a16:creationId xmlns:a16="http://schemas.microsoft.com/office/drawing/2014/main" id="{E74E4E22-81C8-8D4C-BA05-E2CC5D0BB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6036" y="2641604"/>
                  <a:ext cx="17183" cy="85070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0" name="Rectangle 56">
                  <a:extLst>
                    <a:ext uri="{FF2B5EF4-FFF2-40B4-BE49-F238E27FC236}">
                      <a16:creationId xmlns:a16="http://schemas.microsoft.com/office/drawing/2014/main" id="{87419709-E7E9-B34F-B34B-D01A521B1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1447" y="2522269"/>
                  <a:ext cx="18411" cy="137057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1" name="Rectangle 57">
                  <a:extLst>
                    <a:ext uri="{FF2B5EF4-FFF2-40B4-BE49-F238E27FC236}">
                      <a16:creationId xmlns:a16="http://schemas.microsoft.com/office/drawing/2014/main" id="{F837AE41-056D-584C-9379-E0FBA2B67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1447" y="2675868"/>
                  <a:ext cx="18411" cy="16541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2" name="Rectangle 58">
                  <a:extLst>
                    <a:ext uri="{FF2B5EF4-FFF2-40B4-BE49-F238E27FC236}">
                      <a16:creationId xmlns:a16="http://schemas.microsoft.com/office/drawing/2014/main" id="{F32270A6-E590-CF43-93CF-E01324ED0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6160" y="2402935"/>
                  <a:ext cx="18411" cy="16541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3" name="Rectangle 59">
                  <a:extLst>
                    <a:ext uri="{FF2B5EF4-FFF2-40B4-BE49-F238E27FC236}">
                      <a16:creationId xmlns:a16="http://schemas.microsoft.com/office/drawing/2014/main" id="{1CBBE37E-260C-044E-A82C-FDA35B69B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0748" y="2599069"/>
                  <a:ext cx="18411" cy="16541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4" name="Rectangle 60">
                  <a:extLst>
                    <a:ext uri="{FF2B5EF4-FFF2-40B4-BE49-F238E27FC236}">
                      <a16:creationId xmlns:a16="http://schemas.microsoft.com/office/drawing/2014/main" id="{407CB8E3-6984-E346-B722-165DE686B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4751" y="2786931"/>
                  <a:ext cx="18411" cy="16541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5" name="Rectangle 61">
                  <a:extLst>
                    <a:ext uri="{FF2B5EF4-FFF2-40B4-BE49-F238E27FC236}">
                      <a16:creationId xmlns:a16="http://schemas.microsoft.com/office/drawing/2014/main" id="{11208F3E-4763-5E4D-BC95-B6FC94746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90106" y="2659326"/>
                  <a:ext cx="18411" cy="16541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6" name="Rectangle 62">
                  <a:extLst>
                    <a:ext uri="{FF2B5EF4-FFF2-40B4-BE49-F238E27FC236}">
                      <a16:creationId xmlns:a16="http://schemas.microsoft.com/office/drawing/2014/main" id="{82F4CDBF-3EE8-014C-AE8C-566162004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4570" y="2538810"/>
                  <a:ext cx="17183" cy="17723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7" name="Rectangle 63">
                  <a:extLst>
                    <a:ext uri="{FF2B5EF4-FFF2-40B4-BE49-F238E27FC236}">
                      <a16:creationId xmlns:a16="http://schemas.microsoft.com/office/drawing/2014/main" id="{91BF13FC-7A22-7F4C-A419-AB794A34B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0287" y="2556534"/>
                  <a:ext cx="19638" cy="16541"/>
                </a:xfrm>
                <a:prstGeom prst="rect">
                  <a:avLst/>
                </a:prstGeom>
                <a:solidFill>
                  <a:srgbClr val="FE7115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675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DE8129-ADCA-244A-94A5-52D2045EC027}"/>
              </a:ext>
            </a:extLst>
          </p:cNvPr>
          <p:cNvGrpSpPr/>
          <p:nvPr/>
        </p:nvGrpSpPr>
        <p:grpSpPr>
          <a:xfrm>
            <a:off x="5945527" y="1824681"/>
            <a:ext cx="2731835" cy="2953200"/>
            <a:chOff x="7927370" y="1289907"/>
            <a:chExt cx="3642446" cy="3937599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33E7DC4-7969-E64A-AA1A-197B375575EE}"/>
                </a:ext>
              </a:extLst>
            </p:cNvPr>
            <p:cNvSpPr/>
            <p:nvPr/>
          </p:nvSpPr>
          <p:spPr>
            <a:xfrm>
              <a:off x="8454393" y="1289907"/>
              <a:ext cx="259146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>
                <a:defRPr/>
              </a:pPr>
              <a:r>
                <a:rPr lang="en-US" sz="10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Medical Imaging</a:t>
              </a:r>
              <a:endParaRPr lang="he-IL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0FF12E4-6BFF-0347-A615-3032907C8DF9}"/>
                </a:ext>
              </a:extLst>
            </p:cNvPr>
            <p:cNvSpPr/>
            <p:nvPr/>
          </p:nvSpPr>
          <p:spPr>
            <a:xfrm>
              <a:off x="8450979" y="1517638"/>
              <a:ext cx="2424318" cy="687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>
                <a:lnSpc>
                  <a:spcPts val="1110"/>
                </a:lnSpc>
              </a:pP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Breast density detection on  encrypted mammograms </a:t>
              </a:r>
              <a:b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050" dirty="0">
                  <a:solidFill>
                    <a:srgbClr val="FE71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 seconds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E1C6BB9-5DF0-7746-BE4A-62C3CDA14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7370" y="1410265"/>
              <a:ext cx="413874" cy="521353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8AFAF421-B0C1-7C45-BE47-1EC4D241D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9" r="22521"/>
            <a:stretch/>
          </p:blipFill>
          <p:spPr>
            <a:xfrm>
              <a:off x="11000606" y="2418423"/>
              <a:ext cx="507665" cy="1015329"/>
            </a:xfrm>
            <a:prstGeom prst="rect">
              <a:avLst/>
            </a:prstGeom>
          </p:spPr>
        </p:pic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F2596C2D-D829-934D-8B6E-FB5C7A6272C1}"/>
                </a:ext>
              </a:extLst>
            </p:cNvPr>
            <p:cNvGrpSpPr/>
            <p:nvPr/>
          </p:nvGrpSpPr>
          <p:grpSpPr>
            <a:xfrm>
              <a:off x="8181714" y="2560592"/>
              <a:ext cx="1159024" cy="715445"/>
              <a:chOff x="902959" y="2308379"/>
              <a:chExt cx="3672796" cy="3062896"/>
            </a:xfrm>
          </p:grpSpPr>
          <p:pic>
            <p:nvPicPr>
              <p:cNvPr id="301" name="Picture 300" descr="Hospital.png">
                <a:extLst>
                  <a:ext uri="{FF2B5EF4-FFF2-40B4-BE49-F238E27FC236}">
                    <a16:creationId xmlns:a16="http://schemas.microsoft.com/office/drawing/2014/main" id="{E97E1837-C6B4-AC40-AB7B-0DC14077E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959" y="2308379"/>
                <a:ext cx="3672796" cy="3062896"/>
              </a:xfrm>
              <a:prstGeom prst="rect">
                <a:avLst/>
              </a:prstGeom>
            </p:spPr>
          </p:pic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D46F476-DED7-474F-B44F-E4AE83E3C0AA}"/>
                  </a:ext>
                </a:extLst>
              </p:cNvPr>
              <p:cNvGrpSpPr/>
              <p:nvPr/>
            </p:nvGrpSpPr>
            <p:grpSpPr>
              <a:xfrm>
                <a:off x="1274574" y="4863385"/>
                <a:ext cx="3005582" cy="309638"/>
                <a:chOff x="2317301" y="4128690"/>
                <a:chExt cx="3070416" cy="793842"/>
              </a:xfrm>
            </p:grpSpPr>
            <p:sp>
              <p:nvSpPr>
                <p:cNvPr id="321" name="Freeform 320">
                  <a:extLst>
                    <a:ext uri="{FF2B5EF4-FFF2-40B4-BE49-F238E27FC236}">
                      <a16:creationId xmlns:a16="http://schemas.microsoft.com/office/drawing/2014/main" id="{821B2C39-EBCC-9E4C-82C2-FEA10810F913}"/>
                    </a:ext>
                  </a:extLst>
                </p:cNvPr>
                <p:cNvSpPr/>
                <p:nvPr/>
              </p:nvSpPr>
              <p:spPr>
                <a:xfrm>
                  <a:off x="2317301" y="4128690"/>
                  <a:ext cx="353728" cy="73273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solidFill>
                  <a:srgbClr val="FAC09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2" name="Freeform 321">
                  <a:extLst>
                    <a:ext uri="{FF2B5EF4-FFF2-40B4-BE49-F238E27FC236}">
                      <a16:creationId xmlns:a16="http://schemas.microsoft.com/office/drawing/2014/main" id="{DB6A7BCD-C6FB-F043-A3C6-CC218312072A}"/>
                    </a:ext>
                  </a:extLst>
                </p:cNvPr>
                <p:cNvSpPr/>
                <p:nvPr/>
              </p:nvSpPr>
              <p:spPr>
                <a:xfrm>
                  <a:off x="3024758" y="4207853"/>
                  <a:ext cx="243629" cy="51415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solidFill>
                  <a:srgbClr val="FAC09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8EA9D575-72EA-3642-A680-629D2CAB41DB}"/>
                    </a:ext>
                  </a:extLst>
                </p:cNvPr>
                <p:cNvSpPr/>
                <p:nvPr/>
              </p:nvSpPr>
              <p:spPr>
                <a:xfrm>
                  <a:off x="3813686" y="4128690"/>
                  <a:ext cx="329992" cy="732735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solidFill>
                  <a:srgbClr val="FAC09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4" name="Freeform 323">
                  <a:extLst>
                    <a:ext uri="{FF2B5EF4-FFF2-40B4-BE49-F238E27FC236}">
                      <a16:creationId xmlns:a16="http://schemas.microsoft.com/office/drawing/2014/main" id="{37031345-A96C-BC49-B6DA-27B86896A102}"/>
                    </a:ext>
                  </a:extLst>
                </p:cNvPr>
                <p:cNvSpPr/>
                <p:nvPr/>
              </p:nvSpPr>
              <p:spPr>
                <a:xfrm flipH="1">
                  <a:off x="3446105" y="4217365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solidFill>
                  <a:srgbClr val="FAC09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5" name="Freeform 324">
                  <a:extLst>
                    <a:ext uri="{FF2B5EF4-FFF2-40B4-BE49-F238E27FC236}">
                      <a16:creationId xmlns:a16="http://schemas.microsoft.com/office/drawing/2014/main" id="{765BD5D3-7C6E-BF4D-9911-A817560A8481}"/>
                    </a:ext>
                  </a:extLst>
                </p:cNvPr>
                <p:cNvSpPr/>
                <p:nvPr/>
              </p:nvSpPr>
              <p:spPr>
                <a:xfrm>
                  <a:off x="3446105" y="4128690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solidFill>
                  <a:srgbClr val="FAC09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6" name="Freeform 325">
                  <a:extLst>
                    <a:ext uri="{FF2B5EF4-FFF2-40B4-BE49-F238E27FC236}">
                      <a16:creationId xmlns:a16="http://schemas.microsoft.com/office/drawing/2014/main" id="{8C744E8F-A654-3A42-884F-823A4E013EF6}"/>
                    </a:ext>
                  </a:extLst>
                </p:cNvPr>
                <p:cNvSpPr/>
                <p:nvPr/>
              </p:nvSpPr>
              <p:spPr>
                <a:xfrm>
                  <a:off x="4143679" y="4246037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solidFill>
                  <a:srgbClr val="FAC09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7" name="Freeform 326">
                  <a:extLst>
                    <a:ext uri="{FF2B5EF4-FFF2-40B4-BE49-F238E27FC236}">
                      <a16:creationId xmlns:a16="http://schemas.microsoft.com/office/drawing/2014/main" id="{46FB2316-7F54-6C49-836F-362051D9A55F}"/>
                    </a:ext>
                  </a:extLst>
                </p:cNvPr>
                <p:cNvSpPr/>
                <p:nvPr/>
              </p:nvSpPr>
              <p:spPr>
                <a:xfrm flipH="1">
                  <a:off x="4224848" y="4246038"/>
                  <a:ext cx="145863" cy="475970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solidFill>
                  <a:srgbClr val="FAC09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576E3D51-B5DA-AC41-B9BB-5CDCA03B43AD}"/>
                    </a:ext>
                  </a:extLst>
                </p:cNvPr>
                <p:cNvSpPr/>
                <p:nvPr/>
              </p:nvSpPr>
              <p:spPr>
                <a:xfrm>
                  <a:off x="5057725" y="4189798"/>
                  <a:ext cx="329992" cy="73273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07578545-0599-AA4F-83B8-A2F280995A99}"/>
                  </a:ext>
                </a:extLst>
              </p:cNvPr>
              <p:cNvGrpSpPr/>
              <p:nvPr/>
            </p:nvGrpSpPr>
            <p:grpSpPr>
              <a:xfrm>
                <a:off x="1274571" y="4484231"/>
                <a:ext cx="3005582" cy="319075"/>
                <a:chOff x="2306150" y="4128690"/>
                <a:chExt cx="3070416" cy="8180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13" name="Freeform 312">
                  <a:extLst>
                    <a:ext uri="{FF2B5EF4-FFF2-40B4-BE49-F238E27FC236}">
                      <a16:creationId xmlns:a16="http://schemas.microsoft.com/office/drawing/2014/main" id="{85419488-7FBC-7049-8C25-40D5741CB66B}"/>
                    </a:ext>
                  </a:extLst>
                </p:cNvPr>
                <p:cNvSpPr/>
                <p:nvPr/>
              </p:nvSpPr>
              <p:spPr>
                <a:xfrm>
                  <a:off x="2306150" y="4128690"/>
                  <a:ext cx="353728" cy="73273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6CCBE449-93CC-0C46-A339-0134931245F7}"/>
                    </a:ext>
                  </a:extLst>
                </p:cNvPr>
                <p:cNvSpPr/>
                <p:nvPr/>
              </p:nvSpPr>
              <p:spPr>
                <a:xfrm>
                  <a:off x="3024758" y="4207853"/>
                  <a:ext cx="243629" cy="51415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5" name="Freeform 314">
                  <a:extLst>
                    <a:ext uri="{FF2B5EF4-FFF2-40B4-BE49-F238E27FC236}">
                      <a16:creationId xmlns:a16="http://schemas.microsoft.com/office/drawing/2014/main" id="{590A25F1-0E94-4345-844B-0317A1F131AF}"/>
                    </a:ext>
                  </a:extLst>
                </p:cNvPr>
                <p:cNvSpPr/>
                <p:nvPr/>
              </p:nvSpPr>
              <p:spPr>
                <a:xfrm>
                  <a:off x="3813686" y="4128690"/>
                  <a:ext cx="329992" cy="732735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6" name="Freeform 315">
                  <a:extLst>
                    <a:ext uri="{FF2B5EF4-FFF2-40B4-BE49-F238E27FC236}">
                      <a16:creationId xmlns:a16="http://schemas.microsoft.com/office/drawing/2014/main" id="{FC49BDA3-1FEF-7545-9499-38EFCF4EF8B0}"/>
                    </a:ext>
                  </a:extLst>
                </p:cNvPr>
                <p:cNvSpPr/>
                <p:nvPr/>
              </p:nvSpPr>
              <p:spPr>
                <a:xfrm flipH="1">
                  <a:off x="3446105" y="4217365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7" name="Freeform 316">
                  <a:extLst>
                    <a:ext uri="{FF2B5EF4-FFF2-40B4-BE49-F238E27FC236}">
                      <a16:creationId xmlns:a16="http://schemas.microsoft.com/office/drawing/2014/main" id="{7009C717-7BF7-E24A-831F-38C6B08EAF99}"/>
                    </a:ext>
                  </a:extLst>
                </p:cNvPr>
                <p:cNvSpPr/>
                <p:nvPr/>
              </p:nvSpPr>
              <p:spPr>
                <a:xfrm>
                  <a:off x="3446105" y="4128690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DF242EB4-BDDD-084E-89F9-B3C3A2831EEB}"/>
                    </a:ext>
                  </a:extLst>
                </p:cNvPr>
                <p:cNvSpPr/>
                <p:nvPr/>
              </p:nvSpPr>
              <p:spPr>
                <a:xfrm>
                  <a:off x="4143679" y="4246037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9" name="Freeform 318">
                  <a:extLst>
                    <a:ext uri="{FF2B5EF4-FFF2-40B4-BE49-F238E27FC236}">
                      <a16:creationId xmlns:a16="http://schemas.microsoft.com/office/drawing/2014/main" id="{A1346B02-CDAC-FB45-AEF7-209F3626BB96}"/>
                    </a:ext>
                  </a:extLst>
                </p:cNvPr>
                <p:cNvSpPr/>
                <p:nvPr/>
              </p:nvSpPr>
              <p:spPr>
                <a:xfrm flipH="1">
                  <a:off x="4224848" y="4246038"/>
                  <a:ext cx="145863" cy="475970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0" name="Freeform 319">
                  <a:extLst>
                    <a:ext uri="{FF2B5EF4-FFF2-40B4-BE49-F238E27FC236}">
                      <a16:creationId xmlns:a16="http://schemas.microsoft.com/office/drawing/2014/main" id="{5F2389B3-E554-2045-A081-9C3C8060E1AC}"/>
                    </a:ext>
                  </a:extLst>
                </p:cNvPr>
                <p:cNvSpPr/>
                <p:nvPr/>
              </p:nvSpPr>
              <p:spPr>
                <a:xfrm>
                  <a:off x="5046574" y="4213994"/>
                  <a:ext cx="329992" cy="73273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F10F7C5F-CB40-894C-BE45-83557BB8C7D1}"/>
                  </a:ext>
                </a:extLst>
              </p:cNvPr>
              <p:cNvGrpSpPr/>
              <p:nvPr/>
            </p:nvGrpSpPr>
            <p:grpSpPr>
              <a:xfrm>
                <a:off x="1285488" y="4189785"/>
                <a:ext cx="2994664" cy="325325"/>
                <a:chOff x="2317301" y="4128690"/>
                <a:chExt cx="3059263" cy="83406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05" name="Freeform 304">
                  <a:extLst>
                    <a:ext uri="{FF2B5EF4-FFF2-40B4-BE49-F238E27FC236}">
                      <a16:creationId xmlns:a16="http://schemas.microsoft.com/office/drawing/2014/main" id="{11FC358E-BD38-D340-815A-366D2DCAFE0C}"/>
                    </a:ext>
                  </a:extLst>
                </p:cNvPr>
                <p:cNvSpPr/>
                <p:nvPr/>
              </p:nvSpPr>
              <p:spPr>
                <a:xfrm>
                  <a:off x="2317301" y="4230021"/>
                  <a:ext cx="353728" cy="73273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BA20B3FB-87ED-5D4A-B274-6ED2CC4C729D}"/>
                    </a:ext>
                  </a:extLst>
                </p:cNvPr>
                <p:cNvSpPr/>
                <p:nvPr/>
              </p:nvSpPr>
              <p:spPr>
                <a:xfrm>
                  <a:off x="3024758" y="4207853"/>
                  <a:ext cx="243629" cy="514154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BB662A73-C9E7-A644-8C24-E167FCFC955B}"/>
                    </a:ext>
                  </a:extLst>
                </p:cNvPr>
                <p:cNvSpPr/>
                <p:nvPr/>
              </p:nvSpPr>
              <p:spPr>
                <a:xfrm>
                  <a:off x="3813686" y="4128690"/>
                  <a:ext cx="329992" cy="732735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C2D16DD9-D514-ED41-A714-2CA955E409E2}"/>
                    </a:ext>
                  </a:extLst>
                </p:cNvPr>
                <p:cNvSpPr/>
                <p:nvPr/>
              </p:nvSpPr>
              <p:spPr>
                <a:xfrm flipH="1">
                  <a:off x="3446105" y="4217365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C4EA260A-6BDC-B64C-B1FF-B7F2A62097E8}"/>
                    </a:ext>
                  </a:extLst>
                </p:cNvPr>
                <p:cNvSpPr/>
                <p:nvPr/>
              </p:nvSpPr>
              <p:spPr>
                <a:xfrm>
                  <a:off x="3446105" y="4128690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29D57E3B-3E4A-9B40-A509-403F08410868}"/>
                    </a:ext>
                  </a:extLst>
                </p:cNvPr>
                <p:cNvSpPr/>
                <p:nvPr/>
              </p:nvSpPr>
              <p:spPr>
                <a:xfrm>
                  <a:off x="4143679" y="4246037"/>
                  <a:ext cx="227032" cy="593317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1" name="Freeform 310">
                  <a:extLst>
                    <a:ext uri="{FF2B5EF4-FFF2-40B4-BE49-F238E27FC236}">
                      <a16:creationId xmlns:a16="http://schemas.microsoft.com/office/drawing/2014/main" id="{A4812863-7302-AF47-B87F-1F1C46870DF5}"/>
                    </a:ext>
                  </a:extLst>
                </p:cNvPr>
                <p:cNvSpPr/>
                <p:nvPr/>
              </p:nvSpPr>
              <p:spPr>
                <a:xfrm flipH="1">
                  <a:off x="4224848" y="4246038"/>
                  <a:ext cx="145863" cy="475970"/>
                </a:xfrm>
                <a:custGeom>
                  <a:avLst/>
                  <a:gdLst>
                    <a:gd name="connsiteX0" fmla="*/ 47345 w 258996"/>
                    <a:gd name="connsiteY0" fmla="*/ 29782 h 823570"/>
                    <a:gd name="connsiteX1" fmla="*/ 60573 w 258996"/>
                    <a:gd name="connsiteY1" fmla="*/ 162080 h 823570"/>
                    <a:gd name="connsiteX2" fmla="*/ 87030 w 258996"/>
                    <a:gd name="connsiteY2" fmla="*/ 214999 h 823570"/>
                    <a:gd name="connsiteX3" fmla="*/ 153171 w 258996"/>
                    <a:gd name="connsiteY3" fmla="*/ 294378 h 823570"/>
                    <a:gd name="connsiteX4" fmla="*/ 192855 w 258996"/>
                    <a:gd name="connsiteY4" fmla="*/ 400217 h 823570"/>
                    <a:gd name="connsiteX5" fmla="*/ 232540 w 258996"/>
                    <a:gd name="connsiteY5" fmla="*/ 532515 h 823570"/>
                    <a:gd name="connsiteX6" fmla="*/ 219312 w 258996"/>
                    <a:gd name="connsiteY6" fmla="*/ 717732 h 823570"/>
                    <a:gd name="connsiteX7" fmla="*/ 192855 w 258996"/>
                    <a:gd name="connsiteY7" fmla="*/ 744192 h 823570"/>
                    <a:gd name="connsiteX8" fmla="*/ 166399 w 258996"/>
                    <a:gd name="connsiteY8" fmla="*/ 783881 h 823570"/>
                    <a:gd name="connsiteX9" fmla="*/ 192855 w 258996"/>
                    <a:gd name="connsiteY9" fmla="*/ 823570 h 823570"/>
                    <a:gd name="connsiteX10" fmla="*/ 258996 w 258996"/>
                    <a:gd name="connsiteY10" fmla="*/ 744192 h 823570"/>
                    <a:gd name="connsiteX11" fmla="*/ 232540 w 258996"/>
                    <a:gd name="connsiteY11" fmla="*/ 598664 h 823570"/>
                    <a:gd name="connsiteX12" fmla="*/ 206084 w 258996"/>
                    <a:gd name="connsiteY12" fmla="*/ 558974 h 823570"/>
                    <a:gd name="connsiteX13" fmla="*/ 192855 w 258996"/>
                    <a:gd name="connsiteY13" fmla="*/ 506055 h 823570"/>
                    <a:gd name="connsiteX14" fmla="*/ 179627 w 258996"/>
                    <a:gd name="connsiteY14" fmla="*/ 439906 h 823570"/>
                    <a:gd name="connsiteX15" fmla="*/ 126714 w 258996"/>
                    <a:gd name="connsiteY15" fmla="*/ 373757 h 823570"/>
                    <a:gd name="connsiteX16" fmla="*/ 60573 w 258996"/>
                    <a:gd name="connsiteY16" fmla="*/ 254689 h 823570"/>
                    <a:gd name="connsiteX17" fmla="*/ 20889 w 258996"/>
                    <a:gd name="connsiteY17" fmla="*/ 228229 h 823570"/>
                    <a:gd name="connsiteX18" fmla="*/ 20889 w 258996"/>
                    <a:gd name="connsiteY18" fmla="*/ 3322 h 823570"/>
                    <a:gd name="connsiteX19" fmla="*/ 47345 w 258996"/>
                    <a:gd name="connsiteY19" fmla="*/ 43012 h 823570"/>
                    <a:gd name="connsiteX20" fmla="*/ 47345 w 258996"/>
                    <a:gd name="connsiteY20" fmla="*/ 29782 h 82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8996" h="823570">
                      <a:moveTo>
                        <a:pt x="47345" y="29782"/>
                      </a:moveTo>
                      <a:cubicBezTo>
                        <a:pt x="49550" y="49627"/>
                        <a:pt x="51288" y="118744"/>
                        <a:pt x="60573" y="162080"/>
                      </a:cubicBezTo>
                      <a:cubicBezTo>
                        <a:pt x="64705" y="181364"/>
                        <a:pt x="77246" y="197876"/>
                        <a:pt x="87030" y="214999"/>
                      </a:cubicBezTo>
                      <a:cubicBezTo>
                        <a:pt x="111588" y="257980"/>
                        <a:pt x="116687" y="257891"/>
                        <a:pt x="153171" y="294378"/>
                      </a:cubicBezTo>
                      <a:cubicBezTo>
                        <a:pt x="161266" y="314618"/>
                        <a:pt x="185942" y="372560"/>
                        <a:pt x="192855" y="400217"/>
                      </a:cubicBezTo>
                      <a:cubicBezTo>
                        <a:pt x="222663" y="519462"/>
                        <a:pt x="185143" y="414006"/>
                        <a:pt x="232540" y="532515"/>
                      </a:cubicBezTo>
                      <a:cubicBezTo>
                        <a:pt x="228131" y="594254"/>
                        <a:pt x="230718" y="656896"/>
                        <a:pt x="219312" y="717732"/>
                      </a:cubicBezTo>
                      <a:cubicBezTo>
                        <a:pt x="217014" y="729991"/>
                        <a:pt x="200646" y="734452"/>
                        <a:pt x="192855" y="744192"/>
                      </a:cubicBezTo>
                      <a:cubicBezTo>
                        <a:pt x="182923" y="756608"/>
                        <a:pt x="175218" y="770651"/>
                        <a:pt x="166399" y="783881"/>
                      </a:cubicBezTo>
                      <a:cubicBezTo>
                        <a:pt x="175218" y="797111"/>
                        <a:pt x="176956" y="823570"/>
                        <a:pt x="192855" y="823570"/>
                      </a:cubicBezTo>
                      <a:cubicBezTo>
                        <a:pt x="209832" y="823570"/>
                        <a:pt x="251016" y="756164"/>
                        <a:pt x="258996" y="744192"/>
                      </a:cubicBezTo>
                      <a:cubicBezTo>
                        <a:pt x="254436" y="707708"/>
                        <a:pt x="252932" y="639453"/>
                        <a:pt x="232540" y="598664"/>
                      </a:cubicBezTo>
                      <a:cubicBezTo>
                        <a:pt x="225430" y="584442"/>
                        <a:pt x="214903" y="572204"/>
                        <a:pt x="206084" y="558974"/>
                      </a:cubicBezTo>
                      <a:cubicBezTo>
                        <a:pt x="201674" y="541334"/>
                        <a:pt x="196799" y="523805"/>
                        <a:pt x="192855" y="506055"/>
                      </a:cubicBezTo>
                      <a:cubicBezTo>
                        <a:pt x="187978" y="484104"/>
                        <a:pt x="187522" y="460961"/>
                        <a:pt x="179627" y="439906"/>
                      </a:cubicBezTo>
                      <a:cubicBezTo>
                        <a:pt x="169615" y="413203"/>
                        <a:pt x="146086" y="393132"/>
                        <a:pt x="126714" y="373757"/>
                      </a:cubicBezTo>
                      <a:cubicBezTo>
                        <a:pt x="112930" y="332399"/>
                        <a:pt x="99561" y="280685"/>
                        <a:pt x="60573" y="254689"/>
                      </a:cubicBezTo>
                      <a:lnTo>
                        <a:pt x="20889" y="228229"/>
                      </a:lnTo>
                      <a:cubicBezTo>
                        <a:pt x="-189" y="143911"/>
                        <a:pt x="-13010" y="116332"/>
                        <a:pt x="20889" y="3322"/>
                      </a:cubicBezTo>
                      <a:cubicBezTo>
                        <a:pt x="25457" y="-11907"/>
                        <a:pt x="39165" y="29378"/>
                        <a:pt x="47345" y="43012"/>
                      </a:cubicBezTo>
                      <a:cubicBezTo>
                        <a:pt x="52418" y="51468"/>
                        <a:pt x="45140" y="9937"/>
                        <a:pt x="47345" y="297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2" name="Freeform 311">
                  <a:extLst>
                    <a:ext uri="{FF2B5EF4-FFF2-40B4-BE49-F238E27FC236}">
                      <a16:creationId xmlns:a16="http://schemas.microsoft.com/office/drawing/2014/main" id="{3E84113B-8124-F34F-A32C-47CCCAAF7FDC}"/>
                    </a:ext>
                  </a:extLst>
                </p:cNvPr>
                <p:cNvSpPr/>
                <p:nvPr/>
              </p:nvSpPr>
              <p:spPr>
                <a:xfrm>
                  <a:off x="5046572" y="4189798"/>
                  <a:ext cx="329992" cy="732736"/>
                </a:xfrm>
                <a:custGeom>
                  <a:avLst/>
                  <a:gdLst>
                    <a:gd name="connsiteX0" fmla="*/ 198423 w 489444"/>
                    <a:gd name="connsiteY0" fmla="*/ 626174 h 1062758"/>
                    <a:gd name="connsiteX1" fmla="*/ 238108 w 489444"/>
                    <a:gd name="connsiteY1" fmla="*/ 560025 h 1062758"/>
                    <a:gd name="connsiteX2" fmla="*/ 264564 w 489444"/>
                    <a:gd name="connsiteY2" fmla="*/ 480646 h 1062758"/>
                    <a:gd name="connsiteX3" fmla="*/ 277792 w 489444"/>
                    <a:gd name="connsiteY3" fmla="*/ 440957 h 1062758"/>
                    <a:gd name="connsiteX4" fmla="*/ 304249 w 489444"/>
                    <a:gd name="connsiteY4" fmla="*/ 388038 h 1062758"/>
                    <a:gd name="connsiteX5" fmla="*/ 304249 w 489444"/>
                    <a:gd name="connsiteY5" fmla="*/ 4373 h 1062758"/>
                    <a:gd name="connsiteX6" fmla="*/ 264564 w 489444"/>
                    <a:gd name="connsiteY6" fmla="*/ 17603 h 1062758"/>
                    <a:gd name="connsiteX7" fmla="*/ 224880 w 489444"/>
                    <a:gd name="connsiteY7" fmla="*/ 123441 h 1062758"/>
                    <a:gd name="connsiteX8" fmla="*/ 211651 w 489444"/>
                    <a:gd name="connsiteY8" fmla="*/ 176361 h 1062758"/>
                    <a:gd name="connsiteX9" fmla="*/ 198423 w 489444"/>
                    <a:gd name="connsiteY9" fmla="*/ 216050 h 1062758"/>
                    <a:gd name="connsiteX10" fmla="*/ 185195 w 489444"/>
                    <a:gd name="connsiteY10" fmla="*/ 573255 h 1062758"/>
                    <a:gd name="connsiteX11" fmla="*/ 145510 w 489444"/>
                    <a:gd name="connsiteY11" fmla="*/ 599714 h 1062758"/>
                    <a:gd name="connsiteX12" fmla="*/ 132282 w 489444"/>
                    <a:gd name="connsiteY12" fmla="*/ 639404 h 1062758"/>
                    <a:gd name="connsiteX13" fmla="*/ 92597 w 489444"/>
                    <a:gd name="connsiteY13" fmla="*/ 718783 h 1062758"/>
                    <a:gd name="connsiteX14" fmla="*/ 92597 w 489444"/>
                    <a:gd name="connsiteY14" fmla="*/ 1049528 h 1062758"/>
                    <a:gd name="connsiteX15" fmla="*/ 119054 w 489444"/>
                    <a:gd name="connsiteY15" fmla="*/ 1009838 h 1062758"/>
                    <a:gd name="connsiteX16" fmla="*/ 145510 w 489444"/>
                    <a:gd name="connsiteY16" fmla="*/ 956919 h 1062758"/>
                    <a:gd name="connsiteX17" fmla="*/ 158739 w 489444"/>
                    <a:gd name="connsiteY17" fmla="*/ 877540 h 1062758"/>
                    <a:gd name="connsiteX18" fmla="*/ 185195 w 489444"/>
                    <a:gd name="connsiteY18" fmla="*/ 612944 h 1062758"/>
                    <a:gd name="connsiteX19" fmla="*/ 198423 w 489444"/>
                    <a:gd name="connsiteY19" fmla="*/ 560025 h 1062758"/>
                    <a:gd name="connsiteX20" fmla="*/ 238108 w 489444"/>
                    <a:gd name="connsiteY20" fmla="*/ 586485 h 1062758"/>
                    <a:gd name="connsiteX21" fmla="*/ 251336 w 489444"/>
                    <a:gd name="connsiteY21" fmla="*/ 652634 h 1062758"/>
                    <a:gd name="connsiteX22" fmla="*/ 264564 w 489444"/>
                    <a:gd name="connsiteY22" fmla="*/ 692323 h 1062758"/>
                    <a:gd name="connsiteX23" fmla="*/ 304249 w 489444"/>
                    <a:gd name="connsiteY23" fmla="*/ 824621 h 1062758"/>
                    <a:gd name="connsiteX24" fmla="*/ 330705 w 489444"/>
                    <a:gd name="connsiteY24" fmla="*/ 864311 h 1062758"/>
                    <a:gd name="connsiteX25" fmla="*/ 370390 w 489444"/>
                    <a:gd name="connsiteY25" fmla="*/ 930460 h 1062758"/>
                    <a:gd name="connsiteX26" fmla="*/ 396846 w 489444"/>
                    <a:gd name="connsiteY26" fmla="*/ 1009838 h 1062758"/>
                    <a:gd name="connsiteX27" fmla="*/ 476216 w 489444"/>
                    <a:gd name="connsiteY27" fmla="*/ 1062758 h 1062758"/>
                    <a:gd name="connsiteX28" fmla="*/ 489444 w 489444"/>
                    <a:gd name="connsiteY28" fmla="*/ 983379 h 1062758"/>
                    <a:gd name="connsiteX29" fmla="*/ 476216 w 489444"/>
                    <a:gd name="connsiteY29" fmla="*/ 877540 h 1062758"/>
                    <a:gd name="connsiteX30" fmla="*/ 396846 w 489444"/>
                    <a:gd name="connsiteY30" fmla="*/ 837851 h 1062758"/>
                    <a:gd name="connsiteX31" fmla="*/ 343933 w 489444"/>
                    <a:gd name="connsiteY31" fmla="*/ 811391 h 1062758"/>
                    <a:gd name="connsiteX32" fmla="*/ 264564 w 489444"/>
                    <a:gd name="connsiteY32" fmla="*/ 771702 h 1062758"/>
                    <a:gd name="connsiteX33" fmla="*/ 238108 w 489444"/>
                    <a:gd name="connsiteY33" fmla="*/ 692323 h 1062758"/>
                    <a:gd name="connsiteX34" fmla="*/ 145510 w 489444"/>
                    <a:gd name="connsiteY34" fmla="*/ 599714 h 1062758"/>
                    <a:gd name="connsiteX35" fmla="*/ 105826 w 489444"/>
                    <a:gd name="connsiteY35" fmla="*/ 560025 h 1062758"/>
                    <a:gd name="connsiteX36" fmla="*/ 39685 w 489444"/>
                    <a:gd name="connsiteY36" fmla="*/ 493876 h 1062758"/>
                    <a:gd name="connsiteX37" fmla="*/ 13228 w 489444"/>
                    <a:gd name="connsiteY37" fmla="*/ 401267 h 1062758"/>
                    <a:gd name="connsiteX38" fmla="*/ 0 w 489444"/>
                    <a:gd name="connsiteY38" fmla="*/ 348348 h 1062758"/>
                    <a:gd name="connsiteX39" fmla="*/ 13228 w 489444"/>
                    <a:gd name="connsiteY39" fmla="*/ 96982 h 1062758"/>
                    <a:gd name="connsiteX40" fmla="*/ 52913 w 489444"/>
                    <a:gd name="connsiteY40" fmla="*/ 123441 h 1062758"/>
                    <a:gd name="connsiteX41" fmla="*/ 66141 w 489444"/>
                    <a:gd name="connsiteY41" fmla="*/ 163131 h 1062758"/>
                    <a:gd name="connsiteX42" fmla="*/ 105826 w 489444"/>
                    <a:gd name="connsiteY42" fmla="*/ 242510 h 1062758"/>
                    <a:gd name="connsiteX43" fmla="*/ 119054 w 489444"/>
                    <a:gd name="connsiteY43" fmla="*/ 321889 h 1062758"/>
                    <a:gd name="connsiteX44" fmla="*/ 145510 w 489444"/>
                    <a:gd name="connsiteY44" fmla="*/ 401267 h 1062758"/>
                    <a:gd name="connsiteX45" fmla="*/ 158739 w 489444"/>
                    <a:gd name="connsiteY45" fmla="*/ 546795 h 1062758"/>
                    <a:gd name="connsiteX46" fmla="*/ 171967 w 489444"/>
                    <a:gd name="connsiteY46" fmla="*/ 586485 h 1062758"/>
                    <a:gd name="connsiteX47" fmla="*/ 198423 w 489444"/>
                    <a:gd name="connsiteY47" fmla="*/ 626174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9444" h="1062758">
                      <a:moveTo>
                        <a:pt x="198423" y="626174"/>
                      </a:moveTo>
                      <a:cubicBezTo>
                        <a:pt x="209447" y="621764"/>
                        <a:pt x="227469" y="583434"/>
                        <a:pt x="238108" y="560025"/>
                      </a:cubicBezTo>
                      <a:cubicBezTo>
                        <a:pt x="249648" y="534634"/>
                        <a:pt x="255745" y="507106"/>
                        <a:pt x="264564" y="480646"/>
                      </a:cubicBezTo>
                      <a:cubicBezTo>
                        <a:pt x="268973" y="467416"/>
                        <a:pt x="271556" y="453430"/>
                        <a:pt x="277792" y="440957"/>
                      </a:cubicBezTo>
                      <a:lnTo>
                        <a:pt x="304249" y="388038"/>
                      </a:lnTo>
                      <a:cubicBezTo>
                        <a:pt x="328378" y="243243"/>
                        <a:pt x="340545" y="204023"/>
                        <a:pt x="304249" y="4373"/>
                      </a:cubicBezTo>
                      <a:cubicBezTo>
                        <a:pt x="301755" y="-9346"/>
                        <a:pt x="277792" y="13193"/>
                        <a:pt x="264564" y="17603"/>
                      </a:cubicBezTo>
                      <a:cubicBezTo>
                        <a:pt x="230611" y="153433"/>
                        <a:pt x="276758" y="-14917"/>
                        <a:pt x="224880" y="123441"/>
                      </a:cubicBezTo>
                      <a:cubicBezTo>
                        <a:pt x="218496" y="140466"/>
                        <a:pt x="216646" y="158878"/>
                        <a:pt x="211651" y="176361"/>
                      </a:cubicBezTo>
                      <a:cubicBezTo>
                        <a:pt x="207820" y="189770"/>
                        <a:pt x="202832" y="202820"/>
                        <a:pt x="198423" y="216050"/>
                      </a:cubicBezTo>
                      <a:cubicBezTo>
                        <a:pt x="194014" y="335118"/>
                        <a:pt x="201473" y="455222"/>
                        <a:pt x="185195" y="573255"/>
                      </a:cubicBezTo>
                      <a:cubicBezTo>
                        <a:pt x="183023" y="589005"/>
                        <a:pt x="155441" y="587298"/>
                        <a:pt x="145510" y="599714"/>
                      </a:cubicBezTo>
                      <a:cubicBezTo>
                        <a:pt x="136799" y="610604"/>
                        <a:pt x="138518" y="626930"/>
                        <a:pt x="132282" y="639404"/>
                      </a:cubicBezTo>
                      <a:cubicBezTo>
                        <a:pt x="80992" y="741999"/>
                        <a:pt x="125851" y="619012"/>
                        <a:pt x="92597" y="718783"/>
                      </a:cubicBezTo>
                      <a:cubicBezTo>
                        <a:pt x="71220" y="847061"/>
                        <a:pt x="60308" y="877298"/>
                        <a:pt x="92597" y="1049528"/>
                      </a:cubicBezTo>
                      <a:cubicBezTo>
                        <a:pt x="95527" y="1065156"/>
                        <a:pt x="111166" y="1023643"/>
                        <a:pt x="119054" y="1009838"/>
                      </a:cubicBezTo>
                      <a:cubicBezTo>
                        <a:pt x="128838" y="992715"/>
                        <a:pt x="136691" y="974559"/>
                        <a:pt x="145510" y="956919"/>
                      </a:cubicBezTo>
                      <a:cubicBezTo>
                        <a:pt x="149920" y="930459"/>
                        <a:pt x="155605" y="904181"/>
                        <a:pt x="158739" y="877540"/>
                      </a:cubicBezTo>
                      <a:cubicBezTo>
                        <a:pt x="168268" y="796534"/>
                        <a:pt x="172585" y="694922"/>
                        <a:pt x="185195" y="612944"/>
                      </a:cubicBezTo>
                      <a:cubicBezTo>
                        <a:pt x="187959" y="594973"/>
                        <a:pt x="194014" y="577665"/>
                        <a:pt x="198423" y="560025"/>
                      </a:cubicBezTo>
                      <a:cubicBezTo>
                        <a:pt x="211651" y="568845"/>
                        <a:pt x="230221" y="572680"/>
                        <a:pt x="238108" y="586485"/>
                      </a:cubicBezTo>
                      <a:cubicBezTo>
                        <a:pt x="249263" y="606009"/>
                        <a:pt x="245883" y="630819"/>
                        <a:pt x="251336" y="652634"/>
                      </a:cubicBezTo>
                      <a:cubicBezTo>
                        <a:pt x="254718" y="666163"/>
                        <a:pt x="260733" y="678914"/>
                        <a:pt x="264564" y="692323"/>
                      </a:cubicBezTo>
                      <a:cubicBezTo>
                        <a:pt x="273808" y="724681"/>
                        <a:pt x="288529" y="801038"/>
                        <a:pt x="304249" y="824621"/>
                      </a:cubicBezTo>
                      <a:cubicBezTo>
                        <a:pt x="313068" y="837851"/>
                        <a:pt x="323595" y="850089"/>
                        <a:pt x="330705" y="864311"/>
                      </a:cubicBezTo>
                      <a:cubicBezTo>
                        <a:pt x="365047" y="933005"/>
                        <a:pt x="318715" y="878779"/>
                        <a:pt x="370390" y="930460"/>
                      </a:cubicBezTo>
                      <a:cubicBezTo>
                        <a:pt x="379209" y="956919"/>
                        <a:pt x="373641" y="994366"/>
                        <a:pt x="396846" y="1009838"/>
                      </a:cubicBezTo>
                      <a:lnTo>
                        <a:pt x="476216" y="1062758"/>
                      </a:lnTo>
                      <a:cubicBezTo>
                        <a:pt x="480625" y="1036298"/>
                        <a:pt x="489444" y="1010204"/>
                        <a:pt x="489444" y="983379"/>
                      </a:cubicBezTo>
                      <a:cubicBezTo>
                        <a:pt x="489444" y="947825"/>
                        <a:pt x="489419" y="910552"/>
                        <a:pt x="476216" y="877540"/>
                      </a:cubicBezTo>
                      <a:cubicBezTo>
                        <a:pt x="467450" y="855623"/>
                        <a:pt x="414321" y="845341"/>
                        <a:pt x="396846" y="837851"/>
                      </a:cubicBezTo>
                      <a:cubicBezTo>
                        <a:pt x="378721" y="830082"/>
                        <a:pt x="362058" y="819160"/>
                        <a:pt x="343933" y="811391"/>
                      </a:cubicBezTo>
                      <a:cubicBezTo>
                        <a:pt x="267257" y="778525"/>
                        <a:pt x="340832" y="822552"/>
                        <a:pt x="264564" y="771702"/>
                      </a:cubicBezTo>
                      <a:cubicBezTo>
                        <a:pt x="255745" y="745242"/>
                        <a:pt x="257828" y="712046"/>
                        <a:pt x="238108" y="692323"/>
                      </a:cubicBezTo>
                      <a:lnTo>
                        <a:pt x="145510" y="599714"/>
                      </a:lnTo>
                      <a:cubicBezTo>
                        <a:pt x="132282" y="586484"/>
                        <a:pt x="116203" y="575592"/>
                        <a:pt x="105826" y="560025"/>
                      </a:cubicBezTo>
                      <a:cubicBezTo>
                        <a:pt x="70550" y="507107"/>
                        <a:pt x="92598" y="529156"/>
                        <a:pt x="39685" y="493876"/>
                      </a:cubicBezTo>
                      <a:cubicBezTo>
                        <a:pt x="-1684" y="328391"/>
                        <a:pt x="51194" y="534165"/>
                        <a:pt x="13228" y="401267"/>
                      </a:cubicBezTo>
                      <a:cubicBezTo>
                        <a:pt x="8234" y="383784"/>
                        <a:pt x="4409" y="365988"/>
                        <a:pt x="0" y="348348"/>
                      </a:cubicBezTo>
                      <a:cubicBezTo>
                        <a:pt x="4409" y="264559"/>
                        <a:pt x="-5987" y="178657"/>
                        <a:pt x="13228" y="96982"/>
                      </a:cubicBezTo>
                      <a:cubicBezTo>
                        <a:pt x="16869" y="81506"/>
                        <a:pt x="42982" y="111025"/>
                        <a:pt x="52913" y="123441"/>
                      </a:cubicBezTo>
                      <a:cubicBezTo>
                        <a:pt x="61624" y="134331"/>
                        <a:pt x="59905" y="150657"/>
                        <a:pt x="66141" y="163131"/>
                      </a:cubicBezTo>
                      <a:cubicBezTo>
                        <a:pt x="117431" y="265726"/>
                        <a:pt x="72572" y="142739"/>
                        <a:pt x="105826" y="242510"/>
                      </a:cubicBezTo>
                      <a:cubicBezTo>
                        <a:pt x="110235" y="268970"/>
                        <a:pt x="112549" y="295865"/>
                        <a:pt x="119054" y="321889"/>
                      </a:cubicBezTo>
                      <a:cubicBezTo>
                        <a:pt x="125818" y="348947"/>
                        <a:pt x="145510" y="401267"/>
                        <a:pt x="145510" y="401267"/>
                      </a:cubicBezTo>
                      <a:cubicBezTo>
                        <a:pt x="149920" y="449776"/>
                        <a:pt x="151851" y="498575"/>
                        <a:pt x="158739" y="546795"/>
                      </a:cubicBezTo>
                      <a:cubicBezTo>
                        <a:pt x="160711" y="560600"/>
                        <a:pt x="168136" y="573076"/>
                        <a:pt x="171967" y="586485"/>
                      </a:cubicBezTo>
                      <a:cubicBezTo>
                        <a:pt x="192792" y="659383"/>
                        <a:pt x="187399" y="630584"/>
                        <a:pt x="198423" y="62617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0C93A96E-C1F7-F44F-88D9-BD3CCDB51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3721" y="3426809"/>
              <a:ext cx="1206591" cy="1080529"/>
            </a:xfrm>
            <a:prstGeom prst="rect">
              <a:avLst/>
            </a:prstGeom>
          </p:spPr>
        </p:pic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3EE40BA0-622C-FC4E-BF6A-364AF978F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6255" y="3993607"/>
              <a:ext cx="709849" cy="0"/>
            </a:xfrm>
            <a:prstGeom prst="straightConnector1">
              <a:avLst/>
            </a:prstGeom>
            <a:ln w="25400">
              <a:solidFill>
                <a:srgbClr val="550097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32" name="Picture 331">
              <a:extLst>
                <a:ext uri="{FF2B5EF4-FFF2-40B4-BE49-F238E27FC236}">
                  <a16:creationId xmlns:a16="http://schemas.microsoft.com/office/drawing/2014/main" id="{092DCD53-D638-E84F-AAC0-BB0338AF3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74" b="15475"/>
            <a:stretch/>
          </p:blipFill>
          <p:spPr>
            <a:xfrm>
              <a:off x="10974553" y="3562215"/>
              <a:ext cx="539100" cy="886266"/>
            </a:xfrm>
            <a:prstGeom prst="rect">
              <a:avLst/>
            </a:prstGeom>
          </p:spPr>
        </p:pic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B568DBA0-2FAF-724D-8F39-E43015E9CFA1}"/>
                </a:ext>
              </a:extLst>
            </p:cNvPr>
            <p:cNvSpPr/>
            <p:nvPr/>
          </p:nvSpPr>
          <p:spPr>
            <a:xfrm>
              <a:off x="8040179" y="4673509"/>
              <a:ext cx="352963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89"/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Collaboration with Regina </a:t>
              </a:r>
              <a:r>
                <a:rPr lang="en-US" sz="105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Barzilay@CSAIL</a:t>
              </a: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 and Anantha </a:t>
              </a:r>
              <a:r>
                <a:rPr lang="en-US" sz="105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Chandrakasan@EECS</a:t>
              </a:r>
              <a:r>
                <a:rPr lang="en-US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</a:rPr>
                <a:t>.</a:t>
              </a:r>
              <a:endParaRPr lang="he-IL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69C5A7-8ED5-4946-A70F-5940376446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697" y="5166561"/>
            <a:ext cx="741353" cy="736719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6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342">
        <p:fade/>
      </p:transition>
    </mc:Choice>
    <mc:Fallback xmlns="">
      <p:transition spd="med" advTm="34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>
            <a:extLst>
              <a:ext uri="{FF2B5EF4-FFF2-40B4-BE49-F238E27FC236}">
                <a16:creationId xmlns:a16="http://schemas.microsoft.com/office/drawing/2014/main" id="{CAD95466-36A4-5F43-8EE0-C2131488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0" y="-99392"/>
            <a:ext cx="8501345" cy="92073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DREAM</a:t>
            </a:r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04F216F-7AB8-DA40-9D39-68BB8D9FFDA0}"/>
              </a:ext>
            </a:extLst>
          </p:cNvPr>
          <p:cNvSpPr/>
          <p:nvPr/>
        </p:nvSpPr>
        <p:spPr>
          <a:xfrm>
            <a:off x="3383244" y="3609343"/>
            <a:ext cx="2106066" cy="751168"/>
          </a:xfrm>
          <a:prstGeom prst="rect">
            <a:avLst/>
          </a:prstGeom>
          <a:noFill/>
          <a:ln>
            <a:solidFill>
              <a:srgbClr val="5500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rtl="1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7" name="Rectangle: Rounded Corners 239">
            <a:extLst>
              <a:ext uri="{FF2B5EF4-FFF2-40B4-BE49-F238E27FC236}">
                <a16:creationId xmlns:a16="http://schemas.microsoft.com/office/drawing/2014/main" id="{1E83FF7A-F48A-0F41-B64C-E84E083EC2B4}"/>
              </a:ext>
            </a:extLst>
          </p:cNvPr>
          <p:cNvSpPr/>
          <p:nvPr/>
        </p:nvSpPr>
        <p:spPr>
          <a:xfrm rot="16200000">
            <a:off x="2380820" y="3411971"/>
            <a:ext cx="1746322" cy="339754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350" i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 </a:t>
            </a:r>
            <a:r>
              <a:rPr lang="en-US" sz="1350" b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68" name="Rectangle: Rounded Corners 239">
            <a:extLst>
              <a:ext uri="{FF2B5EF4-FFF2-40B4-BE49-F238E27FC236}">
                <a16:creationId xmlns:a16="http://schemas.microsoft.com/office/drawing/2014/main" id="{26002F2E-5586-D042-9C18-8E2D77F59296}"/>
              </a:ext>
            </a:extLst>
          </p:cNvPr>
          <p:cNvSpPr/>
          <p:nvPr/>
        </p:nvSpPr>
        <p:spPr>
          <a:xfrm>
            <a:off x="3719553" y="3846958"/>
            <a:ext cx="1378769" cy="339754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350" b="1" i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</a:t>
            </a:r>
            <a:endParaRPr lang="he-IL" sz="1350" b="1" dirty="0">
              <a:solidFill>
                <a:srgbClr val="5500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89"/>
            <a:r>
              <a:rPr lang="en-US" sz="1350" b="1" i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 Set</a:t>
            </a:r>
          </a:p>
        </p:txBody>
      </p:sp>
      <p:sp>
        <p:nvSpPr>
          <p:cNvPr id="172" name="Rectangle: Rounded Corners 239">
            <a:extLst>
              <a:ext uri="{FF2B5EF4-FFF2-40B4-BE49-F238E27FC236}">
                <a16:creationId xmlns:a16="http://schemas.microsoft.com/office/drawing/2014/main" id="{64366757-D537-5047-97E1-2709C4F440B4}"/>
              </a:ext>
            </a:extLst>
          </p:cNvPr>
          <p:cNvSpPr/>
          <p:nvPr/>
        </p:nvSpPr>
        <p:spPr>
          <a:xfrm>
            <a:off x="3579163" y="3055772"/>
            <a:ext cx="1772967" cy="339754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350" b="1" i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</a:t>
            </a:r>
            <a:endParaRPr lang="he-IL" sz="1350" b="1" dirty="0">
              <a:solidFill>
                <a:srgbClr val="5500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89"/>
            <a:r>
              <a:rPr lang="en-US" sz="1350" b="1" i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 Layer</a:t>
            </a:r>
          </a:p>
        </p:txBody>
      </p:sp>
      <p:sp>
        <p:nvSpPr>
          <p:cNvPr id="173" name="Rectangle: Rounded Corners 239">
            <a:extLst>
              <a:ext uri="{FF2B5EF4-FFF2-40B4-BE49-F238E27FC236}">
                <a16:creationId xmlns:a16="http://schemas.microsoft.com/office/drawing/2014/main" id="{77DC3570-1B0E-B440-8771-A6BC84B2573B}"/>
              </a:ext>
            </a:extLst>
          </p:cNvPr>
          <p:cNvSpPr/>
          <p:nvPr/>
        </p:nvSpPr>
        <p:spPr>
          <a:xfrm>
            <a:off x="3560815" y="2310539"/>
            <a:ext cx="1772967" cy="339754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350" b="1" i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</a:t>
            </a:r>
            <a:endParaRPr lang="he-IL" sz="1350" b="1" dirty="0">
              <a:solidFill>
                <a:srgbClr val="5500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189"/>
            <a:r>
              <a:rPr lang="en-US" sz="1350" b="1" i="1" dirty="0">
                <a:solidFill>
                  <a:srgbClr val="5500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Algorithms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358C33E-BFD1-1640-B45E-A8552CC34040}"/>
              </a:ext>
            </a:extLst>
          </p:cNvPr>
          <p:cNvGrpSpPr/>
          <p:nvPr/>
        </p:nvGrpSpPr>
        <p:grpSpPr>
          <a:xfrm>
            <a:off x="3468925" y="4510264"/>
            <a:ext cx="1942821" cy="617921"/>
            <a:chOff x="8760237" y="5908793"/>
            <a:chExt cx="2590428" cy="823895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F6713447-8293-4248-B124-9B2DDDDC9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1121"/>
            <a:stretch/>
          </p:blipFill>
          <p:spPr>
            <a:xfrm>
              <a:off x="9581705" y="5910731"/>
              <a:ext cx="952424" cy="693481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974147C1-3AC2-0846-A981-729B40E4A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4646" y="5908793"/>
              <a:ext cx="766019" cy="766019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D1E6500A-3A92-3145-94DA-D37BA4E3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0237" y="5908793"/>
              <a:ext cx="823895" cy="823895"/>
            </a:xfrm>
            <a:prstGeom prst="rect">
              <a:avLst/>
            </a:prstGeom>
          </p:spPr>
        </p:pic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01336FB-20C4-1347-B8F7-481F61623027}"/>
              </a:ext>
            </a:extLst>
          </p:cNvPr>
          <p:cNvSpPr/>
          <p:nvPr/>
        </p:nvSpPr>
        <p:spPr>
          <a:xfrm>
            <a:off x="3375378" y="4354576"/>
            <a:ext cx="2116586" cy="830634"/>
          </a:xfrm>
          <a:prstGeom prst="rect">
            <a:avLst/>
          </a:prstGeom>
          <a:noFill/>
          <a:ln>
            <a:solidFill>
              <a:srgbClr val="5500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rtl="1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8CCED07-BA1A-B147-9573-C9DD4C4F0848}"/>
              </a:ext>
            </a:extLst>
          </p:cNvPr>
          <p:cNvSpPr txBox="1"/>
          <p:nvPr/>
        </p:nvSpPr>
        <p:spPr>
          <a:xfrm>
            <a:off x="2854657" y="5368166"/>
            <a:ext cx="4918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>
                <a:solidFill>
                  <a:srgbClr val="891637"/>
                </a:solidFill>
                <a:latin typeface="Calibri"/>
                <a:cs typeface="Arial"/>
              </a:rPr>
              <a:t>Many Secure Computing Startups.</a:t>
            </a:r>
            <a:endParaRPr lang="en-US" sz="21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2E4478-0043-E248-8C4E-5F3355B5D46B}"/>
              </a:ext>
            </a:extLst>
          </p:cNvPr>
          <p:cNvGrpSpPr/>
          <p:nvPr/>
        </p:nvGrpSpPr>
        <p:grpSpPr>
          <a:xfrm>
            <a:off x="2844131" y="6032846"/>
            <a:ext cx="4479974" cy="666274"/>
            <a:chOff x="5501525" y="5702653"/>
            <a:chExt cx="5973299" cy="88836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6C2EF7C-F9B6-9B4E-B65D-CF0E73BF9868}"/>
                </a:ext>
              </a:extLst>
            </p:cNvPr>
            <p:cNvSpPr txBox="1"/>
            <p:nvPr/>
          </p:nvSpPr>
          <p:spPr>
            <a:xfrm>
              <a:off x="5508542" y="5702653"/>
              <a:ext cx="596628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2100" b="1" dirty="0">
                  <a:solidFill>
                    <a:srgbClr val="891637"/>
                  </a:solidFill>
                  <a:latin typeface="Calibri"/>
                  <a:cs typeface="Arial"/>
                </a:rPr>
                <a:t>Standardization Efforts.</a:t>
              </a:r>
              <a:endParaRPr lang="en-US" sz="21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AC4DB670-51F1-1844-873A-94F75982021D}"/>
                </a:ext>
              </a:extLst>
            </p:cNvPr>
            <p:cNvSpPr txBox="1"/>
            <p:nvPr/>
          </p:nvSpPr>
          <p:spPr>
            <a:xfrm>
              <a:off x="5501525" y="6190909"/>
              <a:ext cx="596628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 err="1">
                  <a:solidFill>
                    <a:prstClr val="black"/>
                  </a:solidFill>
                  <a:latin typeface="Calibri"/>
                  <a:cs typeface="Arial"/>
                </a:rPr>
                <a:t>homomorphicencryption.org</a:t>
              </a:r>
              <a:endParaRPr lang="en-US" sz="135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43BF790-E176-6E44-B91D-BEAF8970C9E8}"/>
              </a:ext>
            </a:extLst>
          </p:cNvPr>
          <p:cNvSpPr/>
          <p:nvPr/>
        </p:nvSpPr>
        <p:spPr>
          <a:xfrm>
            <a:off x="3372724" y="2847557"/>
            <a:ext cx="2116586" cy="751168"/>
          </a:xfrm>
          <a:prstGeom prst="rect">
            <a:avLst/>
          </a:prstGeom>
          <a:noFill/>
          <a:ln>
            <a:solidFill>
              <a:srgbClr val="5500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rtl="1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0D0DB73-3BDD-9849-AC90-FDF8FB2CB8ED}"/>
              </a:ext>
            </a:extLst>
          </p:cNvPr>
          <p:cNvSpPr/>
          <p:nvPr/>
        </p:nvSpPr>
        <p:spPr>
          <a:xfrm>
            <a:off x="3364537" y="2103256"/>
            <a:ext cx="2124773" cy="751168"/>
          </a:xfrm>
          <a:prstGeom prst="rect">
            <a:avLst/>
          </a:prstGeom>
          <a:noFill/>
          <a:ln>
            <a:solidFill>
              <a:srgbClr val="5500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rtl="1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861923-81BA-1843-BA68-A6F42778BE99}"/>
              </a:ext>
            </a:extLst>
          </p:cNvPr>
          <p:cNvGrpSpPr/>
          <p:nvPr/>
        </p:nvGrpSpPr>
        <p:grpSpPr>
          <a:xfrm>
            <a:off x="3491880" y="899516"/>
            <a:ext cx="1764155" cy="1114164"/>
            <a:chOff x="1014700" y="781804"/>
            <a:chExt cx="2352207" cy="1485552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A42F55C2-87F9-F644-8DF8-51F7178DA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933" r="27278"/>
            <a:stretch/>
          </p:blipFill>
          <p:spPr>
            <a:xfrm>
              <a:off x="1227246" y="890578"/>
              <a:ext cx="533813" cy="609527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849C1683-AEAB-DD40-9D6B-29C5B83A6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4210" y="864314"/>
              <a:ext cx="595653" cy="595653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DE757E70-68BC-4C44-A051-F5A3762A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273" r="24494"/>
            <a:stretch/>
          </p:blipFill>
          <p:spPr>
            <a:xfrm>
              <a:off x="2683014" y="781804"/>
              <a:ext cx="653287" cy="717520"/>
            </a:xfrm>
            <a:prstGeom prst="rect">
              <a:avLst/>
            </a:prstGeom>
          </p:spPr>
        </p:pic>
        <p:sp>
          <p:nvSpPr>
            <p:cNvPr id="178" name="Down Arrow 177">
              <a:extLst>
                <a:ext uri="{FF2B5EF4-FFF2-40B4-BE49-F238E27FC236}">
                  <a16:creationId xmlns:a16="http://schemas.microsoft.com/office/drawing/2014/main" id="{0CBFF08D-E825-B541-A786-3C7FFFA61117}"/>
                </a:ext>
              </a:extLst>
            </p:cNvPr>
            <p:cNvSpPr/>
            <p:nvPr/>
          </p:nvSpPr>
          <p:spPr>
            <a:xfrm>
              <a:off x="1963575" y="1883660"/>
              <a:ext cx="484632" cy="383696"/>
            </a:xfrm>
            <a:prstGeom prst="downArrow">
              <a:avLst/>
            </a:prstGeom>
            <a:solidFill>
              <a:srgbClr val="550097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9257686-4736-9F4E-9FA0-55EE04605A30}"/>
                </a:ext>
              </a:extLst>
            </p:cNvPr>
            <p:cNvSpPr txBox="1"/>
            <p:nvPr/>
          </p:nvSpPr>
          <p:spPr>
            <a:xfrm>
              <a:off x="1014700" y="1470700"/>
              <a:ext cx="235220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  <a:cs typeface="Arial"/>
                </a:rPr>
                <a:t>Data Science Platforms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393">
        <p:fade/>
      </p:transition>
    </mc:Choice>
    <mc:Fallback xmlns="">
      <p:transition spd="med" advTm="34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83" grpId="0" animBg="1"/>
      <p:bldP spid="142" grpId="0"/>
      <p:bldP spid="190" grpId="0" animBg="1"/>
      <p:bldP spid="19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Next Lecture: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Homomorphic Encryption and Database Lookup</a:t>
            </a:r>
          </a:p>
        </p:txBody>
      </p:sp>
    </p:spTree>
    <p:extLst>
      <p:ext uri="{BB962C8B-B14F-4D97-AF65-F5344CB8AC3E}">
        <p14:creationId xmlns:p14="http://schemas.microsoft.com/office/powerpoint/2010/main" val="310596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5633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2. Secure Collaboration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(also called Secure Computation)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9DBAD-1292-B846-A59B-70446F52A735}"/>
              </a:ext>
            </a:extLst>
          </p:cNvPr>
          <p:cNvGrpSpPr/>
          <p:nvPr/>
        </p:nvGrpSpPr>
        <p:grpSpPr>
          <a:xfrm>
            <a:off x="6444208" y="1881627"/>
            <a:ext cx="1237764" cy="1115325"/>
            <a:chOff x="902959" y="596449"/>
            <a:chExt cx="3922312" cy="4774826"/>
          </a:xfrm>
        </p:grpSpPr>
        <p:pic>
          <p:nvPicPr>
            <p:cNvPr id="37" name="Picture 36" descr="Hospital.png">
              <a:extLst>
                <a:ext uri="{FF2B5EF4-FFF2-40B4-BE49-F238E27FC236}">
                  <a16:creationId xmlns:a16="http://schemas.microsoft.com/office/drawing/2014/main" id="{285EA805-2C0C-B34C-81B0-FDA09012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59" y="2308379"/>
              <a:ext cx="3672796" cy="306289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71C416-4F8E-564C-91BD-FA964CBC395D}"/>
                </a:ext>
              </a:extLst>
            </p:cNvPr>
            <p:cNvGrpSpPr/>
            <p:nvPr/>
          </p:nvGrpSpPr>
          <p:grpSpPr>
            <a:xfrm>
              <a:off x="1274574" y="4863385"/>
              <a:ext cx="3005582" cy="309638"/>
              <a:chOff x="2317301" y="4128690"/>
              <a:chExt cx="3070416" cy="793842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C058E7D-F41D-9142-B7F6-A70C49C6A2E7}"/>
                  </a:ext>
                </a:extLst>
              </p:cNvPr>
              <p:cNvSpPr/>
              <p:nvPr/>
            </p:nvSpPr>
            <p:spPr>
              <a:xfrm>
                <a:off x="2317301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CE71A63-C279-A147-8F5F-C4766AB9096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0BE74D5C-3FC1-5B41-9259-11CA7CF7DC35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B1D30E7-FA25-3B46-AA39-9BB24D1B652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75F68EE1-1A5A-F842-9BAF-5C658F1051B1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0056D3D-05EB-764F-9FA6-E72FCCDC7B35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958D157-A3CF-2446-A60E-A541473F9D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D56A2FAA-EA11-874D-8DC8-AC450C605654}"/>
                  </a:ext>
                </a:extLst>
              </p:cNvPr>
              <p:cNvSpPr/>
              <p:nvPr/>
            </p:nvSpPr>
            <p:spPr>
              <a:xfrm>
                <a:off x="5057725" y="4189798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3A2F78-5870-214E-B3E3-C6FCCC0055C6}"/>
                </a:ext>
              </a:extLst>
            </p:cNvPr>
            <p:cNvGrpSpPr/>
            <p:nvPr/>
          </p:nvGrpSpPr>
          <p:grpSpPr>
            <a:xfrm>
              <a:off x="1274571" y="4484231"/>
              <a:ext cx="3005582" cy="319075"/>
              <a:chOff x="2306150" y="4128690"/>
              <a:chExt cx="3070416" cy="81803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A8D2943-FF58-324F-A752-F3C5F89FBCEA}"/>
                  </a:ext>
                </a:extLst>
              </p:cNvPr>
              <p:cNvSpPr/>
              <p:nvPr/>
            </p:nvSpPr>
            <p:spPr>
              <a:xfrm>
                <a:off x="2306150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A4577B7-A351-0B4B-968A-68EC3A4D0507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8E73EDB-75FB-204E-81BF-F4D03F067F14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502C17E-4DDE-6B47-88E0-96E398A3F6C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7F79123-C6A4-114C-A3AB-6A2F0E22952F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D462954-D591-F847-B247-2727156565EF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7D96558-4CB1-FE44-94E2-55799F22F1FD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6665B74-EFFE-B440-ADCC-4E2E9116302D}"/>
                  </a:ext>
                </a:extLst>
              </p:cNvPr>
              <p:cNvSpPr/>
              <p:nvPr/>
            </p:nvSpPr>
            <p:spPr>
              <a:xfrm>
                <a:off x="5046574" y="4213994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EEF4DE2-6A0C-3943-9051-470425CB2CBB}"/>
                </a:ext>
              </a:extLst>
            </p:cNvPr>
            <p:cNvGrpSpPr/>
            <p:nvPr/>
          </p:nvGrpSpPr>
          <p:grpSpPr>
            <a:xfrm>
              <a:off x="1285488" y="4189785"/>
              <a:ext cx="2994664" cy="325325"/>
              <a:chOff x="2317301" y="4128690"/>
              <a:chExt cx="3059263" cy="8340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FFB499A-FA38-1545-B0DE-F7B4D805CECF}"/>
                  </a:ext>
                </a:extLst>
              </p:cNvPr>
              <p:cNvSpPr/>
              <p:nvPr/>
            </p:nvSpPr>
            <p:spPr>
              <a:xfrm>
                <a:off x="2317301" y="4230021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E2CFA3-E2B7-2448-BAC8-F0C171FB4C1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63F7B9B-41D8-B34D-9983-097680A241D6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784D015-1476-ED4B-85EF-DA88886529EE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A6CBE85-185B-6843-964D-2A262155FD33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4878156-81ED-0A43-ABF7-B6F43ACC43B2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AA60344-7554-D349-B8FC-E82F087E57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C337ED-80C9-9442-A587-25EA19D78DA0}"/>
                  </a:ext>
                </a:extLst>
              </p:cNvPr>
              <p:cNvSpPr/>
              <p:nvPr/>
            </p:nvSpPr>
            <p:spPr>
              <a:xfrm>
                <a:off x="5046572" y="4189798"/>
                <a:ext cx="329992" cy="732736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CAC40A-D7B5-9144-8C37-291C29D7A69A}"/>
                </a:ext>
              </a:extLst>
            </p:cNvPr>
            <p:cNvSpPr/>
            <p:nvPr/>
          </p:nvSpPr>
          <p:spPr>
            <a:xfrm>
              <a:off x="1615143" y="596449"/>
              <a:ext cx="3210128" cy="1630524"/>
            </a:xfrm>
            <a:prstGeom prst="rect">
              <a:avLst/>
            </a:prstGeom>
          </p:spPr>
          <p:txBody>
            <a:bodyPr wrap="none" lIns="57143" tIns="28571" rIns="57143" bIns="2857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Hospital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3C0FD8-940A-224C-9F16-BE16D6798D82}"/>
              </a:ext>
            </a:extLst>
          </p:cNvPr>
          <p:cNvGrpSpPr/>
          <p:nvPr/>
        </p:nvGrpSpPr>
        <p:grpSpPr>
          <a:xfrm>
            <a:off x="1286421" y="3172906"/>
            <a:ext cx="1800201" cy="1552238"/>
            <a:chOff x="395535" y="4757082"/>
            <a:chExt cx="1800201" cy="155223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162C53-94F8-1446-9CD9-A27C68CFB278}"/>
                </a:ext>
              </a:extLst>
            </p:cNvPr>
            <p:cNvSpPr/>
            <p:nvPr/>
          </p:nvSpPr>
          <p:spPr>
            <a:xfrm>
              <a:off x="395535" y="4797152"/>
              <a:ext cx="1688483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6D6521-DBBC-414D-A5FA-9D5F151C5B4D}"/>
                </a:ext>
              </a:extLst>
            </p:cNvPr>
            <p:cNvSpPr/>
            <p:nvPr/>
          </p:nvSpPr>
          <p:spPr>
            <a:xfrm>
              <a:off x="395536" y="4797152"/>
              <a:ext cx="1688482" cy="3281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E055BA7-5C51-BF42-913D-3411F4C3D834}"/>
                </a:ext>
              </a:extLst>
            </p:cNvPr>
            <p:cNvCxnSpPr/>
            <p:nvPr/>
          </p:nvCxnSpPr>
          <p:spPr>
            <a:xfrm>
              <a:off x="971600" y="4797152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2755734-2277-5940-98D3-6A47EC75B62F}"/>
                </a:ext>
              </a:extLst>
            </p:cNvPr>
            <p:cNvSpPr txBox="1"/>
            <p:nvPr/>
          </p:nvSpPr>
          <p:spPr>
            <a:xfrm>
              <a:off x="395536" y="4757082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C778B5-4D1E-F24D-910C-442E48B1329A}"/>
                </a:ext>
              </a:extLst>
            </p:cNvPr>
            <p:cNvSpPr txBox="1"/>
            <p:nvPr/>
          </p:nvSpPr>
          <p:spPr>
            <a:xfrm>
              <a:off x="1044934" y="4757082"/>
              <a:ext cx="1150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Genome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572B93B-DF2C-BE42-A624-9DCFE38589AE}"/>
              </a:ext>
            </a:extLst>
          </p:cNvPr>
          <p:cNvGrpSpPr/>
          <p:nvPr/>
        </p:nvGrpSpPr>
        <p:grpSpPr>
          <a:xfrm>
            <a:off x="6030961" y="3172906"/>
            <a:ext cx="2329659" cy="1552238"/>
            <a:chOff x="6804248" y="4725144"/>
            <a:chExt cx="2329659" cy="155223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A36CC3-13BD-6E4E-AF2B-A85C7836FE56}"/>
                </a:ext>
              </a:extLst>
            </p:cNvPr>
            <p:cNvSpPr/>
            <p:nvPr/>
          </p:nvSpPr>
          <p:spPr>
            <a:xfrm>
              <a:off x="6804248" y="4765214"/>
              <a:ext cx="2160240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A141087-B0E5-B849-AAAD-672C1A19A33E}"/>
                </a:ext>
              </a:extLst>
            </p:cNvPr>
            <p:cNvSpPr/>
            <p:nvPr/>
          </p:nvSpPr>
          <p:spPr>
            <a:xfrm>
              <a:off x="6804248" y="4765214"/>
              <a:ext cx="2160239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1A5019-682E-044F-8CB8-6E1B7ED3AB67}"/>
                </a:ext>
              </a:extLst>
            </p:cNvPr>
            <p:cNvCxnSpPr/>
            <p:nvPr/>
          </p:nvCxnSpPr>
          <p:spPr>
            <a:xfrm>
              <a:off x="7380313" y="4765214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CF854D4-74A7-2846-BB32-C98A3DFADFE3}"/>
                </a:ext>
              </a:extLst>
            </p:cNvPr>
            <p:cNvSpPr txBox="1"/>
            <p:nvPr/>
          </p:nvSpPr>
          <p:spPr>
            <a:xfrm>
              <a:off x="6804249" y="4725144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E60B8E2-323A-7440-9442-FF56D0A4205A}"/>
                </a:ext>
              </a:extLst>
            </p:cNvPr>
            <p:cNvSpPr txBox="1"/>
            <p:nvPr/>
          </p:nvSpPr>
          <p:spPr>
            <a:xfrm>
              <a:off x="7453647" y="4757082"/>
              <a:ext cx="1680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Phenotype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0F7AA77-F2CD-E14E-A53B-313DD3FC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77" y="1786259"/>
            <a:ext cx="2154931" cy="1106986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47C8A-5D99-4449-8E62-9934B5E35F15}"/>
              </a:ext>
            </a:extLst>
          </p:cNvPr>
          <p:cNvCxnSpPr>
            <a:cxnSpLocks/>
          </p:cNvCxnSpPr>
          <p:nvPr/>
        </p:nvCxnSpPr>
        <p:spPr>
          <a:xfrm>
            <a:off x="3564545" y="396906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7DB69C-7044-3D4C-8FEE-C58C9C201FA3}"/>
              </a:ext>
            </a:extLst>
          </p:cNvPr>
          <p:cNvSpPr txBox="1"/>
          <p:nvPr/>
        </p:nvSpPr>
        <p:spPr>
          <a:xfrm>
            <a:off x="245411" y="5487615"/>
            <a:ext cx="884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“Parties learn the genotype-phenotype correlations and nothing else”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82859A-FDA4-DB4B-BCFE-8D7D0692179E}"/>
              </a:ext>
            </a:extLst>
          </p:cNvPr>
          <p:cNvSpPr/>
          <p:nvPr/>
        </p:nvSpPr>
        <p:spPr>
          <a:xfrm>
            <a:off x="203004" y="5474168"/>
            <a:ext cx="8804604" cy="44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5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236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Syntax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𝑒𝑘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secret key </a:t>
                </a:r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as well as a (public) evaluation key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secret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secret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blipFill>
                <a:blip r:embed="rId5"/>
                <a:stretch>
                  <a:fillRect l="-1220" t="-137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4-tuple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𝐸𝑣𝑎𝑙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blipFill>
                <a:blip r:embed="rId6"/>
                <a:stretch>
                  <a:fillRect l="-15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5D04ECC6-8718-E94A-AB0F-91EAD40855DB}"/>
              </a:ext>
            </a:extLst>
          </p:cNvPr>
          <p:cNvSpPr txBox="1">
            <a:spLocks/>
          </p:cNvSpPr>
          <p:nvPr/>
        </p:nvSpPr>
        <p:spPr>
          <a:xfrm>
            <a:off x="35496" y="62068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(can be either secret-key or public-key </a:t>
            </a:r>
            <a:r>
              <a:rPr lang="en-US" sz="2800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enc</a:t>
            </a:r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Homomorphic evaluation algorithm uses the evaluation key to produce an “evaluated ciphertext”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blipFill>
                <a:blip r:embed="rId7"/>
                <a:stretch>
                  <a:fillRect l="-1220" t="-7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Correctness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7504" y="1412776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8316416" cy="113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B4D6A-B6E9-A04E-B662-11E607C1E6E9}"/>
              </a:ext>
            </a:extLst>
          </p:cNvPr>
          <p:cNvCxnSpPr/>
          <p:nvPr/>
        </p:nvCxnSpPr>
        <p:spPr>
          <a:xfrm>
            <a:off x="2909730" y="3429000"/>
            <a:ext cx="252028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95800-8035-0342-900C-34F609BCC1C2}"/>
              </a:ext>
            </a:extLst>
          </p:cNvPr>
          <p:cNvCxnSpPr>
            <a:cxnSpLocks/>
          </p:cNvCxnSpPr>
          <p:nvPr/>
        </p:nvCxnSpPr>
        <p:spPr>
          <a:xfrm>
            <a:off x="2377648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ACB86-42A6-744E-9C18-8689FF9B30A5}"/>
              </a:ext>
            </a:extLst>
          </p:cNvPr>
          <p:cNvCxnSpPr>
            <a:cxnSpLocks/>
          </p:cNvCxnSpPr>
          <p:nvPr/>
        </p:nvCxnSpPr>
        <p:spPr>
          <a:xfrm flipV="1">
            <a:off x="6078082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0AD69-5980-D94C-A680-171C444009E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935456" y="5517232"/>
            <a:ext cx="2494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𝑬𝒏𝒄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𝑫𝒆𝒄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𝑬𝒗𝒂𝒍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(∙,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,∙)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blipFill>
                <a:blip r:embed="rId8"/>
                <a:stretch>
                  <a:fillRect l="-2632" r="-65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blipFill>
                <a:blip r:embed="rId10"/>
                <a:stretch>
                  <a:fillRect l="-50000" r="-3636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Function: </a:t>
            </a:r>
            <a:r>
              <a:rPr lang="en-US" altLang="en-US" sz="2400" b="1" dirty="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73">
            <a:extLst>
              <a:ext uri="{FF2B5EF4-FFF2-40B4-BE49-F238E27FC236}">
                <a16:creationId xmlns:a16="http://schemas.microsoft.com/office/drawing/2014/main" id="{3949A919-F0D8-D143-BDE4-6FFDD571D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74">
            <a:extLst>
              <a:ext uri="{FF2B5EF4-FFF2-40B4-BE49-F238E27FC236}">
                <a16:creationId xmlns:a16="http://schemas.microsoft.com/office/drawing/2014/main" id="{5805A462-3D81-CA46-BCF8-9E5E4D23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(f(x))</a:t>
            </a:r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</a:rPr>
              <a:t>sk,x</a:t>
            </a:r>
            <a:r>
              <a:rPr lang="en-US" altLang="en-US" sz="2400" dirty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Security against the curious cloud = standard </a:t>
            </a:r>
            <a:r>
              <a:rPr lang="en-US" sz="2800" b="1" dirty="0"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lang="en-US" sz="2800" dirty="0"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Key Point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Eval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is an entirely public algorithm with public inputs.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 homomorphic encryption scheme…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Use any old secret key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scheme.</a:t>
                </a:r>
              </a:p>
            </p:txBody>
          </p:sp>
        </mc:Choice>
        <mc:Fallback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Just the secret key encryption algorithm…</a:t>
                </a:r>
              </a:p>
            </p:txBody>
          </p:sp>
        </mc:Choice>
        <mc:Fallback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Parse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as a ciphertext concatenated with a function description. Decrypt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compute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blipFill>
                <a:blip r:embed="rId5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||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So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Eval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is basically the identity function!!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blipFill>
                <a:blip r:embed="rId6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3">
            <a:extLst>
              <a:ext uri="{FF2B5EF4-FFF2-40B4-BE49-F238E27FC236}">
                <a16:creationId xmlns:a16="http://schemas.microsoft.com/office/drawing/2014/main" id="{9A629A42-5D8B-4A44-99F4-451601BA7A4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733256"/>
            <a:ext cx="8316416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This is correct and it is IND-secure.</a:t>
            </a:r>
          </a:p>
        </p:txBody>
      </p:sp>
    </p:spTree>
    <p:extLst>
      <p:ext uri="{BB962C8B-B14F-4D97-AF65-F5344CB8AC3E}">
        <p14:creationId xmlns:p14="http://schemas.microsoft.com/office/powerpoint/2010/main" val="27630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Compactness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1628800"/>
            <a:ext cx="8316416" cy="1871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is </a:t>
            </a:r>
            <a:r>
              <a:rPr lang="en-US" sz="2800" b="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independent of 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4004320"/>
            <a:ext cx="8568952" cy="237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A Relaxation: 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depends </a:t>
            </a:r>
            <a:r>
              <a:rPr lang="en-US" sz="2800" i="1" dirty="0" err="1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sublinearly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 on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solidFill>
                <a:prstClr val="black"/>
              </a:solidFill>
              <a:ea typeface="American Typewriter" charset="0"/>
              <a:cs typeface="American Typewriter" charset="0"/>
            </a:endParaRPr>
          </a:p>
          <a:p>
            <a:pPr algn="l"/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46753</TotalTime>
  <Words>2415</Words>
  <Application>Microsoft Macintosh PowerPoint</Application>
  <PresentationFormat>On-screen Show (4:3)</PresentationFormat>
  <Paragraphs>426</Paragraphs>
  <Slides>39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Arial Unicode MS</vt:lpstr>
      <vt:lpstr>Gulim</vt:lpstr>
      <vt:lpstr>ＭＳ Ｐゴシック</vt:lpstr>
      <vt:lpstr>American Typewriter</vt:lpstr>
      <vt:lpstr>Arial</vt:lpstr>
      <vt:lpstr>Calibri</vt:lpstr>
      <vt:lpstr>Calibri Light</vt:lpstr>
      <vt:lpstr>Cambria Math</vt:lpstr>
      <vt:lpstr>cmex10</vt:lpstr>
      <vt:lpstr>Comic Sans MS</vt:lpstr>
      <vt:lpstr>Gill Sans MT</vt:lpstr>
      <vt:lpstr>New York</vt:lpstr>
      <vt:lpstr>Segoe UI</vt:lpstr>
      <vt:lpstr>Symbol</vt:lpstr>
      <vt:lpstr>Times New Roman</vt:lpstr>
      <vt:lpstr>Office Theme</vt:lpstr>
      <vt:lpstr>Default Design</vt:lpstr>
      <vt:lpstr>1_Default Design</vt:lpstr>
      <vt:lpstr>Custom Design</vt:lpstr>
      <vt:lpstr>PowerPoint Presentation</vt:lpstr>
      <vt:lpstr>TODAY: Homomorphic Encryption</vt:lpstr>
      <vt:lpstr>1. Secure Outsourcing</vt:lpstr>
      <vt:lpstr>2. Secure Collaboration (also called Secure Computation)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Parameters</vt:lpstr>
      <vt:lpstr>Decisional LWE</vt:lpstr>
      <vt:lpstr>Basic (Secret-key)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Aside: Binary Decomposition</vt:lpstr>
      <vt:lpstr>PowerPoint Presentation</vt:lpstr>
      <vt:lpstr>PowerPoint Presentation</vt:lpstr>
      <vt:lpstr>Homomorphic Circuit Evaluation</vt:lpstr>
      <vt:lpstr>PowerPoint Presentation</vt:lpstr>
      <vt:lpstr>PowerPoint Presentation</vt:lpstr>
      <vt:lpstr>Bootstrapping: How</vt:lpstr>
      <vt:lpstr>Bootstrapping, Concretely</vt:lpstr>
      <vt:lpstr>Bootstrapping, Concretely</vt:lpstr>
      <vt:lpstr>Wrap Up: Bootstrapping</vt:lpstr>
      <vt:lpstr>Wrap Up: Bootstrapping</vt:lpstr>
      <vt:lpstr>Wrap Up: Bootstrapping</vt:lpstr>
      <vt:lpstr>Wrap Up: Bootstrapping</vt:lpstr>
      <vt:lpstr>How about Function Privacy?</vt:lpstr>
      <vt:lpstr>Function Privacy</vt:lpstr>
      <vt:lpstr>HOMOMORPHIC ENCRYPTION IN PRACTICE</vt:lpstr>
      <vt:lpstr>APPLICATIONS of HOMOMORPHIC ENCRYPTION</vt:lpstr>
      <vt:lpstr>THE DREAM</vt:lpstr>
      <vt:lpstr>Next Lecture:  Homomorphic Encryption and Database Lookup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1155</cp:revision>
  <dcterms:created xsi:type="dcterms:W3CDTF">2014-03-14T23:52:55Z</dcterms:created>
  <dcterms:modified xsi:type="dcterms:W3CDTF">2020-11-12T17:26:49Z</dcterms:modified>
</cp:coreProperties>
</file>