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529" r:id="rId2"/>
    <p:sldId id="579" r:id="rId3"/>
    <p:sldId id="571" r:id="rId4"/>
    <p:sldId id="582" r:id="rId5"/>
    <p:sldId id="573" r:id="rId6"/>
    <p:sldId id="583" r:id="rId7"/>
    <p:sldId id="584" r:id="rId8"/>
    <p:sldId id="585" r:id="rId9"/>
    <p:sldId id="615" r:id="rId10"/>
    <p:sldId id="581" r:id="rId11"/>
    <p:sldId id="574" r:id="rId12"/>
    <p:sldId id="580" r:id="rId13"/>
    <p:sldId id="575" r:id="rId14"/>
    <p:sldId id="587" r:id="rId15"/>
    <p:sldId id="620" r:id="rId16"/>
    <p:sldId id="604" r:id="rId17"/>
    <p:sldId id="616" r:id="rId18"/>
    <p:sldId id="577" r:id="rId19"/>
    <p:sldId id="588" r:id="rId20"/>
    <p:sldId id="589" r:id="rId21"/>
    <p:sldId id="590" r:id="rId22"/>
    <p:sldId id="591" r:id="rId23"/>
    <p:sldId id="592" r:id="rId24"/>
    <p:sldId id="593" r:id="rId25"/>
    <p:sldId id="594" r:id="rId26"/>
    <p:sldId id="595" r:id="rId27"/>
    <p:sldId id="596" r:id="rId28"/>
    <p:sldId id="597" r:id="rId29"/>
    <p:sldId id="598" r:id="rId30"/>
    <p:sldId id="599" r:id="rId31"/>
    <p:sldId id="617" r:id="rId32"/>
    <p:sldId id="601" r:id="rId33"/>
    <p:sldId id="576" r:id="rId34"/>
    <p:sldId id="600" r:id="rId35"/>
    <p:sldId id="602" r:id="rId36"/>
    <p:sldId id="603" r:id="rId37"/>
    <p:sldId id="605" r:id="rId38"/>
    <p:sldId id="606" r:id="rId39"/>
    <p:sldId id="618" r:id="rId40"/>
    <p:sldId id="609" r:id="rId41"/>
    <p:sldId id="610" r:id="rId42"/>
    <p:sldId id="611" r:id="rId43"/>
    <p:sldId id="61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E177C"/>
    <a:srgbClr val="762416"/>
    <a:srgbClr val="EA968D"/>
    <a:srgbClr val="9290EA"/>
    <a:srgbClr val="FF0000"/>
    <a:srgbClr val="1A17A5"/>
    <a:srgbClr val="891637"/>
    <a:srgbClr val="CC0099"/>
    <a:srgbClr val="741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047"/>
    <p:restoredTop sz="76250" autoAdjust="0"/>
  </p:normalViewPr>
  <p:slideViewPr>
    <p:cSldViewPr>
      <p:cViewPr varScale="1">
        <p:scale>
          <a:sx n="67" d="100"/>
          <a:sy n="67" d="100"/>
        </p:scale>
        <p:origin x="184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8A4AD-30BE-4EB0-88E7-04F008072919}" type="datetimeFigureOut">
              <a:rPr lang="en-CA" smtClean="0"/>
              <a:t>2020-09-08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C13DC-EB30-4E7B-9A79-FF6A33A169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6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10082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Poll:  F(</a:t>
            </a:r>
            <a:r>
              <a:rPr lang="en-US" baseline="0" dirty="0" err="1"/>
              <a:t>xy</a:t>
            </a:r>
            <a:r>
              <a:rPr lang="en-US" baseline="0" dirty="0"/>
              <a:t>) = F(x) || y  is it one-way?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37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124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599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1990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7677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313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325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9402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1282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709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9690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5487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5068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5482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9322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30464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0207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2043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4726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0741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3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7379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  <a:p>
            <a:pPr marL="228600" indent="-228600">
              <a:buAutoNum type="arabicPeriod"/>
            </a:pPr>
            <a:r>
              <a:rPr lang="en-US" baseline="0" dirty="0"/>
              <a:t>By def of how D works</a:t>
            </a:r>
          </a:p>
          <a:p>
            <a:pPr marL="228600" indent="-228600">
              <a:buAutoNum type="arabicPeriod"/>
            </a:pPr>
            <a:r>
              <a:rPr lang="en-US" baseline="0" dirty="0"/>
              <a:t>Since b is random</a:t>
            </a:r>
          </a:p>
          <a:p>
            <a:pPr marL="228600" indent="-228600">
              <a:buAutoNum type="arabicPeriod"/>
            </a:pPr>
            <a:r>
              <a:rPr lang="en-US" baseline="0" dirty="0"/>
              <a:t>Syntactic</a:t>
            </a:r>
          </a:p>
          <a:p>
            <a:pPr marL="228600" indent="-228600">
              <a:buAutoNum type="arabicPeriod"/>
            </a:pPr>
            <a:r>
              <a:rPr lang="en-US" baseline="0" dirty="0"/>
              <a:t>Since </a:t>
            </a:r>
            <a:r>
              <a:rPr lang="en-US" baseline="0" dirty="0" err="1"/>
              <a:t>pr</a:t>
            </a:r>
            <a:r>
              <a:rPr lang="en-US" baseline="0" dirty="0"/>
              <a:t>[D(..)=0] = 1 – </a:t>
            </a:r>
            <a:r>
              <a:rPr lang="en-US" baseline="0" dirty="0" err="1"/>
              <a:t>pr</a:t>
            </a:r>
            <a:r>
              <a:rPr lang="en-US" baseline="0" dirty="0"/>
              <a:t>[D(..) = 1]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0541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7986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8421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8513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03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5330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3085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1941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8459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771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8084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2183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4938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0606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540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760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891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490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039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591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2020-09-08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2020-09-08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814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2020-09-08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97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2020-09-08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0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2020-09-08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82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2020-09-08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27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2020-09-08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202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2020-09-08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360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2020-09-08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58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2020-09-08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10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2020-09-08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53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9363-F440-4E1D-B0AF-94655AD61F33}" type="datetimeFigureOut">
              <a:rPr lang="en-CA" smtClean="0"/>
              <a:t>2020-09-08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476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6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6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1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0.png"/><Relationship Id="rId4" Type="http://schemas.openxmlformats.org/officeDocument/2006/relationships/image" Target="../media/image1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6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56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0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1.png"/><Relationship Id="rId9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6"/>
          <p:cNvSpPr>
            <a:spLocks noChangeArrowheads="1"/>
          </p:cNvSpPr>
          <p:nvPr/>
        </p:nvSpPr>
        <p:spPr bwMode="auto">
          <a:xfrm>
            <a:off x="396652" y="1268760"/>
            <a:ext cx="8458200" cy="17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400" b="1" dirty="0">
                <a:solidFill>
                  <a:srgbClr val="1A17A5"/>
                </a:solidFill>
                <a:latin typeface="Calibri" pitchFamily="34" charset="0"/>
              </a:rPr>
              <a:t>MIT 6.875 &amp; Berkeley CS276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360884" y="4096544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Lecture 3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94184" y="3410744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Foundations of Cryptography</a:t>
            </a:r>
          </a:p>
        </p:txBody>
      </p:sp>
    </p:spTree>
    <p:extLst>
      <p:ext uri="{BB962C8B-B14F-4D97-AF65-F5344CB8AC3E}">
        <p14:creationId xmlns:p14="http://schemas.microsoft.com/office/powerpoint/2010/main" val="647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Hardcore Bits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2675BDF-8B3B-EF40-BAA4-8DD067483C1D}"/>
                  </a:ext>
                </a:extLst>
              </p:cNvPr>
              <p:cNvSpPr/>
              <p:nvPr/>
            </p:nvSpPr>
            <p:spPr>
              <a:xfrm>
                <a:off x="827584" y="1589891"/>
                <a:ext cx="790592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 is a one-way function, we know it’s hard to compute a pre-image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for a randomly chosen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2675BDF-8B3B-EF40-BAA4-8DD067483C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589891"/>
                <a:ext cx="7905927" cy="830997"/>
              </a:xfrm>
              <a:prstGeom prst="rect">
                <a:avLst/>
              </a:prstGeom>
              <a:blipFill>
                <a:blip r:embed="rId3"/>
                <a:stretch>
                  <a:fillRect l="-1122" t="-2985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C4CA32C7-D772-1844-BFF3-9BDD484CFDFA}"/>
              </a:ext>
            </a:extLst>
          </p:cNvPr>
          <p:cNvSpPr/>
          <p:nvPr/>
        </p:nvSpPr>
        <p:spPr>
          <a:xfrm>
            <a:off x="829616" y="3707740"/>
            <a:ext cx="7905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How about computing partial information about an inverse?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5699D8-28A2-5647-8535-0A007727024E}"/>
              </a:ext>
            </a:extLst>
          </p:cNvPr>
          <p:cNvSpPr/>
          <p:nvPr/>
        </p:nvSpPr>
        <p:spPr>
          <a:xfrm>
            <a:off x="794629" y="4509120"/>
            <a:ext cx="7905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Exercise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en-US" sz="2400" dirty="0"/>
              <a:t>There are one-way functions for which it is easy to compute the first half of the bits of the inverse.</a:t>
            </a:r>
          </a:p>
        </p:txBody>
      </p:sp>
    </p:spTree>
    <p:extLst>
      <p:ext uri="{BB962C8B-B14F-4D97-AF65-F5344CB8AC3E}">
        <p14:creationId xmlns:p14="http://schemas.microsoft.com/office/powerpoint/2010/main" val="265773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Hardcore Bits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2675BDF-8B3B-EF40-BAA4-8DD067483C1D}"/>
                  </a:ext>
                </a:extLst>
              </p:cNvPr>
              <p:cNvSpPr/>
              <p:nvPr/>
            </p:nvSpPr>
            <p:spPr>
              <a:xfrm>
                <a:off x="827584" y="1589891"/>
                <a:ext cx="790592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 is a one-way function, we know it’s hard to compute a pre-image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for a randomly chosen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2675BDF-8B3B-EF40-BAA4-8DD067483C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589891"/>
                <a:ext cx="7905927" cy="830997"/>
              </a:xfrm>
              <a:prstGeom prst="rect">
                <a:avLst/>
              </a:prstGeom>
              <a:blipFill>
                <a:blip r:embed="rId3"/>
                <a:stretch>
                  <a:fillRect l="-1122" t="-2985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4CA32C7-D772-1844-BFF3-9BDD484CFDFA}"/>
                  </a:ext>
                </a:extLst>
              </p:cNvPr>
              <p:cNvSpPr/>
              <p:nvPr/>
            </p:nvSpPr>
            <p:spPr>
              <a:xfrm>
                <a:off x="829616" y="3707740"/>
                <a:ext cx="790592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Nevertheless, there has to be a hardcore set of hard to invert inputs. Concretely: Does there necessarily exist </a:t>
                </a:r>
                <a:r>
                  <a:rPr lang="en-US" sz="2400" u="sng" dirty="0"/>
                  <a:t>some bit</a:t>
                </a:r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u="sng" dirty="0"/>
                  <a:t>that is hard to compute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4CA32C7-D772-1844-BFF3-9BDD484CFD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616" y="3707740"/>
                <a:ext cx="7905927" cy="1200329"/>
              </a:xfrm>
              <a:prstGeom prst="rect">
                <a:avLst/>
              </a:prstGeom>
              <a:blipFill>
                <a:blip r:embed="rId4"/>
                <a:stretch>
                  <a:fillRect l="-1122" t="-3158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A4B674F4-9432-0540-8FC8-D15F431E38BC}"/>
              </a:ext>
            </a:extLst>
          </p:cNvPr>
          <p:cNvSpPr/>
          <p:nvPr/>
        </p:nvSpPr>
        <p:spPr>
          <a:xfrm>
            <a:off x="1473387" y="5190291"/>
            <a:ext cx="6614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Any bit can be guessed correctly </a:t>
            </a:r>
            <a:r>
              <a:rPr lang="en-US" sz="2400" dirty="0" err="1"/>
              <a:t>w.p</a:t>
            </a:r>
            <a:r>
              <a:rPr lang="en-US" sz="2400" dirty="0"/>
              <a:t>. 1/2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CF6A195-0E76-2E4D-A084-E0FE9B4C8E97}"/>
                  </a:ext>
                </a:extLst>
              </p:cNvPr>
              <p:cNvSpPr/>
              <p:nvPr/>
            </p:nvSpPr>
            <p:spPr>
              <a:xfrm>
                <a:off x="1486072" y="5838363"/>
                <a:ext cx="661432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So, “hard to compute”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“hard to guess with probability non-negligibly better than 1/2”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CF6A195-0E76-2E4D-A084-E0FE9B4C8E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072" y="5838363"/>
                <a:ext cx="6614320" cy="830997"/>
              </a:xfrm>
              <a:prstGeom prst="rect">
                <a:avLst/>
              </a:prstGeom>
              <a:blipFill>
                <a:blip r:embed="rId5"/>
                <a:stretch>
                  <a:fillRect l="-1149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03F372A-4965-9A4C-A684-FDDD18ABF2E2}"/>
                  </a:ext>
                </a:extLst>
              </p:cNvPr>
              <p:cNvSpPr/>
              <p:nvPr/>
            </p:nvSpPr>
            <p:spPr>
              <a:xfrm>
                <a:off x="827583" y="3701930"/>
                <a:ext cx="790592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Nevertheless, there has to be a hardcore set of hard to invert inputs. Concretely: Does there exist </a:t>
                </a:r>
                <a:r>
                  <a:rPr lang="en-US" sz="2400" u="sng" dirty="0"/>
                  <a:t>some bit</a:t>
                </a:r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u="sng" dirty="0"/>
                  <a:t> that is hard to guess with probability non-negligibly better than 1/2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03F372A-4965-9A4C-A684-FDDD18ABF2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3" y="3701930"/>
                <a:ext cx="7905927" cy="1200329"/>
              </a:xfrm>
              <a:prstGeom prst="rect">
                <a:avLst/>
              </a:prstGeom>
              <a:blipFill>
                <a:blip r:embed="rId6"/>
                <a:stretch>
                  <a:fillRect l="-1122" t="-3125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4FC7D428-CCCB-3D49-ACD5-09292A19FA93}"/>
              </a:ext>
            </a:extLst>
          </p:cNvPr>
          <p:cNvSpPr/>
          <p:nvPr/>
        </p:nvSpPr>
        <p:spPr>
          <a:xfrm>
            <a:off x="842537" y="3750131"/>
            <a:ext cx="7920880" cy="13443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9E756B-F9DE-7543-A7B4-0737CED7B0FC}"/>
              </a:ext>
            </a:extLst>
          </p:cNvPr>
          <p:cNvSpPr/>
          <p:nvPr/>
        </p:nvSpPr>
        <p:spPr>
          <a:xfrm>
            <a:off x="827584" y="3059668"/>
            <a:ext cx="33716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HARDCORE BIT (Take 1)</a:t>
            </a:r>
          </a:p>
        </p:txBody>
      </p:sp>
    </p:spTree>
    <p:extLst>
      <p:ext uri="{BB962C8B-B14F-4D97-AF65-F5344CB8AC3E}">
        <p14:creationId xmlns:p14="http://schemas.microsoft.com/office/powerpoint/2010/main" val="128995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8" grpId="0"/>
      <p:bldP spid="2" grpId="0" animBg="1"/>
      <p:bldP spid="9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Hardcore Bits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2675BDF-8B3B-EF40-BAA4-8DD067483C1D}"/>
                  </a:ext>
                </a:extLst>
              </p:cNvPr>
              <p:cNvSpPr/>
              <p:nvPr/>
            </p:nvSpPr>
            <p:spPr>
              <a:xfrm>
                <a:off x="827584" y="1589891"/>
                <a:ext cx="790592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 is a one-way function, we know it’s hard to compute a pre-image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for a randomly chosen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2675BDF-8B3B-EF40-BAA4-8DD067483C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589891"/>
                <a:ext cx="7905927" cy="830997"/>
              </a:xfrm>
              <a:prstGeom prst="rect">
                <a:avLst/>
              </a:prstGeom>
              <a:blipFill>
                <a:blip r:embed="rId3"/>
                <a:stretch>
                  <a:fillRect l="-1122" t="-2985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4FC7D428-CCCB-3D49-ACD5-09292A19FA93}"/>
              </a:ext>
            </a:extLst>
          </p:cNvPr>
          <p:cNvSpPr/>
          <p:nvPr/>
        </p:nvSpPr>
        <p:spPr>
          <a:xfrm>
            <a:off x="827584" y="3524815"/>
            <a:ext cx="7920880" cy="249647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9E756B-F9DE-7543-A7B4-0737CED7B0FC}"/>
              </a:ext>
            </a:extLst>
          </p:cNvPr>
          <p:cNvSpPr/>
          <p:nvPr/>
        </p:nvSpPr>
        <p:spPr>
          <a:xfrm>
            <a:off x="827584" y="3059668"/>
            <a:ext cx="33716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HARDCORE BIT (Take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CA2FA3A-5ACB-724B-96AA-6052F61DDE15}"/>
                  </a:ext>
                </a:extLst>
              </p:cNvPr>
              <p:cNvSpPr/>
              <p:nvPr/>
            </p:nvSpPr>
            <p:spPr>
              <a:xfrm>
                <a:off x="867435" y="3744614"/>
                <a:ext cx="790592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For any function (family)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a bit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hardcore if for every </a:t>
                </a:r>
                <a:r>
                  <a:rPr lang="en-US" sz="2400" dirty="0" err="1"/>
                  <a:t>p.p.t</a:t>
                </a:r>
                <a:r>
                  <a:rPr lang="en-US" sz="2400" dirty="0"/>
                  <a:t>. adversary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, there is a negligible function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CA2FA3A-5ACB-724B-96AA-6052F61DDE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435" y="3744614"/>
                <a:ext cx="7905927" cy="1200329"/>
              </a:xfrm>
              <a:prstGeom prst="rect">
                <a:avLst/>
              </a:prstGeom>
              <a:blipFill>
                <a:blip r:embed="rId4"/>
                <a:stretch>
                  <a:fillRect l="-1122" t="-3158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E57392-9331-AB4A-956B-70B95181E4B3}"/>
                  </a:ext>
                </a:extLst>
              </p:cNvPr>
              <p:cNvSpPr/>
              <p:nvPr/>
            </p:nvSpPr>
            <p:spPr>
              <a:xfrm>
                <a:off x="907286" y="4963944"/>
                <a:ext cx="7905927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E57392-9331-AB4A-956B-70B95181E4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286" y="4963944"/>
                <a:ext cx="7905927" cy="783804"/>
              </a:xfrm>
              <a:prstGeom prst="rect">
                <a:avLst/>
              </a:prstGeom>
              <a:blipFill>
                <a:blip r:embed="rId5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97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188640"/>
            <a:ext cx="8712968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Does every one-way function </a:t>
            </a:r>
            <a:b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</a:b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have a hardcore bit?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E65E97-D4EB-AC40-9714-44D027B7A933}"/>
                  </a:ext>
                </a:extLst>
              </p:cNvPr>
              <p:cNvSpPr/>
              <p:nvPr/>
            </p:nvSpPr>
            <p:spPr>
              <a:xfrm>
                <a:off x="755576" y="2348880"/>
                <a:ext cx="8388424" cy="983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i="1" dirty="0">
                    <a:solidFill>
                      <a:srgbClr val="FF0000"/>
                    </a:solidFill>
                  </a:rPr>
                  <a:t>(Hard) Exercise</a:t>
                </a:r>
                <a:r>
                  <a:rPr lang="en-US" sz="2400" dirty="0">
                    <a:solidFill>
                      <a:srgbClr val="FF0000"/>
                    </a:solidFill>
                  </a:rPr>
                  <a:t>: </a:t>
                </a:r>
                <a:r>
                  <a:rPr lang="en-US" sz="2400" dirty="0"/>
                  <a:t>There are functions that are one-way, yet </a:t>
                </a:r>
                <a:r>
                  <a:rPr lang="en-US" sz="2400" i="1" dirty="0"/>
                  <a:t>every</a:t>
                </a:r>
                <a:r>
                  <a:rPr lang="en-US" sz="2400" dirty="0"/>
                  <a:t> bit is somewhat easy to predict (say,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).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E65E97-D4EB-AC40-9714-44D027B7A9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348880"/>
                <a:ext cx="8388424" cy="983218"/>
              </a:xfrm>
              <a:prstGeom prst="rect">
                <a:avLst/>
              </a:prstGeom>
              <a:blipFill>
                <a:blip r:embed="rId3"/>
                <a:stretch>
                  <a:fillRect l="-1057" t="-5128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6F78519D-B6A3-9948-B48C-74A8971E589B}"/>
              </a:ext>
            </a:extLst>
          </p:cNvPr>
          <p:cNvSpPr/>
          <p:nvPr/>
        </p:nvSpPr>
        <p:spPr>
          <a:xfrm>
            <a:off x="770602" y="3933056"/>
            <a:ext cx="7905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So, we will generalize the notion of a hardcore “bit”. </a:t>
            </a:r>
          </a:p>
        </p:txBody>
      </p:sp>
    </p:spTree>
    <p:extLst>
      <p:ext uri="{BB962C8B-B14F-4D97-AF65-F5344CB8AC3E}">
        <p14:creationId xmlns:p14="http://schemas.microsoft.com/office/powerpoint/2010/main" val="28918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Hardcore Bits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C7D428-CCCB-3D49-ACD5-09292A19FA93}"/>
              </a:ext>
            </a:extLst>
          </p:cNvPr>
          <p:cNvSpPr/>
          <p:nvPr/>
        </p:nvSpPr>
        <p:spPr>
          <a:xfrm>
            <a:off x="827584" y="2093947"/>
            <a:ext cx="7920880" cy="249647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9E756B-F9DE-7543-A7B4-0737CED7B0FC}"/>
              </a:ext>
            </a:extLst>
          </p:cNvPr>
          <p:cNvSpPr/>
          <p:nvPr/>
        </p:nvSpPr>
        <p:spPr>
          <a:xfrm>
            <a:off x="827584" y="1628800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HARDCORE </a:t>
            </a:r>
            <a:r>
              <a:rPr lang="en-US" sz="2400" b="1" dirty="0">
                <a:solidFill>
                  <a:srgbClr val="FF0000"/>
                </a:solidFill>
              </a:rPr>
              <a:t>PREDICATE</a:t>
            </a:r>
            <a:r>
              <a:rPr lang="en-US" sz="2400" b="1" dirty="0">
                <a:solidFill>
                  <a:schemeClr val="tx2"/>
                </a:solidFill>
              </a:rPr>
              <a:t> (Definition)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CA2FA3A-5ACB-724B-96AA-6052F61DDE15}"/>
                  </a:ext>
                </a:extLst>
              </p:cNvPr>
              <p:cNvSpPr/>
              <p:nvPr/>
            </p:nvSpPr>
            <p:spPr>
              <a:xfrm>
                <a:off x="867435" y="2313746"/>
                <a:ext cx="7905927" cy="12324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For any function (family)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a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/>
                    </m:sSup>
                  </m:oMath>
                </a14:m>
                <a:r>
                  <a:rPr lang="en-US" sz="2400" dirty="0"/>
                  <a:t> is a hardcore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predicate</a:t>
                </a:r>
                <a:r>
                  <a:rPr lang="en-US" sz="2400" dirty="0"/>
                  <a:t> if for every </a:t>
                </a:r>
                <a:r>
                  <a:rPr lang="en-US" sz="2400" dirty="0" err="1"/>
                  <a:t>p.p.t</a:t>
                </a:r>
                <a:r>
                  <a:rPr lang="en-US" sz="2400" dirty="0"/>
                  <a:t>. adversary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, there is a negligible function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endParaRPr lang="en-US" sz="24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CA2FA3A-5ACB-724B-96AA-6052F61DDE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435" y="2313746"/>
                <a:ext cx="7905927" cy="1232453"/>
              </a:xfrm>
              <a:prstGeom prst="rect">
                <a:avLst/>
              </a:prstGeom>
              <a:blipFill>
                <a:blip r:embed="rId3"/>
                <a:stretch>
                  <a:fillRect l="-1122" t="-2041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E57392-9331-AB4A-956B-70B95181E4B3}"/>
                  </a:ext>
                </a:extLst>
              </p:cNvPr>
              <p:cNvSpPr/>
              <p:nvPr/>
            </p:nvSpPr>
            <p:spPr>
              <a:xfrm>
                <a:off x="907286" y="3533076"/>
                <a:ext cx="7905927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E57392-9331-AB4A-956B-70B95181E4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286" y="3533076"/>
                <a:ext cx="7905927" cy="783804"/>
              </a:xfrm>
              <a:prstGeom prst="rect">
                <a:avLst/>
              </a:prstGeom>
              <a:blipFill>
                <a:blip r:embed="rId4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43576FA1-968C-304B-8AED-74B5B48D3B34}"/>
              </a:ext>
            </a:extLst>
          </p:cNvPr>
          <p:cNvSpPr/>
          <p:nvPr/>
        </p:nvSpPr>
        <p:spPr>
          <a:xfrm>
            <a:off x="867434" y="5026512"/>
            <a:ext cx="79457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For us, henceforth, a hardcore bit will mean a hardcore predicate.</a:t>
            </a:r>
          </a:p>
        </p:txBody>
      </p:sp>
    </p:spTree>
    <p:extLst>
      <p:ext uri="{BB962C8B-B14F-4D97-AF65-F5344CB8AC3E}">
        <p14:creationId xmlns:p14="http://schemas.microsoft.com/office/powerpoint/2010/main" val="279809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Hardcore Predicate (in pictures)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34E226B9-0745-7A42-9F13-755DCB84958D}"/>
              </a:ext>
            </a:extLst>
          </p:cNvPr>
          <p:cNvSpPr txBox="1">
            <a:spLocks noChangeArrowheads="1"/>
          </p:cNvSpPr>
          <p:nvPr/>
        </p:nvSpPr>
        <p:spPr>
          <a:xfrm>
            <a:off x="2841195" y="3737907"/>
            <a:ext cx="578677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x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AAE8EAD-8A5F-6143-9666-5447D8EBCB38}"/>
              </a:ext>
            </a:extLst>
          </p:cNvPr>
          <p:cNvCxnSpPr>
            <a:cxnSpLocks/>
          </p:cNvCxnSpPr>
          <p:nvPr/>
        </p:nvCxnSpPr>
        <p:spPr>
          <a:xfrm flipV="1">
            <a:off x="3347728" y="3077521"/>
            <a:ext cx="1800200" cy="9275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63">
            <a:extLst>
              <a:ext uri="{FF2B5EF4-FFF2-40B4-BE49-F238E27FC236}">
                <a16:creationId xmlns:a16="http://schemas.microsoft.com/office/drawing/2014/main" id="{5FB7108D-0948-7C4F-B77B-69964F4B867E}"/>
              </a:ext>
            </a:extLst>
          </p:cNvPr>
          <p:cNvSpPr txBox="1">
            <a:spLocks noChangeArrowheads="1"/>
          </p:cNvSpPr>
          <p:nvPr/>
        </p:nvSpPr>
        <p:spPr>
          <a:xfrm rot="20041848">
            <a:off x="3273118" y="2437616"/>
            <a:ext cx="2650484" cy="92754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Easy</a:t>
            </a:r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 to </a:t>
            </a:r>
            <a:b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compute</a:t>
            </a:r>
            <a:endParaRPr lang="en-US" altLang="en-US" sz="20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175D31-6B02-2D44-98FB-C5FD8C6DB008}"/>
              </a:ext>
            </a:extLst>
          </p:cNvPr>
          <p:cNvCxnSpPr>
            <a:cxnSpLocks/>
          </p:cNvCxnSpPr>
          <p:nvPr/>
        </p:nvCxnSpPr>
        <p:spPr>
          <a:xfrm>
            <a:off x="3347728" y="4337249"/>
            <a:ext cx="1800200" cy="6564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63">
            <a:extLst>
              <a:ext uri="{FF2B5EF4-FFF2-40B4-BE49-F238E27FC236}">
                <a16:creationId xmlns:a16="http://schemas.microsoft.com/office/drawing/2014/main" id="{540B9A70-491B-B645-BAC9-383D5F2E4B84}"/>
              </a:ext>
            </a:extLst>
          </p:cNvPr>
          <p:cNvSpPr txBox="1">
            <a:spLocks noChangeArrowheads="1"/>
          </p:cNvSpPr>
          <p:nvPr/>
        </p:nvSpPr>
        <p:spPr>
          <a:xfrm rot="1165159">
            <a:off x="3347110" y="4777742"/>
            <a:ext cx="2650484" cy="92754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Easy</a:t>
            </a:r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 to </a:t>
            </a:r>
            <a:b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compute</a:t>
            </a:r>
            <a:endParaRPr lang="en-US" altLang="en-US" sz="20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9" name="Rectangle 63">
            <a:extLst>
              <a:ext uri="{FF2B5EF4-FFF2-40B4-BE49-F238E27FC236}">
                <a16:creationId xmlns:a16="http://schemas.microsoft.com/office/drawing/2014/main" id="{D8B96952-295B-6141-BC32-D1D2B1F09A26}"/>
              </a:ext>
            </a:extLst>
          </p:cNvPr>
          <p:cNvSpPr txBox="1">
            <a:spLocks noChangeArrowheads="1"/>
          </p:cNvSpPr>
          <p:nvPr/>
        </p:nvSpPr>
        <p:spPr>
          <a:xfrm>
            <a:off x="5291808" y="2479776"/>
            <a:ext cx="1207597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F(x)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20" name="Rectangle 63">
            <a:extLst>
              <a:ext uri="{FF2B5EF4-FFF2-40B4-BE49-F238E27FC236}">
                <a16:creationId xmlns:a16="http://schemas.microsoft.com/office/drawing/2014/main" id="{81FBD58E-89EE-1C45-86FE-F4A74FED3E10}"/>
              </a:ext>
            </a:extLst>
          </p:cNvPr>
          <p:cNvSpPr txBox="1">
            <a:spLocks noChangeArrowheads="1"/>
          </p:cNvSpPr>
          <p:nvPr/>
        </p:nvSpPr>
        <p:spPr>
          <a:xfrm>
            <a:off x="5291808" y="4572039"/>
            <a:ext cx="1207597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B(x)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B22B255-9227-9343-A699-1676E117A092}"/>
              </a:ext>
            </a:extLst>
          </p:cNvPr>
          <p:cNvCxnSpPr>
            <a:cxnSpLocks/>
          </p:cNvCxnSpPr>
          <p:nvPr/>
        </p:nvCxnSpPr>
        <p:spPr>
          <a:xfrm>
            <a:off x="5661771" y="3199686"/>
            <a:ext cx="0" cy="1465763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63">
            <a:extLst>
              <a:ext uri="{FF2B5EF4-FFF2-40B4-BE49-F238E27FC236}">
                <a16:creationId xmlns:a16="http://schemas.microsoft.com/office/drawing/2014/main" id="{B3C745F8-0201-184F-8A3C-0F4F45262387}"/>
              </a:ext>
            </a:extLst>
          </p:cNvPr>
          <p:cNvSpPr txBox="1">
            <a:spLocks noChangeArrowheads="1"/>
          </p:cNvSpPr>
          <p:nvPr/>
        </p:nvSpPr>
        <p:spPr>
          <a:xfrm>
            <a:off x="5901658" y="3531526"/>
            <a:ext cx="2650484" cy="92754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Hard</a:t>
            </a:r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 to </a:t>
            </a:r>
            <a:b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compute</a:t>
            </a:r>
            <a:endParaRPr lang="en-US" altLang="en-US" sz="20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47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Discussion on the Definition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CA1C3B-8D1B-894B-AF42-06402DC7481B}"/>
              </a:ext>
            </a:extLst>
          </p:cNvPr>
          <p:cNvSpPr/>
          <p:nvPr/>
        </p:nvSpPr>
        <p:spPr>
          <a:xfrm>
            <a:off x="827584" y="1805915"/>
            <a:ext cx="7920880" cy="222293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BF203E-A77F-3047-AA05-351032FBDE7D}"/>
              </a:ext>
            </a:extLst>
          </p:cNvPr>
          <p:cNvSpPr/>
          <p:nvPr/>
        </p:nvSpPr>
        <p:spPr>
          <a:xfrm>
            <a:off x="827584" y="1340768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HARDCORE </a:t>
            </a:r>
            <a:r>
              <a:rPr lang="en-US" sz="2400" b="1" dirty="0">
                <a:solidFill>
                  <a:srgbClr val="FF0000"/>
                </a:solidFill>
              </a:rPr>
              <a:t>PREDICATE</a:t>
            </a:r>
            <a:r>
              <a:rPr lang="en-US" sz="2400" b="1" dirty="0">
                <a:solidFill>
                  <a:schemeClr val="tx2"/>
                </a:solidFill>
              </a:rPr>
              <a:t> (Definition)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72D42A8-D89F-454E-8DE5-A71085F56A17}"/>
                  </a:ext>
                </a:extLst>
              </p:cNvPr>
              <p:cNvSpPr/>
              <p:nvPr/>
            </p:nvSpPr>
            <p:spPr>
              <a:xfrm>
                <a:off x="867435" y="2025714"/>
                <a:ext cx="7905927" cy="12324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For any function (family)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a bit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/>
                    </m:sSup>
                  </m:oMath>
                </a14:m>
                <a:r>
                  <a:rPr lang="en-US" sz="2400" dirty="0"/>
                  <a:t> is a hardcore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predicate</a:t>
                </a:r>
                <a:r>
                  <a:rPr lang="en-US" sz="2400" dirty="0"/>
                  <a:t> (HCP) if for every </a:t>
                </a:r>
                <a:r>
                  <a:rPr lang="en-US" sz="2400" dirty="0" err="1"/>
                  <a:t>p.p.t</a:t>
                </a:r>
                <a:r>
                  <a:rPr lang="en-US" sz="2400" dirty="0"/>
                  <a:t>. adversary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, there is a negligible function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endParaRPr lang="en-US" sz="2400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72D42A8-D89F-454E-8DE5-A71085F56A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435" y="2025714"/>
                <a:ext cx="7905927" cy="1232453"/>
              </a:xfrm>
              <a:prstGeom prst="rect">
                <a:avLst/>
              </a:prstGeom>
              <a:blipFill>
                <a:blip r:embed="rId3"/>
                <a:stretch>
                  <a:fillRect l="-1122" t="-3061" b="-9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1241BBA-73D2-5E46-B871-CF0567AAA7BC}"/>
                  </a:ext>
                </a:extLst>
              </p:cNvPr>
              <p:cNvSpPr/>
              <p:nvPr/>
            </p:nvSpPr>
            <p:spPr>
              <a:xfrm>
                <a:off x="907286" y="3245044"/>
                <a:ext cx="7905927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1241BBA-73D2-5E46-B871-CF0567AAA7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286" y="3245044"/>
                <a:ext cx="7905927" cy="783804"/>
              </a:xfrm>
              <a:prstGeom prst="rect">
                <a:avLst/>
              </a:prstGeom>
              <a:blipFill>
                <a:blip r:embed="rId4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1C2C2D13-A920-754F-A5EE-FFFB27FD899F}"/>
              </a:ext>
            </a:extLst>
          </p:cNvPr>
          <p:cNvSpPr/>
          <p:nvPr/>
        </p:nvSpPr>
        <p:spPr>
          <a:xfrm>
            <a:off x="827584" y="4149080"/>
            <a:ext cx="79457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1. Definition of HCP makes sense for </a:t>
            </a:r>
            <a:r>
              <a:rPr lang="en-US" sz="2400" i="1" dirty="0"/>
              <a:t>any</a:t>
            </a:r>
            <a:r>
              <a:rPr lang="en-US" sz="2400" dirty="0"/>
              <a:t> function family, not just one-way functions.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06D0B1-AEE1-D642-872C-2F9CA0030A64}"/>
              </a:ext>
            </a:extLst>
          </p:cNvPr>
          <p:cNvSpPr/>
          <p:nvPr/>
        </p:nvSpPr>
        <p:spPr>
          <a:xfrm>
            <a:off x="834843" y="4941168"/>
            <a:ext cx="79457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2. Some functions can have information-theoretically hard to guess predicates (e.g., compressing functions)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D68F3-3D55-E14D-B24B-B3859CF5C1B3}"/>
                  </a:ext>
                </a:extLst>
              </p:cNvPr>
              <p:cNvSpPr/>
              <p:nvPr/>
            </p:nvSpPr>
            <p:spPr>
              <a:xfrm>
                <a:off x="842102" y="5805264"/>
                <a:ext cx="830189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3. We’ll be interested in settings 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is uniquely determined 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yet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is hard to predict 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D68F3-3D55-E14D-B24B-B3859CF5C1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02" y="5805264"/>
                <a:ext cx="8301898" cy="830997"/>
              </a:xfrm>
              <a:prstGeom prst="rect">
                <a:avLst/>
              </a:prstGeom>
              <a:blipFill>
                <a:blip r:embed="rId5"/>
                <a:stretch>
                  <a:fillRect l="-1069" t="-2985" r="-153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251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Today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94F15107-6132-4541-AC44-955B33F6CBD1}"/>
              </a:ext>
            </a:extLst>
          </p:cNvPr>
          <p:cNvSpPr txBox="1">
            <a:spLocks noChangeArrowheads="1"/>
          </p:cNvSpPr>
          <p:nvPr/>
        </p:nvSpPr>
        <p:spPr>
          <a:xfrm>
            <a:off x="968987" y="1700808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1. Define one-way functions (OWF).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62594F4B-38AB-8944-85A4-BBD06EA5B5F2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2657787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2. Define Hardcore bits (HCB).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E1103BA3-46A2-5843-82A1-58005220889B}"/>
              </a:ext>
            </a:extLst>
          </p:cNvPr>
          <p:cNvSpPr txBox="1">
            <a:spLocks noChangeArrowheads="1"/>
          </p:cNvSpPr>
          <p:nvPr/>
        </p:nvSpPr>
        <p:spPr>
          <a:xfrm>
            <a:off x="950767" y="4661145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4. </a:t>
            </a:r>
            <a:r>
              <a:rPr lang="en-US" sz="2400" u="sng" dirty="0">
                <a:latin typeface="American Typewriter" charset="0"/>
                <a:ea typeface="American Typewriter" charset="0"/>
                <a:cs typeface="American Typewriter" charset="0"/>
              </a:rPr>
              <a:t>Goldreich-Levin Theorem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: every OWF has a HCB.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FD8FE375-6E8E-8649-89F2-2D4508DF668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71600" y="3645024"/>
                <a:ext cx="9217024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3. Show that one-way </a:t>
                </a:r>
                <a:r>
                  <a:rPr lang="en-US" sz="2400" i="1" dirty="0">
                    <a:latin typeface="American Typewriter" charset="0"/>
                    <a:ea typeface="American Typewriter" charset="0"/>
                    <a:cs typeface="American Typewriter" charset="0"/>
                  </a:rPr>
                  <a:t>permutations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(OWP)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⇒</m:t>
                    </m:r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PRG  </a:t>
                </a: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FD8FE375-6E8E-8649-89F2-2D4508DF6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645024"/>
                <a:ext cx="9217024" cy="792088"/>
              </a:xfrm>
              <a:prstGeom prst="rect">
                <a:avLst/>
              </a:prstGeom>
              <a:blipFill>
                <a:blip r:embed="rId3"/>
                <a:stretch>
                  <a:fillRect l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896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43" y="476672"/>
                <a:ext cx="8712968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OWP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⇒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PRG</a:t>
                </a:r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3" y="476672"/>
                <a:ext cx="8712968" cy="792088"/>
              </a:xfrm>
              <a:prstGeom prst="rect">
                <a:avLst/>
              </a:prstGeom>
              <a:blipFill>
                <a:blip r:embed="rId3"/>
                <a:stretch>
                  <a:fillRect t="-12698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7284782-FD4D-084B-A9C0-DFF65B51C863}"/>
              </a:ext>
            </a:extLst>
          </p:cNvPr>
          <p:cNvSpPr/>
          <p:nvPr/>
        </p:nvSpPr>
        <p:spPr>
          <a:xfrm>
            <a:off x="827584" y="2093947"/>
            <a:ext cx="7920880" cy="191111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50993F2-53B5-1B47-8D3D-516981369D6A}"/>
                  </a:ext>
                </a:extLst>
              </p:cNvPr>
              <p:cNvSpPr/>
              <p:nvPr/>
            </p:nvSpPr>
            <p:spPr>
              <a:xfrm>
                <a:off x="914545" y="2313746"/>
                <a:ext cx="790592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 be a one-way permutation,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an associated hardcore predicate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50993F2-53B5-1B47-8D3D-516981369D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45" y="2313746"/>
                <a:ext cx="7905927" cy="830997"/>
              </a:xfrm>
              <a:prstGeom prst="rect">
                <a:avLst/>
              </a:prstGeom>
              <a:blipFill>
                <a:blip r:embed="rId4"/>
                <a:stretch>
                  <a:fillRect l="-1284" t="-2985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B1C85745-A5D8-1840-8794-0B0F063981B2}"/>
              </a:ext>
            </a:extLst>
          </p:cNvPr>
          <p:cNvSpPr/>
          <p:nvPr/>
        </p:nvSpPr>
        <p:spPr>
          <a:xfrm>
            <a:off x="827584" y="1628800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B8CFB25-8100-AE42-8D09-FFAF11C3F335}"/>
                  </a:ext>
                </a:extLst>
              </p:cNvPr>
              <p:cNvSpPr/>
              <p:nvPr/>
            </p:nvSpPr>
            <p:spPr>
              <a:xfrm>
                <a:off x="899592" y="3284984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0" dirty="0"/>
                  <a:t>Then, define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B8CFB25-8100-AE42-8D09-FFAF11C3F3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284984"/>
                <a:ext cx="7905927" cy="461665"/>
              </a:xfrm>
              <a:prstGeom prst="rect">
                <a:avLst/>
              </a:prstGeom>
              <a:blipFill>
                <a:blip r:embed="rId5"/>
                <a:stretch>
                  <a:fillRect l="-1124" t="-8108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A3188E1-E042-0544-ACD5-6554C989B2A0}"/>
                  </a:ext>
                </a:extLst>
              </p:cNvPr>
              <p:cNvSpPr/>
              <p:nvPr/>
            </p:nvSpPr>
            <p:spPr>
              <a:xfrm>
                <a:off x="804719" y="4476021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Theorem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a PRG assuming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 is a one-way permutation.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A3188E1-E042-0544-ACD5-6554C989B2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19" y="4476021"/>
                <a:ext cx="7905927" cy="461665"/>
              </a:xfrm>
              <a:prstGeom prst="rect">
                <a:avLst/>
              </a:prstGeom>
              <a:blipFill>
                <a:blip r:embed="rId6"/>
                <a:stretch>
                  <a:fillRect l="-1122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649FB44-E8D1-554F-9F3B-E69962141E4E}"/>
                  </a:ext>
                </a:extLst>
              </p:cNvPr>
              <p:cNvSpPr/>
              <p:nvPr/>
            </p:nvSpPr>
            <p:spPr>
              <a:xfrm>
                <a:off x="842537" y="5229200"/>
                <a:ext cx="790592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(Note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stretches by one bit. Shafi will tell you how to extend the stretch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to any poly number of bits.)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649FB44-E8D1-554F-9F3B-E69962141E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537" y="5229200"/>
                <a:ext cx="7905927" cy="830997"/>
              </a:xfrm>
              <a:prstGeom prst="rect">
                <a:avLst/>
              </a:prstGeom>
              <a:blipFill>
                <a:blip r:embed="rId7"/>
                <a:stretch>
                  <a:fillRect l="-962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566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43" y="476672"/>
                <a:ext cx="8712968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OWP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⇒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PRG</a:t>
                </a:r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3" y="476672"/>
                <a:ext cx="8712968" cy="792088"/>
              </a:xfrm>
              <a:prstGeom prst="rect">
                <a:avLst/>
              </a:prstGeom>
              <a:blipFill>
                <a:blip r:embed="rId3"/>
                <a:stretch>
                  <a:fillRect t="-12698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7284782-FD4D-084B-A9C0-DFF65B51C863}"/>
              </a:ext>
            </a:extLst>
          </p:cNvPr>
          <p:cNvSpPr/>
          <p:nvPr/>
        </p:nvSpPr>
        <p:spPr>
          <a:xfrm>
            <a:off x="827584" y="2093947"/>
            <a:ext cx="7920880" cy="191111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50993F2-53B5-1B47-8D3D-516981369D6A}"/>
                  </a:ext>
                </a:extLst>
              </p:cNvPr>
              <p:cNvSpPr/>
              <p:nvPr/>
            </p:nvSpPr>
            <p:spPr>
              <a:xfrm>
                <a:off x="914545" y="2313746"/>
                <a:ext cx="790592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 be a one-way permutation,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an associated hardcore predicate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50993F2-53B5-1B47-8D3D-516981369D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45" y="2313746"/>
                <a:ext cx="7905927" cy="830997"/>
              </a:xfrm>
              <a:prstGeom prst="rect">
                <a:avLst/>
              </a:prstGeom>
              <a:blipFill>
                <a:blip r:embed="rId4"/>
                <a:stretch>
                  <a:fillRect l="-1284" t="-2985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B1C85745-A5D8-1840-8794-0B0F063981B2}"/>
              </a:ext>
            </a:extLst>
          </p:cNvPr>
          <p:cNvSpPr/>
          <p:nvPr/>
        </p:nvSpPr>
        <p:spPr>
          <a:xfrm>
            <a:off x="827584" y="1628800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B8CFB25-8100-AE42-8D09-FFAF11C3F335}"/>
                  </a:ext>
                </a:extLst>
              </p:cNvPr>
              <p:cNvSpPr/>
              <p:nvPr/>
            </p:nvSpPr>
            <p:spPr>
              <a:xfrm>
                <a:off x="899592" y="3284984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0" dirty="0"/>
                  <a:t>Then, define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B8CFB25-8100-AE42-8D09-FFAF11C3F3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284984"/>
                <a:ext cx="7905927" cy="461665"/>
              </a:xfrm>
              <a:prstGeom prst="rect">
                <a:avLst/>
              </a:prstGeom>
              <a:blipFill>
                <a:blip r:embed="rId5"/>
                <a:stretch>
                  <a:fillRect l="-1124" t="-8108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A3188E1-E042-0544-ACD5-6554C989B2A0}"/>
                  </a:ext>
                </a:extLst>
              </p:cNvPr>
              <p:cNvSpPr/>
              <p:nvPr/>
            </p:nvSpPr>
            <p:spPr>
              <a:xfrm>
                <a:off x="804719" y="4476021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Theorem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a PRG assuming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 is a one-way permutation.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A3188E1-E042-0544-ACD5-6554C989B2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19" y="4476021"/>
                <a:ext cx="7905927" cy="461665"/>
              </a:xfrm>
              <a:prstGeom prst="rect">
                <a:avLst/>
              </a:prstGeom>
              <a:blipFill>
                <a:blip r:embed="rId6"/>
                <a:stretch>
                  <a:fillRect l="-1122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13DBC13-0084-E948-BB13-30316C1DF23B}"/>
              </a:ext>
            </a:extLst>
          </p:cNvPr>
          <p:cNvSpPr/>
          <p:nvPr/>
        </p:nvSpPr>
        <p:spPr>
          <a:xfrm>
            <a:off x="842537" y="5271591"/>
            <a:ext cx="7905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Proof (next slide)</a:t>
            </a:r>
            <a:r>
              <a:rPr lang="en-US" sz="2400" dirty="0"/>
              <a:t>: From Distinguishing to Predicting.</a:t>
            </a:r>
          </a:p>
        </p:txBody>
      </p:sp>
    </p:spTree>
    <p:extLst>
      <p:ext uri="{BB962C8B-B14F-4D97-AF65-F5344CB8AC3E}">
        <p14:creationId xmlns:p14="http://schemas.microsoft.com/office/powerpoint/2010/main" val="318629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4624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Roadmap of the Course: Worlds in Crypto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4072C032-4500-FA47-9A8D-32E5A99D969F}"/>
              </a:ext>
            </a:extLst>
          </p:cNvPr>
          <p:cNvSpPr txBox="1">
            <a:spLocks noChangeArrowheads="1"/>
          </p:cNvSpPr>
          <p:nvPr/>
        </p:nvSpPr>
        <p:spPr>
          <a:xfrm>
            <a:off x="4127031" y="5922506"/>
            <a:ext cx="900100" cy="674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OWF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63374C2-7912-AE46-93F5-B3C834CA316C}"/>
              </a:ext>
            </a:extLst>
          </p:cNvPr>
          <p:cNvCxnSpPr>
            <a:cxnSpLocks/>
          </p:cNvCxnSpPr>
          <p:nvPr/>
        </p:nvCxnSpPr>
        <p:spPr>
          <a:xfrm flipV="1">
            <a:off x="4824028" y="5490458"/>
            <a:ext cx="576064" cy="432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63">
            <a:extLst>
              <a:ext uri="{FF2B5EF4-FFF2-40B4-BE49-F238E27FC236}">
                <a16:creationId xmlns:a16="http://schemas.microsoft.com/office/drawing/2014/main" id="{C972F493-01EC-CB4B-80A2-4D47867B525D}"/>
              </a:ext>
            </a:extLst>
          </p:cNvPr>
          <p:cNvSpPr txBox="1">
            <a:spLocks noChangeArrowheads="1"/>
          </p:cNvSpPr>
          <p:nvPr/>
        </p:nvSpPr>
        <p:spPr>
          <a:xfrm>
            <a:off x="5112060" y="4815612"/>
            <a:ext cx="900100" cy="674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PRG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28" name="Rectangle 63">
            <a:extLst>
              <a:ext uri="{FF2B5EF4-FFF2-40B4-BE49-F238E27FC236}">
                <a16:creationId xmlns:a16="http://schemas.microsoft.com/office/drawing/2014/main" id="{D387A389-CA48-3F41-A3F3-15CD43D52B3F}"/>
              </a:ext>
            </a:extLst>
          </p:cNvPr>
          <p:cNvSpPr txBox="1">
            <a:spLocks noChangeArrowheads="1"/>
          </p:cNvSpPr>
          <p:nvPr/>
        </p:nvSpPr>
        <p:spPr>
          <a:xfrm>
            <a:off x="7600474" y="4127484"/>
            <a:ext cx="1460122" cy="674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latin typeface="American Typewriter" charset="0"/>
                <a:ea typeface="American Typewriter" charset="0"/>
                <a:cs typeface="American Typewriter" charset="0"/>
              </a:rPr>
              <a:t>Secret-key encryption</a:t>
            </a:r>
            <a:endParaRPr lang="en-US" altLang="en-US" sz="16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D99F90D-7DCB-E94C-A25E-9F0AA95117DD}"/>
              </a:ext>
            </a:extLst>
          </p:cNvPr>
          <p:cNvCxnSpPr>
            <a:cxnSpLocks/>
          </p:cNvCxnSpPr>
          <p:nvPr/>
        </p:nvCxnSpPr>
        <p:spPr>
          <a:xfrm flipV="1">
            <a:off x="6012160" y="4850700"/>
            <a:ext cx="2088232" cy="5465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49B933B-4ED5-CA4E-A034-9B87716F2AA1}"/>
              </a:ext>
            </a:extLst>
          </p:cNvPr>
          <p:cNvGrpSpPr/>
          <p:nvPr/>
        </p:nvGrpSpPr>
        <p:grpSpPr>
          <a:xfrm>
            <a:off x="1385607" y="2602649"/>
            <a:ext cx="6214867" cy="3657280"/>
            <a:chOff x="1385607" y="2602649"/>
            <a:chExt cx="6214867" cy="3657280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BE304C1-E54F-7147-9703-C6E07048B0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12160" y="4833156"/>
              <a:ext cx="576064" cy="43204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63">
              <a:extLst>
                <a:ext uri="{FF2B5EF4-FFF2-40B4-BE49-F238E27FC236}">
                  <a16:creationId xmlns:a16="http://schemas.microsoft.com/office/drawing/2014/main" id="{C16200D9-9419-1944-B9A9-69EAE5C90E56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300192" y="4158310"/>
              <a:ext cx="900100" cy="6748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400" dirty="0">
                  <a:latin typeface="American Typewriter" charset="0"/>
                  <a:ea typeface="American Typewriter" charset="0"/>
                  <a:cs typeface="American Typewriter" charset="0"/>
                </a:rPr>
                <a:t>PRF</a:t>
              </a:r>
              <a:endParaRPr lang="en-US" altLang="en-US" sz="2400" dirty="0"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  <p:sp>
          <p:nvSpPr>
            <p:cNvPr id="14" name="Rectangle 63">
              <a:extLst>
                <a:ext uri="{FF2B5EF4-FFF2-40B4-BE49-F238E27FC236}">
                  <a16:creationId xmlns:a16="http://schemas.microsoft.com/office/drawing/2014/main" id="{7F90F474-A56F-5546-B540-6D104335FED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689738" y="5153035"/>
              <a:ext cx="1096018" cy="6748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600" dirty="0">
                  <a:latin typeface="American Typewriter" charset="0"/>
                  <a:ea typeface="American Typewriter" charset="0"/>
                  <a:cs typeface="American Typewriter" charset="0"/>
                </a:rPr>
                <a:t>Hashing</a:t>
              </a:r>
              <a:endParaRPr lang="en-US" altLang="en-US" sz="1600" dirty="0"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B804F08-89EB-1C46-BD6B-24F233F18E45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flipH="1" flipV="1">
              <a:off x="3447927" y="5827881"/>
              <a:ext cx="679104" cy="43204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C89A9A3-22CB-2942-BE4F-B0A2E94F478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77293" y="4269019"/>
              <a:ext cx="736275" cy="88401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63">
              <a:extLst>
                <a:ext uri="{FF2B5EF4-FFF2-40B4-BE49-F238E27FC236}">
                  <a16:creationId xmlns:a16="http://schemas.microsoft.com/office/drawing/2014/main" id="{CCFE5980-CF04-A043-B3EA-1FF718893DEF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385607" y="3594173"/>
              <a:ext cx="1276037" cy="6748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600" dirty="0">
                  <a:latin typeface="American Typewriter" charset="0"/>
                  <a:ea typeface="American Typewriter" charset="0"/>
                  <a:cs typeface="American Typewriter" charset="0"/>
                </a:rPr>
                <a:t>Digital Signatures</a:t>
              </a:r>
              <a:endParaRPr lang="en-US" altLang="en-US" sz="1600" dirty="0"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3BEDC6B-D0C0-D540-951A-2F01E340E1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0242" y="3594173"/>
              <a:ext cx="0" cy="56584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63">
              <a:extLst>
                <a:ext uri="{FF2B5EF4-FFF2-40B4-BE49-F238E27FC236}">
                  <a16:creationId xmlns:a16="http://schemas.microsoft.com/office/drawing/2014/main" id="{206CFA58-80FE-A449-9D5A-33E181EB8012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300192" y="2907400"/>
              <a:ext cx="900100" cy="6748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400" dirty="0">
                  <a:latin typeface="American Typewriter" charset="0"/>
                  <a:ea typeface="American Typewriter" charset="0"/>
                  <a:cs typeface="American Typewriter" charset="0"/>
                </a:rPr>
                <a:t>PRP</a:t>
              </a:r>
              <a:endParaRPr lang="en-US" altLang="en-US" sz="2400" dirty="0"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7E39334-A76E-F047-8FB9-89EBC660867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15063" y="4269020"/>
              <a:ext cx="881082" cy="56413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63">
              <a:extLst>
                <a:ext uri="{FF2B5EF4-FFF2-40B4-BE49-F238E27FC236}">
                  <a16:creationId xmlns:a16="http://schemas.microsoft.com/office/drawing/2014/main" id="{53916590-F815-7542-ABF0-7E445228A346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779912" y="3618250"/>
              <a:ext cx="1460122" cy="6748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600" dirty="0">
                  <a:latin typeface="American Typewriter" charset="0"/>
                  <a:ea typeface="American Typewriter" charset="0"/>
                  <a:cs typeface="American Typewriter" charset="0"/>
                </a:rPr>
                <a:t>Bit Commitment</a:t>
              </a:r>
              <a:endParaRPr lang="en-US" altLang="en-US" sz="1600" dirty="0"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F0937A6-C50C-BA46-8BB1-C5F670505B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39888" y="3276344"/>
              <a:ext cx="0" cy="36868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63">
              <a:extLst>
                <a:ext uri="{FF2B5EF4-FFF2-40B4-BE49-F238E27FC236}">
                  <a16:creationId xmlns:a16="http://schemas.microsoft.com/office/drawing/2014/main" id="{FCFE6862-5499-B045-8E9B-42B41EC28587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807659" y="2602649"/>
              <a:ext cx="1460122" cy="6748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600" dirty="0">
                  <a:latin typeface="American Typewriter" charset="0"/>
                  <a:ea typeface="American Typewriter" charset="0"/>
                  <a:cs typeface="American Typewriter" charset="0"/>
                </a:rPr>
                <a:t>Zero-Knowledge  proofs</a:t>
              </a:r>
              <a:endParaRPr lang="en-US" altLang="en-US" sz="1600" dirty="0"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A25B9F8-5DE9-854C-8A60-5B3FFF744286}"/>
                </a:ext>
              </a:extLst>
            </p:cNvPr>
            <p:cNvCxnSpPr>
              <a:cxnSpLocks/>
              <a:endCxn id="28" idx="1"/>
            </p:cNvCxnSpPr>
            <p:nvPr/>
          </p:nvCxnSpPr>
          <p:spPr>
            <a:xfrm flipV="1">
              <a:off x="7167772" y="4464907"/>
              <a:ext cx="432702" cy="1828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63">
            <a:extLst>
              <a:ext uri="{FF2B5EF4-FFF2-40B4-BE49-F238E27FC236}">
                <a16:creationId xmlns:a16="http://schemas.microsoft.com/office/drawing/2014/main" id="{17334587-909C-5F40-890B-E84171F9657C}"/>
              </a:ext>
            </a:extLst>
          </p:cNvPr>
          <p:cNvSpPr txBox="1">
            <a:spLocks noChangeArrowheads="1"/>
          </p:cNvSpPr>
          <p:nvPr/>
        </p:nvSpPr>
        <p:spPr>
          <a:xfrm>
            <a:off x="314041" y="2788077"/>
            <a:ext cx="2867399" cy="4998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1E177C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Lecture 2-6, 11-12</a:t>
            </a:r>
          </a:p>
        </p:txBody>
      </p:sp>
      <p:sp>
        <p:nvSpPr>
          <p:cNvPr id="38" name="Rectangle 63">
            <a:extLst>
              <a:ext uri="{FF2B5EF4-FFF2-40B4-BE49-F238E27FC236}">
                <a16:creationId xmlns:a16="http://schemas.microsoft.com/office/drawing/2014/main" id="{80DE944B-BF64-3342-AE59-AD5DC3EBBF98}"/>
              </a:ext>
            </a:extLst>
          </p:cNvPr>
          <p:cNvSpPr txBox="1">
            <a:spLocks noChangeArrowheads="1"/>
          </p:cNvSpPr>
          <p:nvPr/>
        </p:nvSpPr>
        <p:spPr>
          <a:xfrm>
            <a:off x="3807659" y="1313994"/>
            <a:ext cx="1460122" cy="674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latin typeface="American Typewriter" charset="0"/>
                <a:ea typeface="American Typewriter" charset="0"/>
                <a:cs typeface="American Typewriter" charset="0"/>
              </a:rPr>
              <a:t>Public-key encryption</a:t>
            </a:r>
            <a:endParaRPr lang="en-US" altLang="en-US" sz="16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39" name="Rectangle 63">
            <a:extLst>
              <a:ext uri="{FF2B5EF4-FFF2-40B4-BE49-F238E27FC236}">
                <a16:creationId xmlns:a16="http://schemas.microsoft.com/office/drawing/2014/main" id="{0644FE46-B84C-EE41-83D3-20C8396433CD}"/>
              </a:ext>
            </a:extLst>
          </p:cNvPr>
          <p:cNvSpPr txBox="1">
            <a:spLocks noChangeArrowheads="1"/>
          </p:cNvSpPr>
          <p:nvPr/>
        </p:nvSpPr>
        <p:spPr>
          <a:xfrm>
            <a:off x="373833" y="1446701"/>
            <a:ext cx="2867399" cy="4998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1E177C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Lecture 7-10,…</a:t>
            </a:r>
          </a:p>
        </p:txBody>
      </p:sp>
      <p:sp>
        <p:nvSpPr>
          <p:cNvPr id="40" name="Rectangle 63">
            <a:extLst>
              <a:ext uri="{FF2B5EF4-FFF2-40B4-BE49-F238E27FC236}">
                <a16:creationId xmlns:a16="http://schemas.microsoft.com/office/drawing/2014/main" id="{79FCB0B7-9D6D-A04E-A208-7F42F10212FA}"/>
              </a:ext>
            </a:extLst>
          </p:cNvPr>
          <p:cNvSpPr txBox="1">
            <a:spLocks noChangeArrowheads="1"/>
          </p:cNvSpPr>
          <p:nvPr/>
        </p:nvSpPr>
        <p:spPr>
          <a:xfrm>
            <a:off x="4283968" y="476672"/>
            <a:ext cx="754016" cy="4998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1E177C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…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A7192F5-6DE5-5C48-8562-B82DDC253B83}"/>
              </a:ext>
            </a:extLst>
          </p:cNvPr>
          <p:cNvCxnSpPr>
            <a:cxnSpLocks/>
          </p:cNvCxnSpPr>
          <p:nvPr/>
        </p:nvCxnSpPr>
        <p:spPr>
          <a:xfrm flipV="1">
            <a:off x="4509973" y="945314"/>
            <a:ext cx="0" cy="368680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63">
            <a:extLst>
              <a:ext uri="{FF2B5EF4-FFF2-40B4-BE49-F238E27FC236}">
                <a16:creationId xmlns:a16="http://schemas.microsoft.com/office/drawing/2014/main" id="{E8B7AD93-2804-4947-99E5-D83B78B0C18E}"/>
              </a:ext>
            </a:extLst>
          </p:cNvPr>
          <p:cNvSpPr txBox="1">
            <a:spLocks noChangeArrowheads="1"/>
          </p:cNvSpPr>
          <p:nvPr/>
        </p:nvSpPr>
        <p:spPr>
          <a:xfrm>
            <a:off x="306394" y="2402317"/>
            <a:ext cx="2867399" cy="4998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>
                <a:solidFill>
                  <a:srgbClr val="1E177C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Minicrypt</a:t>
            </a:r>
            <a:r>
              <a:rPr lang="en-US" sz="2400" b="1" dirty="0">
                <a:solidFill>
                  <a:srgbClr val="1E177C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:</a:t>
            </a:r>
          </a:p>
        </p:txBody>
      </p:sp>
      <p:sp>
        <p:nvSpPr>
          <p:cNvPr id="43" name="Rectangle 63">
            <a:extLst>
              <a:ext uri="{FF2B5EF4-FFF2-40B4-BE49-F238E27FC236}">
                <a16:creationId xmlns:a16="http://schemas.microsoft.com/office/drawing/2014/main" id="{FAE8B997-A458-F64C-BBBE-5C8C36492C68}"/>
              </a:ext>
            </a:extLst>
          </p:cNvPr>
          <p:cNvSpPr txBox="1">
            <a:spLocks noChangeArrowheads="1"/>
          </p:cNvSpPr>
          <p:nvPr/>
        </p:nvSpPr>
        <p:spPr>
          <a:xfrm>
            <a:off x="370348" y="1028770"/>
            <a:ext cx="2867399" cy="4998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>
                <a:solidFill>
                  <a:srgbClr val="1E177C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Cryptomania</a:t>
            </a:r>
            <a:r>
              <a:rPr lang="en-US" sz="2400" b="1" dirty="0">
                <a:solidFill>
                  <a:srgbClr val="1E177C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: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E070EE4-C84B-7F45-9082-A237CC0CCB61}"/>
              </a:ext>
            </a:extLst>
          </p:cNvPr>
          <p:cNvCxnSpPr/>
          <p:nvPr/>
        </p:nvCxnSpPr>
        <p:spPr>
          <a:xfrm>
            <a:off x="-612576" y="2204864"/>
            <a:ext cx="10297144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63">
            <a:extLst>
              <a:ext uri="{FF2B5EF4-FFF2-40B4-BE49-F238E27FC236}">
                <a16:creationId xmlns:a16="http://schemas.microsoft.com/office/drawing/2014/main" id="{406B8D09-0761-0547-9064-B01A9FAFB4E9}"/>
              </a:ext>
            </a:extLst>
          </p:cNvPr>
          <p:cNvSpPr txBox="1">
            <a:spLocks noChangeArrowheads="1"/>
          </p:cNvSpPr>
          <p:nvPr/>
        </p:nvSpPr>
        <p:spPr>
          <a:xfrm>
            <a:off x="4127031" y="5912554"/>
            <a:ext cx="900100" cy="6748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OWF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01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11" grpId="0" animBg="1"/>
      <p:bldP spid="28" grpId="0" animBg="1"/>
      <p:bldP spid="37" grpId="0"/>
      <p:bldP spid="38" grpId="0" animBg="1"/>
      <p:bldP spid="39" grpId="0"/>
      <p:bldP spid="40" grpId="0"/>
      <p:bldP spid="42" grpId="0"/>
      <p:bldP spid="43" grpId="0"/>
      <p:bldP spid="30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43" y="476672"/>
                <a:ext cx="8712968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OWP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⇒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PRG</a:t>
                </a:r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3" y="476672"/>
                <a:ext cx="8712968" cy="792088"/>
              </a:xfrm>
              <a:prstGeom prst="rect">
                <a:avLst/>
              </a:prstGeom>
              <a:blipFill>
                <a:blip r:embed="rId3"/>
                <a:stretch>
                  <a:fillRect t="-12698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A3188E1-E042-0544-ACD5-6554C989B2A0}"/>
                  </a:ext>
                </a:extLst>
              </p:cNvPr>
              <p:cNvSpPr/>
              <p:nvPr/>
            </p:nvSpPr>
            <p:spPr>
              <a:xfrm>
                <a:off x="755576" y="1556792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Theorem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a PRG assuming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 is a one-way permutation.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A3188E1-E042-0544-ACD5-6554C989B2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556792"/>
                <a:ext cx="7905927" cy="461665"/>
              </a:xfrm>
              <a:prstGeom prst="rect">
                <a:avLst/>
              </a:prstGeom>
              <a:blipFill>
                <a:blip r:embed="rId4"/>
                <a:stretch>
                  <a:fillRect l="-1122" t="-8108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13DBC13-0084-E948-BB13-30316C1DF23B}"/>
                  </a:ext>
                </a:extLst>
              </p:cNvPr>
              <p:cNvSpPr/>
              <p:nvPr/>
            </p:nvSpPr>
            <p:spPr>
              <a:xfrm>
                <a:off x="755575" y="2306489"/>
                <a:ext cx="790592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Proof</a:t>
                </a:r>
                <a:r>
                  <a:rPr lang="en-US" sz="2400" dirty="0"/>
                  <a:t>: Assume for contradiction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not a PRG. Therefore, there is a </a:t>
                </a:r>
                <a:r>
                  <a:rPr lang="en-US" sz="2400" dirty="0" err="1"/>
                  <a:t>p.p.t</a:t>
                </a:r>
                <a:r>
                  <a:rPr lang="en-US" sz="2400" dirty="0"/>
                  <a:t>. distinguisher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and a polynomial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such that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13DBC13-0084-E948-BB13-30316C1DF2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5" y="2306489"/>
                <a:ext cx="7905927" cy="1200329"/>
              </a:xfrm>
              <a:prstGeom prst="rect">
                <a:avLst/>
              </a:prstGeom>
              <a:blipFill>
                <a:blip r:embed="rId5"/>
                <a:stretch>
                  <a:fillRect l="-1122" t="-3158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CCEA1A2-FB18-2F46-8578-4EFF8F80F77D}"/>
                  </a:ext>
                </a:extLst>
              </p:cNvPr>
              <p:cNvSpPr/>
              <p:nvPr/>
            </p:nvSpPr>
            <p:spPr>
              <a:xfrm>
                <a:off x="539552" y="3822139"/>
                <a:ext cx="790592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CCEA1A2-FB18-2F46-8578-4EFF8F80F7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822139"/>
                <a:ext cx="7905927" cy="830997"/>
              </a:xfrm>
              <a:prstGeom prst="rect">
                <a:avLst/>
              </a:prstGeom>
              <a:blipFill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215E5DE-F8D1-B147-8631-52034AF0E3D2}"/>
                  </a:ext>
                </a:extLst>
              </p:cNvPr>
              <p:cNvSpPr/>
              <p:nvPr/>
            </p:nvSpPr>
            <p:spPr>
              <a:xfrm>
                <a:off x="855966" y="4973810"/>
                <a:ext cx="7905927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1E177C"/>
                    </a:solidFill>
                  </a:rPr>
                  <a:t>Think: D outputs “1”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1E177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>
                    <a:solidFill>
                      <a:srgbClr val="1E177C"/>
                    </a:solidFill>
                  </a:rPr>
                  <a:t> D thinks its input is pseudorandom</a:t>
                </a:r>
                <a:endParaRPr lang="en-US" sz="2400" dirty="0">
                  <a:solidFill>
                    <a:srgbClr val="1E177C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215E5DE-F8D1-B147-8631-52034AF0E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966" y="4973810"/>
                <a:ext cx="7905927" cy="470000"/>
              </a:xfrm>
              <a:prstGeom prst="rect">
                <a:avLst/>
              </a:prstGeom>
              <a:blipFill>
                <a:blip r:embed="rId7"/>
                <a:stretch>
                  <a:fillRect l="-962" t="-7895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815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43" y="476672"/>
                <a:ext cx="8712968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OWP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⇒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PRG</a:t>
                </a:r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3" y="476672"/>
                <a:ext cx="8712968" cy="792088"/>
              </a:xfrm>
              <a:prstGeom prst="rect">
                <a:avLst/>
              </a:prstGeom>
              <a:blipFill>
                <a:blip r:embed="rId3"/>
                <a:stretch>
                  <a:fillRect t="-12698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A3188E1-E042-0544-ACD5-6554C989B2A0}"/>
                  </a:ext>
                </a:extLst>
              </p:cNvPr>
              <p:cNvSpPr/>
              <p:nvPr/>
            </p:nvSpPr>
            <p:spPr>
              <a:xfrm>
                <a:off x="755576" y="1556792"/>
                <a:ext cx="790592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Theorem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a PRG assuming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 is a one-way permutation and B is its hardcore predicate 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A3188E1-E042-0544-ACD5-6554C989B2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556792"/>
                <a:ext cx="7905927" cy="830997"/>
              </a:xfrm>
              <a:prstGeom prst="rect">
                <a:avLst/>
              </a:prstGeom>
              <a:blipFill>
                <a:blip r:embed="rId4"/>
                <a:stretch>
                  <a:fillRect l="-1122" t="-4545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13DBC13-0084-E948-BB13-30316C1DF23B}"/>
                  </a:ext>
                </a:extLst>
              </p:cNvPr>
              <p:cNvSpPr/>
              <p:nvPr/>
            </p:nvSpPr>
            <p:spPr>
              <a:xfrm>
                <a:off x="755575" y="2594521"/>
                <a:ext cx="790592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Proof</a:t>
                </a:r>
                <a:r>
                  <a:rPr lang="en-US" sz="2400" dirty="0"/>
                  <a:t>: Assume for contradiction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not a PRG. Therefore, there is a </a:t>
                </a:r>
                <a:r>
                  <a:rPr lang="en-US" sz="2400" dirty="0" err="1"/>
                  <a:t>p.p.t</a:t>
                </a:r>
                <a:r>
                  <a:rPr lang="en-US" sz="2400" dirty="0"/>
                  <a:t>. distinguisher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and a polynomial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such that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13DBC13-0084-E948-BB13-30316C1DF2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5" y="2594521"/>
                <a:ext cx="7905927" cy="1200329"/>
              </a:xfrm>
              <a:prstGeom prst="rect">
                <a:avLst/>
              </a:prstGeom>
              <a:blipFill>
                <a:blip r:embed="rId5"/>
                <a:stretch>
                  <a:fillRect l="-1122" t="-3158" b="-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CCEA1A2-FB18-2F46-8578-4EFF8F80F77D}"/>
                  </a:ext>
                </a:extLst>
              </p:cNvPr>
              <p:cNvSpPr/>
              <p:nvPr/>
            </p:nvSpPr>
            <p:spPr>
              <a:xfrm>
                <a:off x="539552" y="4110171"/>
                <a:ext cx="790592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CCEA1A2-FB18-2F46-8578-4EFF8F80F7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110171"/>
                <a:ext cx="7905927" cy="830997"/>
              </a:xfrm>
              <a:prstGeom prst="rect">
                <a:avLst/>
              </a:prstGeom>
              <a:blipFill>
                <a:blip r:embed="rId6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565A045-E5B2-1242-8F27-DD9A43C70F3B}"/>
                  </a:ext>
                </a:extLst>
              </p:cNvPr>
              <p:cNvSpPr/>
              <p:nvPr/>
            </p:nvSpPr>
            <p:spPr>
              <a:xfrm>
                <a:off x="812848" y="5271591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We will construct a hardcore predictor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and show: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565A045-E5B2-1242-8F27-DD9A43C70F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48" y="5271591"/>
                <a:ext cx="7905927" cy="461665"/>
              </a:xfrm>
              <a:prstGeom prst="rect">
                <a:avLst/>
              </a:prstGeom>
              <a:blipFill>
                <a:blip r:embed="rId7"/>
                <a:stretch>
                  <a:fillRect l="-1122" t="-540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CC5DFB3-0FA8-314E-BCEC-A35509DBF041}"/>
                  </a:ext>
                </a:extLst>
              </p:cNvPr>
              <p:cNvSpPr/>
              <p:nvPr/>
            </p:nvSpPr>
            <p:spPr>
              <a:xfrm>
                <a:off x="812848" y="5669532"/>
                <a:ext cx="7905927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CC5DFB3-0FA8-314E-BCEC-A35509DBF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48" y="5669532"/>
                <a:ext cx="7905927" cy="783804"/>
              </a:xfrm>
              <a:prstGeom prst="rect">
                <a:avLst/>
              </a:prstGeom>
              <a:blipFill>
                <a:blip r:embed="rId8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726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43" y="476672"/>
                <a:ext cx="8712968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OWP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⇒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PRG</a:t>
                </a:r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3" y="476672"/>
                <a:ext cx="8712968" cy="792088"/>
              </a:xfrm>
              <a:prstGeom prst="rect">
                <a:avLst/>
              </a:prstGeom>
              <a:blipFill>
                <a:blip r:embed="rId3"/>
                <a:stretch>
                  <a:fillRect t="-12698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A3188E1-E042-0544-ACD5-6554C989B2A0}"/>
                  </a:ext>
                </a:extLst>
              </p:cNvPr>
              <p:cNvSpPr/>
              <p:nvPr/>
            </p:nvSpPr>
            <p:spPr>
              <a:xfrm>
                <a:off x="755576" y="1556792"/>
                <a:ext cx="790592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Theorem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a PRG assuming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 is a one-way permutation and B is its hardcore predicate 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A3188E1-E042-0544-ACD5-6554C989B2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556792"/>
                <a:ext cx="7905927" cy="830997"/>
              </a:xfrm>
              <a:prstGeom prst="rect">
                <a:avLst/>
              </a:prstGeom>
              <a:blipFill>
                <a:blip r:embed="rId4"/>
                <a:stretch>
                  <a:fillRect l="-1122" t="-4545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13DBC13-0084-E948-BB13-30316C1DF23B}"/>
                  </a:ext>
                </a:extLst>
              </p:cNvPr>
              <p:cNvSpPr/>
              <p:nvPr/>
            </p:nvSpPr>
            <p:spPr>
              <a:xfrm>
                <a:off x="755575" y="2594521"/>
                <a:ext cx="790592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Proof</a:t>
                </a:r>
                <a:r>
                  <a:rPr lang="en-US" sz="2400" dirty="0"/>
                  <a:t>: Assume for contradiction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not a PRG. Therefore, there is a </a:t>
                </a:r>
                <a:r>
                  <a:rPr lang="en-US" sz="2400" dirty="0" err="1"/>
                  <a:t>p.p.t</a:t>
                </a:r>
                <a:r>
                  <a:rPr lang="en-US" sz="2400" dirty="0"/>
                  <a:t>. distinguisher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and a polynomial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such that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13DBC13-0084-E948-BB13-30316C1DF2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5" y="2594521"/>
                <a:ext cx="7905927" cy="1200329"/>
              </a:xfrm>
              <a:prstGeom prst="rect">
                <a:avLst/>
              </a:prstGeom>
              <a:blipFill>
                <a:blip r:embed="rId5"/>
                <a:stretch>
                  <a:fillRect l="-1122" t="-3158" b="-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CCEA1A2-FB18-2F46-8578-4EFF8F80F77D}"/>
                  </a:ext>
                </a:extLst>
              </p:cNvPr>
              <p:cNvSpPr/>
              <p:nvPr/>
            </p:nvSpPr>
            <p:spPr>
              <a:xfrm>
                <a:off x="539552" y="4110171"/>
                <a:ext cx="790592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CCEA1A2-FB18-2F46-8578-4EFF8F80F7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110171"/>
                <a:ext cx="7905927" cy="830997"/>
              </a:xfrm>
              <a:prstGeom prst="rect">
                <a:avLst/>
              </a:prstGeom>
              <a:blipFill>
                <a:blip r:embed="rId6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565A045-E5B2-1242-8F27-DD9A43C70F3B}"/>
                  </a:ext>
                </a:extLst>
              </p:cNvPr>
              <p:cNvSpPr/>
              <p:nvPr/>
            </p:nvSpPr>
            <p:spPr>
              <a:xfrm>
                <a:off x="812848" y="5271591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We will construct a hardcore predictor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and show: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565A045-E5B2-1242-8F27-DD9A43C70F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48" y="5271591"/>
                <a:ext cx="7905927" cy="461665"/>
              </a:xfrm>
              <a:prstGeom prst="rect">
                <a:avLst/>
              </a:prstGeom>
              <a:blipFill>
                <a:blip r:embed="rId7"/>
                <a:stretch>
                  <a:fillRect l="-1122" t="-540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CC5DFB3-0FA8-314E-BCEC-A35509DBF041}"/>
                  </a:ext>
                </a:extLst>
              </p:cNvPr>
              <p:cNvSpPr/>
              <p:nvPr/>
            </p:nvSpPr>
            <p:spPr>
              <a:xfrm>
                <a:off x="812848" y="5669532"/>
                <a:ext cx="7905927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CC5DFB3-0FA8-314E-BCEC-A35509DBF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48" y="5669532"/>
                <a:ext cx="7905927" cy="783804"/>
              </a:xfrm>
              <a:prstGeom prst="rect">
                <a:avLst/>
              </a:prstGeom>
              <a:blipFill>
                <a:blip r:embed="rId8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457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43" y="476672"/>
                <a:ext cx="8712968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OWP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⇒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PRG</a:t>
                </a:r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3" y="476672"/>
                <a:ext cx="8712968" cy="792088"/>
              </a:xfrm>
              <a:prstGeom prst="rect">
                <a:avLst/>
              </a:prstGeom>
              <a:blipFill>
                <a:blip r:embed="rId3"/>
                <a:stretch>
                  <a:fillRect t="-12698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13DBC13-0084-E948-BB13-30316C1DF23B}"/>
              </a:ext>
            </a:extLst>
          </p:cNvPr>
          <p:cNvSpPr/>
          <p:nvPr/>
        </p:nvSpPr>
        <p:spPr>
          <a:xfrm>
            <a:off x="812847" y="1527175"/>
            <a:ext cx="7905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Let’s look closely at D.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CCEA1A2-FB18-2F46-8578-4EFF8F80F77D}"/>
                  </a:ext>
                </a:extLst>
              </p:cNvPr>
              <p:cNvSpPr/>
              <p:nvPr/>
            </p:nvSpPr>
            <p:spPr>
              <a:xfrm>
                <a:off x="395536" y="2276872"/>
                <a:ext cx="790592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CCEA1A2-FB18-2F46-8578-4EFF8F80F7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276872"/>
                <a:ext cx="7905927" cy="830997"/>
              </a:xfrm>
              <a:prstGeom prst="rect">
                <a:avLst/>
              </a:prstGeom>
              <a:blipFill>
                <a:blip r:embed="rId4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2FD7F7E9-937B-9349-9033-0E84DDF68A53}"/>
              </a:ext>
            </a:extLst>
          </p:cNvPr>
          <p:cNvSpPr/>
          <p:nvPr/>
        </p:nvSpPr>
        <p:spPr>
          <a:xfrm>
            <a:off x="792014" y="3648506"/>
            <a:ext cx="7905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By definition: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02F189C-B807-5D42-B951-2B34537B4407}"/>
                  </a:ext>
                </a:extLst>
              </p:cNvPr>
              <p:cNvSpPr/>
              <p:nvPr/>
            </p:nvSpPr>
            <p:spPr>
              <a:xfrm>
                <a:off x="424063" y="4650808"/>
                <a:ext cx="790592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02F189C-B807-5D42-B951-2B34537B44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63" y="4650808"/>
                <a:ext cx="7905927" cy="830997"/>
              </a:xfrm>
              <a:prstGeom prst="rect">
                <a:avLst/>
              </a:prstGeom>
              <a:blipFill>
                <a:blip r:embed="rId5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287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43" y="476672"/>
                <a:ext cx="8712968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OWP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⇒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PRG</a:t>
                </a:r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3" y="476672"/>
                <a:ext cx="8712968" cy="792088"/>
              </a:xfrm>
              <a:prstGeom prst="rect">
                <a:avLst/>
              </a:prstGeom>
              <a:blipFill>
                <a:blip r:embed="rId3"/>
                <a:stretch>
                  <a:fillRect t="-12698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CCEA1A2-FB18-2F46-8578-4EFF8F80F77D}"/>
                  </a:ext>
                </a:extLst>
              </p:cNvPr>
              <p:cNvSpPr/>
              <p:nvPr/>
            </p:nvSpPr>
            <p:spPr>
              <a:xfrm>
                <a:off x="395536" y="2276872"/>
                <a:ext cx="790592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CCEA1A2-FB18-2F46-8578-4EFF8F80F7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276872"/>
                <a:ext cx="7905927" cy="830997"/>
              </a:xfrm>
              <a:prstGeom prst="rect">
                <a:avLst/>
              </a:prstGeom>
              <a:blipFill>
                <a:blip r:embed="rId4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2CAF740-3911-CF45-9BCC-C9DD3DE030EA}"/>
                  </a:ext>
                </a:extLst>
              </p:cNvPr>
              <p:cNvSpPr/>
              <p:nvPr/>
            </p:nvSpPr>
            <p:spPr>
              <a:xfrm>
                <a:off x="-584049" y="4437112"/>
                <a:ext cx="954853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2CAF740-3911-CF45-9BCC-C9DD3DE030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4049" y="4437112"/>
                <a:ext cx="9548537" cy="830997"/>
              </a:xfrm>
              <a:prstGeom prst="rect">
                <a:avLst/>
              </a:prstGeom>
              <a:blipFill>
                <a:blip r:embed="rId5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2FD7F7E9-937B-9349-9033-0E84DDF68A53}"/>
              </a:ext>
            </a:extLst>
          </p:cNvPr>
          <p:cNvSpPr/>
          <p:nvPr/>
        </p:nvSpPr>
        <p:spPr>
          <a:xfrm>
            <a:off x="792014" y="3648506"/>
            <a:ext cx="7905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 syntactic change: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7EC16A-8878-5E4D-B58E-ECB23AAF4C73}"/>
              </a:ext>
            </a:extLst>
          </p:cNvPr>
          <p:cNvSpPr/>
          <p:nvPr/>
        </p:nvSpPr>
        <p:spPr>
          <a:xfrm>
            <a:off x="812847" y="1527175"/>
            <a:ext cx="7905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Let’s look closely at 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77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86B3EBA-91E8-4D40-9E33-D7184C76F34A}"/>
              </a:ext>
            </a:extLst>
          </p:cNvPr>
          <p:cNvSpPr/>
          <p:nvPr/>
        </p:nvSpPr>
        <p:spPr>
          <a:xfrm>
            <a:off x="812847" y="4852610"/>
            <a:ext cx="6639473" cy="415499"/>
          </a:xfrm>
          <a:prstGeom prst="roundRect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43" y="476672"/>
                <a:ext cx="8712968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OWP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⇒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PRG</a:t>
                </a:r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3" y="476672"/>
                <a:ext cx="8712968" cy="792088"/>
              </a:xfrm>
              <a:prstGeom prst="rect">
                <a:avLst/>
              </a:prstGeom>
              <a:blipFill>
                <a:blip r:embed="rId3"/>
                <a:stretch>
                  <a:fillRect t="-12698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CCEA1A2-FB18-2F46-8578-4EFF8F80F77D}"/>
                  </a:ext>
                </a:extLst>
              </p:cNvPr>
              <p:cNvSpPr/>
              <p:nvPr/>
            </p:nvSpPr>
            <p:spPr>
              <a:xfrm>
                <a:off x="395536" y="2276872"/>
                <a:ext cx="790592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CCEA1A2-FB18-2F46-8578-4EFF8F80F7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276872"/>
                <a:ext cx="7905927" cy="830997"/>
              </a:xfrm>
              <a:prstGeom prst="rect">
                <a:avLst/>
              </a:prstGeom>
              <a:blipFill>
                <a:blip r:embed="rId4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2CAF740-3911-CF45-9BCC-C9DD3DE030EA}"/>
                  </a:ext>
                </a:extLst>
              </p:cNvPr>
              <p:cNvSpPr/>
              <p:nvPr/>
            </p:nvSpPr>
            <p:spPr>
              <a:xfrm>
                <a:off x="-584049" y="4437112"/>
                <a:ext cx="954853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func>
                        <m:func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)|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2CAF740-3911-CF45-9BCC-C9DD3DE030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4049" y="4437112"/>
                <a:ext cx="9548537" cy="830997"/>
              </a:xfrm>
              <a:prstGeom prst="rect">
                <a:avLst/>
              </a:prstGeom>
              <a:blipFill>
                <a:blip r:embed="rId5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2FD7F7E9-937B-9349-9033-0E84DDF68A53}"/>
              </a:ext>
            </a:extLst>
          </p:cNvPr>
          <p:cNvSpPr/>
          <p:nvPr/>
        </p:nvSpPr>
        <p:spPr>
          <a:xfrm>
            <a:off x="792014" y="3648506"/>
            <a:ext cx="7905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Rewriting the second term: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2AEF63E-44B4-C042-A073-AF004AEAAE7D}"/>
                  </a:ext>
                </a:extLst>
              </p:cNvPr>
              <p:cNvSpPr/>
              <p:nvPr/>
            </p:nvSpPr>
            <p:spPr>
              <a:xfrm rot="2046628">
                <a:off x="1154187" y="5232975"/>
                <a:ext cx="82130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2AEF63E-44B4-C042-A073-AF004AEAAE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46628">
                <a:off x="1154187" y="5232975"/>
                <a:ext cx="821306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36018AE-1533-7C41-9B9A-A14CB49EBA6C}"/>
                  </a:ext>
                </a:extLst>
              </p:cNvPr>
              <p:cNvSpPr/>
              <p:nvPr/>
            </p:nvSpPr>
            <p:spPr>
              <a:xfrm>
                <a:off x="-943655" y="5870178"/>
                <a:ext cx="11377264" cy="6882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←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0,1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)|</m:t>
                                  </m:r>
                                  <m: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 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←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0,1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)|</m:t>
                                  </m:r>
                                  <m: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sz="2000" dirty="0"/>
                            <m:t> 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36018AE-1533-7C41-9B9A-A14CB49EBA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43655" y="5870178"/>
                <a:ext cx="11377264" cy="688265"/>
              </a:xfrm>
              <a:prstGeom prst="rect">
                <a:avLst/>
              </a:prstGeom>
              <a:blipFill>
                <a:blip r:embed="rId7"/>
                <a:stretch>
                  <a:fillRect t="-3636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B8198D6D-9166-3141-8633-4B9A3557076C}"/>
              </a:ext>
            </a:extLst>
          </p:cNvPr>
          <p:cNvSpPr/>
          <p:nvPr/>
        </p:nvSpPr>
        <p:spPr>
          <a:xfrm>
            <a:off x="812847" y="1527175"/>
            <a:ext cx="7905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Let’s look closely at 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226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86B3EBA-91E8-4D40-9E33-D7184C76F34A}"/>
              </a:ext>
            </a:extLst>
          </p:cNvPr>
          <p:cNvSpPr/>
          <p:nvPr/>
        </p:nvSpPr>
        <p:spPr>
          <a:xfrm>
            <a:off x="812847" y="4852610"/>
            <a:ext cx="6639473" cy="415499"/>
          </a:xfrm>
          <a:prstGeom prst="roundRect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43" y="476672"/>
                <a:ext cx="8712968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OWP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⇒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PRG</a:t>
                </a:r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3" y="476672"/>
                <a:ext cx="8712968" cy="792088"/>
              </a:xfrm>
              <a:prstGeom prst="rect">
                <a:avLst/>
              </a:prstGeom>
              <a:blipFill>
                <a:blip r:embed="rId3"/>
                <a:stretch>
                  <a:fillRect t="-12698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CCEA1A2-FB18-2F46-8578-4EFF8F80F77D}"/>
                  </a:ext>
                </a:extLst>
              </p:cNvPr>
              <p:cNvSpPr/>
              <p:nvPr/>
            </p:nvSpPr>
            <p:spPr>
              <a:xfrm>
                <a:off x="395536" y="2276872"/>
                <a:ext cx="790592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CCEA1A2-FB18-2F46-8578-4EFF8F80F7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276872"/>
                <a:ext cx="7905927" cy="830997"/>
              </a:xfrm>
              <a:prstGeom prst="rect">
                <a:avLst/>
              </a:prstGeom>
              <a:blipFill>
                <a:blip r:embed="rId4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2CAF740-3911-CF45-9BCC-C9DD3DE030EA}"/>
                  </a:ext>
                </a:extLst>
              </p:cNvPr>
              <p:cNvSpPr/>
              <p:nvPr/>
            </p:nvSpPr>
            <p:spPr>
              <a:xfrm>
                <a:off x="-584049" y="4437112"/>
                <a:ext cx="954853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func>
                        <m:func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)|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2CAF740-3911-CF45-9BCC-C9DD3DE030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4049" y="4437112"/>
                <a:ext cx="9548537" cy="830997"/>
              </a:xfrm>
              <a:prstGeom prst="rect">
                <a:avLst/>
              </a:prstGeom>
              <a:blipFill>
                <a:blip r:embed="rId5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2FD7F7E9-937B-9349-9033-0E84DDF68A53}"/>
              </a:ext>
            </a:extLst>
          </p:cNvPr>
          <p:cNvSpPr/>
          <p:nvPr/>
        </p:nvSpPr>
        <p:spPr>
          <a:xfrm>
            <a:off x="792014" y="3648506"/>
            <a:ext cx="7905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Rewriting the second term (again):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2AEF63E-44B4-C042-A073-AF004AEAAE7D}"/>
                  </a:ext>
                </a:extLst>
              </p:cNvPr>
              <p:cNvSpPr/>
              <p:nvPr/>
            </p:nvSpPr>
            <p:spPr>
              <a:xfrm rot="2046628">
                <a:off x="1154187" y="5232975"/>
                <a:ext cx="82130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2AEF63E-44B4-C042-A073-AF004AEAAE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46628">
                <a:off x="1154187" y="5232975"/>
                <a:ext cx="821306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36018AE-1533-7C41-9B9A-A14CB49EBA6C}"/>
                  </a:ext>
                </a:extLst>
              </p:cNvPr>
              <p:cNvSpPr/>
              <p:nvPr/>
            </p:nvSpPr>
            <p:spPr>
              <a:xfrm>
                <a:off x="-943655" y="5870178"/>
                <a:ext cx="11377264" cy="662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←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0,1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)|</m:t>
                                  </m:r>
                                  <m:r>
                                    <a:rPr lang="en-US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  <m:r>
                                    <a:rPr lang="en-US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):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 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←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0,1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)|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b="1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𝑩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36018AE-1533-7C41-9B9A-A14CB49EBA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43655" y="5870178"/>
                <a:ext cx="11377264" cy="662104"/>
              </a:xfrm>
              <a:prstGeom prst="rect">
                <a:avLst/>
              </a:prstGeom>
              <a:blipFill>
                <a:blip r:embed="rId7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795C4B20-8C51-4149-A8B2-5EAE45ED5654}"/>
              </a:ext>
            </a:extLst>
          </p:cNvPr>
          <p:cNvSpPr/>
          <p:nvPr/>
        </p:nvSpPr>
        <p:spPr>
          <a:xfrm>
            <a:off x="812847" y="1527175"/>
            <a:ext cx="7905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Let’s look closely at 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920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2CAF740-3911-CF45-9BCC-C9DD3DE030EA}"/>
                  </a:ext>
                </a:extLst>
              </p:cNvPr>
              <p:cNvSpPr/>
              <p:nvPr/>
            </p:nvSpPr>
            <p:spPr>
              <a:xfrm>
                <a:off x="-584049" y="4172566"/>
                <a:ext cx="9548537" cy="1200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                    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)|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  <m:r>
                                    <a:rPr lang="en-US" sz="24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4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acc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2CAF740-3911-CF45-9BCC-C9DD3DE030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4049" y="4172566"/>
                <a:ext cx="9548537" cy="1200650"/>
              </a:xfrm>
              <a:prstGeom prst="rect">
                <a:avLst/>
              </a:prstGeom>
              <a:blipFill>
                <a:blip r:embed="rId3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43" y="476672"/>
                <a:ext cx="8712968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OWP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⇒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PRG</a:t>
                </a:r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3" y="476672"/>
                <a:ext cx="8712968" cy="792088"/>
              </a:xfrm>
              <a:prstGeom prst="rect">
                <a:avLst/>
              </a:prstGeom>
              <a:blipFill>
                <a:blip r:embed="rId4"/>
                <a:stretch>
                  <a:fillRect t="-12698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CCEA1A2-FB18-2F46-8578-4EFF8F80F77D}"/>
                  </a:ext>
                </a:extLst>
              </p:cNvPr>
              <p:cNvSpPr/>
              <p:nvPr/>
            </p:nvSpPr>
            <p:spPr>
              <a:xfrm>
                <a:off x="395536" y="2276872"/>
                <a:ext cx="790592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CCEA1A2-FB18-2F46-8578-4EFF8F80F7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276872"/>
                <a:ext cx="7905927" cy="830997"/>
              </a:xfrm>
              <a:prstGeom prst="rect">
                <a:avLst/>
              </a:prstGeom>
              <a:blipFill>
                <a:blip r:embed="rId5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2FD7F7E9-937B-9349-9033-0E84DDF68A53}"/>
              </a:ext>
            </a:extLst>
          </p:cNvPr>
          <p:cNvSpPr/>
          <p:nvPr/>
        </p:nvSpPr>
        <p:spPr>
          <a:xfrm>
            <a:off x="792014" y="3648506"/>
            <a:ext cx="7905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Putting things together: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2D9B9C-802A-A74A-9594-DD2B7F98B35B}"/>
              </a:ext>
            </a:extLst>
          </p:cNvPr>
          <p:cNvSpPr/>
          <p:nvPr/>
        </p:nvSpPr>
        <p:spPr>
          <a:xfrm>
            <a:off x="792013" y="5775647"/>
            <a:ext cx="7905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In English:  D says “1” more often when fed with the “right bit” than the “wrong bit”.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5694F7-86DF-A743-83E6-210BBE59447D}"/>
              </a:ext>
            </a:extLst>
          </p:cNvPr>
          <p:cNvSpPr/>
          <p:nvPr/>
        </p:nvSpPr>
        <p:spPr>
          <a:xfrm>
            <a:off x="812847" y="1527175"/>
            <a:ext cx="7905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Let’s look closely at 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639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2CAF740-3911-CF45-9BCC-C9DD3DE030EA}"/>
                  </a:ext>
                </a:extLst>
              </p:cNvPr>
              <p:cNvSpPr/>
              <p:nvPr/>
            </p:nvSpPr>
            <p:spPr>
              <a:xfrm>
                <a:off x="-584049" y="4172566"/>
                <a:ext cx="9548537" cy="1200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                    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)|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  <m:r>
                                    <a:rPr lang="en-US" sz="24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4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acc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2CAF740-3911-CF45-9BCC-C9DD3DE030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4049" y="4172566"/>
                <a:ext cx="9548537" cy="1200650"/>
              </a:xfrm>
              <a:prstGeom prst="rect">
                <a:avLst/>
              </a:prstGeom>
              <a:blipFill>
                <a:blip r:embed="rId3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43" y="476672"/>
                <a:ext cx="8712968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OWP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⇒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PRG</a:t>
                </a:r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3" y="476672"/>
                <a:ext cx="8712968" cy="792088"/>
              </a:xfrm>
              <a:prstGeom prst="rect">
                <a:avLst/>
              </a:prstGeom>
              <a:blipFill>
                <a:blip r:embed="rId4"/>
                <a:stretch>
                  <a:fillRect t="-12698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CCEA1A2-FB18-2F46-8578-4EFF8F80F77D}"/>
                  </a:ext>
                </a:extLst>
              </p:cNvPr>
              <p:cNvSpPr/>
              <p:nvPr/>
            </p:nvSpPr>
            <p:spPr>
              <a:xfrm>
                <a:off x="395536" y="2276872"/>
                <a:ext cx="790592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CCEA1A2-FB18-2F46-8578-4EFF8F80F7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276872"/>
                <a:ext cx="7905927" cy="830997"/>
              </a:xfrm>
              <a:prstGeom prst="rect">
                <a:avLst/>
              </a:prstGeom>
              <a:blipFill>
                <a:blip r:embed="rId5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2FD7F7E9-937B-9349-9033-0E84DDF68A53}"/>
              </a:ext>
            </a:extLst>
          </p:cNvPr>
          <p:cNvSpPr/>
          <p:nvPr/>
        </p:nvSpPr>
        <p:spPr>
          <a:xfrm>
            <a:off x="792014" y="3648506"/>
            <a:ext cx="7905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Putting things together: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2D9B9C-802A-A74A-9594-DD2B7F98B35B}"/>
              </a:ext>
            </a:extLst>
          </p:cNvPr>
          <p:cNvSpPr/>
          <p:nvPr/>
        </p:nvSpPr>
        <p:spPr>
          <a:xfrm>
            <a:off x="792013" y="5775647"/>
            <a:ext cx="7905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Now, let’s use D to </a:t>
            </a:r>
            <a:r>
              <a:rPr lang="en-US" sz="2400" b="1" i="1" dirty="0">
                <a:solidFill>
                  <a:srgbClr val="FF0000"/>
                </a:solidFill>
              </a:rPr>
              <a:t>predict</a:t>
            </a:r>
            <a:r>
              <a:rPr lang="en-US" sz="2400" b="1" dirty="0"/>
              <a:t> the right bit.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A54CF66-C34B-A442-86CD-30EC6B04A43E}"/>
                  </a:ext>
                </a:extLst>
              </p:cNvPr>
              <p:cNvSpPr/>
              <p:nvPr/>
            </p:nvSpPr>
            <p:spPr>
              <a:xfrm>
                <a:off x="-166481" y="4358806"/>
                <a:ext cx="121008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(∗)</m:t>
                      </m:r>
                    </m:oMath>
                  </m:oMathPara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A54CF66-C34B-A442-86CD-30EC6B04A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6481" y="4358806"/>
                <a:ext cx="1210089" cy="830997"/>
              </a:xfrm>
              <a:prstGeom prst="rect">
                <a:avLst/>
              </a:prstGeom>
              <a:blipFill>
                <a:blip r:embed="rId6"/>
                <a:stretch>
                  <a:fillRect l="-6316" r="-6316" b="-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17D0EC9B-AAE2-D744-8DDD-D115FC484C81}"/>
              </a:ext>
            </a:extLst>
          </p:cNvPr>
          <p:cNvSpPr/>
          <p:nvPr/>
        </p:nvSpPr>
        <p:spPr>
          <a:xfrm>
            <a:off x="812847" y="1527175"/>
            <a:ext cx="7905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Let’s look closely at 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282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72BBDB-6ABE-3D49-BD44-B261D3DED782}"/>
              </a:ext>
            </a:extLst>
          </p:cNvPr>
          <p:cNvSpPr/>
          <p:nvPr/>
        </p:nvSpPr>
        <p:spPr>
          <a:xfrm>
            <a:off x="683568" y="1527175"/>
            <a:ext cx="7848872" cy="2164901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43" y="476672"/>
                <a:ext cx="8712968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OWP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⇒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PRG</a:t>
                </a:r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3" y="476672"/>
                <a:ext cx="8712968" cy="792088"/>
              </a:xfrm>
              <a:prstGeom prst="rect">
                <a:avLst/>
              </a:prstGeom>
              <a:blipFill>
                <a:blip r:embed="rId3"/>
                <a:stretch>
                  <a:fillRect t="-12698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13DBC13-0084-E948-BB13-30316C1DF23B}"/>
              </a:ext>
            </a:extLst>
          </p:cNvPr>
          <p:cNvSpPr/>
          <p:nvPr/>
        </p:nvSpPr>
        <p:spPr>
          <a:xfrm>
            <a:off x="812847" y="1527175"/>
            <a:ext cx="7905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The Predictor A works as follows: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DEFA042-3E95-CD45-8B80-77558D1EF97D}"/>
                  </a:ext>
                </a:extLst>
              </p:cNvPr>
              <p:cNvSpPr/>
              <p:nvPr/>
            </p:nvSpPr>
            <p:spPr>
              <a:xfrm>
                <a:off x="827584" y="1959223"/>
                <a:ext cx="756084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Get as input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; Pick a random bit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sz="2400" dirty="0"/>
                  <a:t>and feed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with input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sz="2400" dirty="0"/>
                  <a:t>.   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DEFA042-3E95-CD45-8B80-77558D1EF9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959223"/>
                <a:ext cx="7560840" cy="830997"/>
              </a:xfrm>
              <a:prstGeom prst="rect">
                <a:avLst/>
              </a:prstGeom>
              <a:blipFill>
                <a:blip r:embed="rId4"/>
                <a:stretch>
                  <a:fillRect l="-1173" t="-2985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5FB253C-F9BB-5544-A778-38D8B4844B22}"/>
                  </a:ext>
                </a:extLst>
              </p:cNvPr>
              <p:cNvSpPr/>
              <p:nvPr/>
            </p:nvSpPr>
            <p:spPr>
              <a:xfrm>
                <a:off x="827584" y="2733876"/>
                <a:ext cx="7704856" cy="839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says “1”, output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sz="2400" dirty="0"/>
                  <a:t> as the prediction for the hardcore bit and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says “0”, output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5FB253C-F9BB-5544-A778-38D8B4844B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733876"/>
                <a:ext cx="7704856" cy="839140"/>
              </a:xfrm>
              <a:prstGeom prst="rect">
                <a:avLst/>
              </a:prstGeom>
              <a:blipFill>
                <a:blip r:embed="rId5"/>
                <a:stretch>
                  <a:fillRect l="-1151" t="-2985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429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Today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94F15107-6132-4541-AC44-955B33F6CBD1}"/>
              </a:ext>
            </a:extLst>
          </p:cNvPr>
          <p:cNvSpPr txBox="1">
            <a:spLocks noChangeArrowheads="1"/>
          </p:cNvSpPr>
          <p:nvPr/>
        </p:nvSpPr>
        <p:spPr>
          <a:xfrm>
            <a:off x="968987" y="1700808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1. Define one-way functions (OWF).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62594F4B-38AB-8944-85A4-BBD06EA5B5F2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2657787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2. Define Hardcore bits (HCB).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E1103BA3-46A2-5843-82A1-58005220889B}"/>
              </a:ext>
            </a:extLst>
          </p:cNvPr>
          <p:cNvSpPr txBox="1">
            <a:spLocks noChangeArrowheads="1"/>
          </p:cNvSpPr>
          <p:nvPr/>
        </p:nvSpPr>
        <p:spPr>
          <a:xfrm>
            <a:off x="950767" y="4661145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4. </a:t>
            </a:r>
            <a:r>
              <a:rPr lang="en-US" sz="2400" u="sng" dirty="0">
                <a:latin typeface="American Typewriter" charset="0"/>
                <a:ea typeface="American Typewriter" charset="0"/>
                <a:cs typeface="American Typewriter" charset="0"/>
              </a:rPr>
              <a:t>Goldreich-Levin Theorem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: every OWF has a HCB.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FD8FE375-6E8E-8649-89F2-2D4508DF668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71600" y="3645024"/>
                <a:ext cx="9217024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3. Show that one-way functions* + HCB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⇒</m:t>
                    </m:r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PRG  </a:t>
                </a:r>
              </a:p>
            </p:txBody>
          </p:sp>
        </mc:Choice>
        <mc:Fallback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FD8FE375-6E8E-8649-89F2-2D4508DF6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645024"/>
                <a:ext cx="9217024" cy="792088"/>
              </a:xfrm>
              <a:prstGeom prst="rect">
                <a:avLst/>
              </a:prstGeom>
              <a:blipFill>
                <a:blip r:embed="rId3"/>
                <a:stretch>
                  <a:fillRect l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65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Analysis of the Predictor A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60CDFA6-388D-2D41-ADEF-DEB3668E508F}"/>
                  </a:ext>
                </a:extLst>
              </p:cNvPr>
              <p:cNvSpPr/>
              <p:nvPr/>
            </p:nvSpPr>
            <p:spPr>
              <a:xfrm>
                <a:off x="-1044624" y="1210552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60CDFA6-388D-2D41-ADEF-DEB3668E50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44624" y="1210552"/>
                <a:ext cx="7905927" cy="461665"/>
              </a:xfrm>
              <a:prstGeom prst="rect">
                <a:avLst/>
              </a:prstGeom>
              <a:blipFill>
                <a:blip r:embed="rId3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72A04BB-F40D-EA47-A344-EC281482F3F1}"/>
                  </a:ext>
                </a:extLst>
              </p:cNvPr>
              <p:cNvSpPr/>
              <p:nvPr/>
            </p:nvSpPr>
            <p:spPr>
              <a:xfrm>
                <a:off x="1058561" y="1760042"/>
                <a:ext cx="855399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=1|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 </m:t>
                          </m:r>
                        </m:e>
                      </m:func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←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72A04BB-F40D-EA47-A344-EC281482F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561" y="1760042"/>
                <a:ext cx="8553999" cy="830997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54F5AB3-7DA1-9A4A-AE64-29EBD9EA1A6E}"/>
                  </a:ext>
                </a:extLst>
              </p:cNvPr>
              <p:cNvSpPr/>
              <p:nvPr/>
            </p:nvSpPr>
            <p:spPr>
              <a:xfrm>
                <a:off x="122457" y="2593513"/>
                <a:ext cx="9073008" cy="1153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=1|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 </m:t>
                          </m:r>
                        </m:e>
                      </m:func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←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54F5AB3-7DA1-9A4A-AE64-29EBD9EA1A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57" y="2593513"/>
                <a:ext cx="9073008" cy="1153136"/>
              </a:xfrm>
              <a:prstGeom prst="rect">
                <a:avLst/>
              </a:prstGeom>
              <a:blipFill>
                <a:blip r:embed="rId5"/>
                <a:stretch>
                  <a:fillRect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6623B36-14CF-B148-9109-C3111C761B41}"/>
                  </a:ext>
                </a:extLst>
              </p:cNvPr>
              <p:cNvSpPr/>
              <p:nvPr/>
            </p:nvSpPr>
            <p:spPr>
              <a:xfrm>
                <a:off x="-339497" y="3746649"/>
                <a:ext cx="9073008" cy="1200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 </m:t>
                          </m:r>
                        </m:e>
                      </m:func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←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acc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6623B36-14CF-B148-9109-C3111C761B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9497" y="3746649"/>
                <a:ext cx="9073008" cy="1200650"/>
              </a:xfrm>
              <a:prstGeom prst="rect">
                <a:avLst/>
              </a:prstGeom>
              <a:blipFill>
                <a:blip r:embed="rId6"/>
                <a:stretch>
                  <a:fillRect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3088720-22F9-6545-A267-270AD42ACBE0}"/>
                  </a:ext>
                </a:extLst>
              </p:cNvPr>
              <p:cNvSpPr/>
              <p:nvPr/>
            </p:nvSpPr>
            <p:spPr>
              <a:xfrm>
                <a:off x="-324544" y="4898777"/>
                <a:ext cx="9073008" cy="1200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 </m:t>
                          </m:r>
                        </m:e>
                      </m:func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←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acc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3088720-22F9-6545-A267-270AD42ACB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4544" y="4898777"/>
                <a:ext cx="9073008" cy="1200650"/>
              </a:xfrm>
              <a:prstGeom prst="rect">
                <a:avLst/>
              </a:prstGeom>
              <a:blipFill>
                <a:blip r:embed="rId7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2B96356-CB26-B845-8C94-D6EB8B789BA9}"/>
                  </a:ext>
                </a:extLst>
              </p:cNvPr>
              <p:cNvSpPr/>
              <p:nvPr/>
            </p:nvSpPr>
            <p:spPr>
              <a:xfrm>
                <a:off x="1316483" y="5988198"/>
                <a:ext cx="2002326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4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fName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(∗)</m:t>
                          </m:r>
                        </m:e>
                      </m:func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2B96356-CB26-B845-8C94-D6EB8B789B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483" y="5988198"/>
                <a:ext cx="2002326" cy="783804"/>
              </a:xfrm>
              <a:prstGeom prst="rect">
                <a:avLst/>
              </a:prstGeom>
              <a:blipFill>
                <a:blip r:embed="rId8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9F80B27-A8DE-7149-B0C7-FE19AD73AFA8}"/>
                  </a:ext>
                </a:extLst>
              </p:cNvPr>
              <p:cNvSpPr/>
              <p:nvPr/>
            </p:nvSpPr>
            <p:spPr>
              <a:xfrm>
                <a:off x="3275856" y="5949280"/>
                <a:ext cx="2002326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4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fName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9F80B27-A8DE-7149-B0C7-FE19AD73AF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5949280"/>
                <a:ext cx="2002326" cy="783804"/>
              </a:xfrm>
              <a:prstGeom prst="rect">
                <a:avLst/>
              </a:prstGeom>
              <a:blipFill>
                <a:blip r:embed="rId9"/>
                <a:stretch>
                  <a:fillRect r="-1887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C61D0B8-AE8B-5148-B6E2-7893695B7A0B}"/>
              </a:ext>
            </a:extLst>
          </p:cNvPr>
          <p:cNvSpPr/>
          <p:nvPr/>
        </p:nvSpPr>
        <p:spPr>
          <a:xfrm>
            <a:off x="8388424" y="6380100"/>
            <a:ext cx="374993" cy="3919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0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13" grpId="0"/>
      <p:bldP spid="14" grpId="0"/>
      <p:bldP spid="20" grpId="0"/>
      <p:bldP spid="25" grpId="0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Today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94F15107-6132-4541-AC44-955B33F6CBD1}"/>
              </a:ext>
            </a:extLst>
          </p:cNvPr>
          <p:cNvSpPr txBox="1">
            <a:spLocks noChangeArrowheads="1"/>
          </p:cNvSpPr>
          <p:nvPr/>
        </p:nvSpPr>
        <p:spPr>
          <a:xfrm>
            <a:off x="968987" y="1700808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1. Define one-way functions (OWF).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62594F4B-38AB-8944-85A4-BBD06EA5B5F2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2657787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2. Define Hardcore bits (HCB).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E1103BA3-46A2-5843-82A1-58005220889B}"/>
              </a:ext>
            </a:extLst>
          </p:cNvPr>
          <p:cNvSpPr txBox="1">
            <a:spLocks noChangeArrowheads="1"/>
          </p:cNvSpPr>
          <p:nvPr/>
        </p:nvSpPr>
        <p:spPr>
          <a:xfrm>
            <a:off x="950767" y="4661145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4. </a:t>
            </a:r>
            <a:r>
              <a:rPr lang="en-US" sz="2400" u="sng" dirty="0">
                <a:latin typeface="American Typewriter" charset="0"/>
                <a:ea typeface="American Typewriter" charset="0"/>
                <a:cs typeface="American Typewriter" charset="0"/>
              </a:rPr>
              <a:t>Goldreich-Levin Theorem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: every OWF has a HCB.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FD8FE375-6E8E-8649-89F2-2D4508DF668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71600" y="3645024"/>
                <a:ext cx="9217024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3. Show that one-way </a:t>
                </a:r>
                <a:r>
                  <a:rPr lang="en-US" sz="2400" i="1" dirty="0">
                    <a:latin typeface="American Typewriter" charset="0"/>
                    <a:ea typeface="American Typewriter" charset="0"/>
                    <a:cs typeface="American Typewriter" charset="0"/>
                  </a:rPr>
                  <a:t>permutations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(OWP)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⇒</m:t>
                    </m:r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PRG  </a:t>
                </a: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FD8FE375-6E8E-8649-89F2-2D4508DF6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645024"/>
                <a:ext cx="9217024" cy="792088"/>
              </a:xfrm>
              <a:prstGeom prst="rect">
                <a:avLst/>
              </a:prstGeom>
              <a:blipFill>
                <a:blip r:embed="rId3"/>
                <a:stretch>
                  <a:fillRect l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644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 Hardcore Predicate for all OWF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D3D720-AC28-7B46-AF2F-69F7C6F7A728}"/>
              </a:ext>
            </a:extLst>
          </p:cNvPr>
          <p:cNvSpPr/>
          <p:nvPr/>
        </p:nvSpPr>
        <p:spPr>
          <a:xfrm>
            <a:off x="683568" y="1772816"/>
            <a:ext cx="7905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Let’s shoot for a </a:t>
            </a:r>
            <a:r>
              <a:rPr lang="en-US" sz="2400" i="1" dirty="0"/>
              <a:t>universal</a:t>
            </a:r>
            <a:r>
              <a:rPr lang="en-US" sz="2400" dirty="0"/>
              <a:t> hardcore predicate.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749A9C4-10C7-D04F-B06F-65AE5FA8312A}"/>
                  </a:ext>
                </a:extLst>
              </p:cNvPr>
              <p:cNvSpPr/>
              <p:nvPr/>
            </p:nvSpPr>
            <p:spPr>
              <a:xfrm>
                <a:off x="698521" y="2535287"/>
                <a:ext cx="83379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i.e., a single predicate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where it is hard to guess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749A9C4-10C7-D04F-B06F-65AE5FA831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21" y="2535287"/>
                <a:ext cx="8337975" cy="461665"/>
              </a:xfrm>
              <a:prstGeom prst="rect">
                <a:avLst/>
              </a:prstGeom>
              <a:blipFill>
                <a:blip r:embed="rId3"/>
                <a:stretch>
                  <a:fillRect l="-106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D2D993D0-2250-0C4C-B068-A2F4A6B73E83}"/>
              </a:ext>
            </a:extLst>
          </p:cNvPr>
          <p:cNvSpPr/>
          <p:nvPr/>
        </p:nvSpPr>
        <p:spPr>
          <a:xfrm>
            <a:off x="683568" y="3501008"/>
            <a:ext cx="8337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Is this possible?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6AC1B2B-C50C-DC43-97D7-888BB1156272}"/>
                  </a:ext>
                </a:extLst>
              </p:cNvPr>
              <p:cNvSpPr/>
              <p:nvPr/>
            </p:nvSpPr>
            <p:spPr>
              <a:xfrm>
                <a:off x="698521" y="4347229"/>
                <a:ext cx="8337975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Turns out the answer is “no”. Pick your favorite amazing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. I claim that you can construct a one-way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 for which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is not hard-core. I will leave it to you as an exercise.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6AC1B2B-C50C-DC43-97D7-888BB1156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21" y="4347229"/>
                <a:ext cx="8337975" cy="1200329"/>
              </a:xfrm>
              <a:prstGeom prst="rect">
                <a:avLst/>
              </a:prstGeom>
              <a:blipFill>
                <a:blip r:embed="rId4"/>
                <a:stretch>
                  <a:fillRect l="-1064" t="-2083" r="-1064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3292749A-94C1-1F40-9F90-F3D3926BA142}"/>
              </a:ext>
            </a:extLst>
          </p:cNvPr>
          <p:cNvSpPr/>
          <p:nvPr/>
        </p:nvSpPr>
        <p:spPr>
          <a:xfrm>
            <a:off x="698521" y="5775647"/>
            <a:ext cx="8337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So, what is one to do?</a:t>
            </a:r>
          </a:p>
        </p:txBody>
      </p:sp>
    </p:spTree>
    <p:extLst>
      <p:ext uri="{BB962C8B-B14F-4D97-AF65-F5344CB8AC3E}">
        <p14:creationId xmlns:p14="http://schemas.microsoft.com/office/powerpoint/2010/main" val="123462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Goldreich-Levin (GL) Theorem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0898BE-6B79-934B-BBD3-7AC0197B8511}"/>
              </a:ext>
            </a:extLst>
          </p:cNvPr>
          <p:cNvSpPr/>
          <p:nvPr/>
        </p:nvSpPr>
        <p:spPr>
          <a:xfrm>
            <a:off x="683568" y="1556792"/>
            <a:ext cx="7920880" cy="36724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D16E9A6-C600-9646-9A0B-26FE67DB1AA3}"/>
                  </a:ext>
                </a:extLst>
              </p:cNvPr>
              <p:cNvSpPr/>
              <p:nvPr/>
            </p:nvSpPr>
            <p:spPr>
              <a:xfrm>
                <a:off x="770529" y="1776591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→{0,1}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where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D16E9A6-C600-9646-9A0B-26FE67DB1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1776591"/>
                <a:ext cx="7905927" cy="461665"/>
              </a:xfrm>
              <a:prstGeom prst="rect">
                <a:avLst/>
              </a:prstGeom>
              <a:blipFill>
                <a:blip r:embed="rId3"/>
                <a:stretch>
                  <a:fillRect l="-112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CF56D4-CAE0-2A4A-B719-C46B5829F757}"/>
                  </a:ext>
                </a:extLst>
              </p:cNvPr>
              <p:cNvSpPr/>
              <p:nvPr/>
            </p:nvSpPr>
            <p:spPr>
              <a:xfrm>
                <a:off x="698521" y="2924944"/>
                <a:ext cx="7905927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be a collection of predicates (one for each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). Then, a </a:t>
                </a:r>
                <a:r>
                  <a:rPr lang="en-US" sz="2400" b="1" i="1" dirty="0">
                    <a:solidFill>
                      <a:srgbClr val="FF0000"/>
                    </a:solidFill>
                  </a:rPr>
                  <a:t>random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hardcore for </a:t>
                </a:r>
                <a:r>
                  <a:rPr lang="en-US" sz="2400" b="1" i="1" dirty="0">
                    <a:solidFill>
                      <a:srgbClr val="FF0000"/>
                    </a:solidFill>
                  </a:rPr>
                  <a:t>every</a:t>
                </a:r>
                <a:r>
                  <a:rPr lang="en-US" sz="2400" dirty="0"/>
                  <a:t> one-way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. That is, for every one-way function F, every PPT A, there is a negligible function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CF56D4-CAE0-2A4A-B719-C46B5829F7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21" y="2924944"/>
                <a:ext cx="7905927" cy="1569660"/>
              </a:xfrm>
              <a:prstGeom prst="rect">
                <a:avLst/>
              </a:prstGeom>
              <a:blipFill>
                <a:blip r:embed="rId4"/>
                <a:stretch>
                  <a:fillRect l="-1122" t="-1600" r="-801" b="-7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4069C04-34A8-C043-8C59-7679448C1659}"/>
                  </a:ext>
                </a:extLst>
              </p:cNvPr>
              <p:cNvSpPr/>
              <p:nvPr/>
            </p:nvSpPr>
            <p:spPr>
              <a:xfrm>
                <a:off x="1331640" y="2348880"/>
                <a:ext cx="5446299" cy="462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400" dirty="0">
                    <a:solidFill>
                      <a:prstClr val="black"/>
                    </a:solidFill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2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4069C04-34A8-C043-8C59-7679448C16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348880"/>
                <a:ext cx="5446299" cy="462947"/>
              </a:xfrm>
              <a:prstGeom prst="rect">
                <a:avLst/>
              </a:prstGeom>
              <a:blipFill>
                <a:blip r:embed="rId5"/>
                <a:stretch>
                  <a:fillRect t="-124324" b="-191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E54013-CCBE-CB44-8B5E-8C916C651D1E}"/>
                  </a:ext>
                </a:extLst>
              </p:cNvPr>
              <p:cNvSpPr/>
              <p:nvPr/>
            </p:nvSpPr>
            <p:spPr>
              <a:xfrm>
                <a:off x="626513" y="4365104"/>
                <a:ext cx="7905927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E54013-CCBE-CB44-8B5E-8C916C651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13" y="4365104"/>
                <a:ext cx="7905927" cy="783804"/>
              </a:xfrm>
              <a:prstGeom prst="rect">
                <a:avLst/>
              </a:prstGeom>
              <a:blipFill>
                <a:blip r:embed="rId6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CD3D720-AC28-7B46-AF2F-69F7C6F7A728}"/>
                  </a:ext>
                </a:extLst>
              </p:cNvPr>
              <p:cNvSpPr/>
              <p:nvPr/>
            </p:nvSpPr>
            <p:spPr>
              <a:xfrm>
                <a:off x="683568" y="5445224"/>
                <a:ext cx="790592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u="sng" dirty="0"/>
                  <a:t>Alternative Interpretation 1</a:t>
                </a:r>
                <a:r>
                  <a:rPr lang="en-US" sz="2400" dirty="0"/>
                  <a:t>: For every one-way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, there is a related one-way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which has a </a:t>
                </a:r>
                <a:r>
                  <a:rPr lang="en-US" sz="2400" i="1" dirty="0"/>
                  <a:t>deterministic</a:t>
                </a:r>
                <a:r>
                  <a:rPr lang="en-US" sz="2400" dirty="0"/>
                  <a:t> hardcore predicate.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CD3D720-AC28-7B46-AF2F-69F7C6F7A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445224"/>
                <a:ext cx="7905927" cy="1200329"/>
              </a:xfrm>
              <a:prstGeom prst="rect">
                <a:avLst/>
              </a:prstGeom>
              <a:blipFill>
                <a:blip r:embed="rId7"/>
                <a:stretch>
                  <a:fillRect l="-1124" t="-3158" r="-1766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085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Goldreich-Levin (GL) Theorem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0898BE-6B79-934B-BBD3-7AC0197B8511}"/>
              </a:ext>
            </a:extLst>
          </p:cNvPr>
          <p:cNvSpPr/>
          <p:nvPr/>
        </p:nvSpPr>
        <p:spPr>
          <a:xfrm>
            <a:off x="683568" y="1556792"/>
            <a:ext cx="7920880" cy="36724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D16E9A6-C600-9646-9A0B-26FE67DB1AA3}"/>
                  </a:ext>
                </a:extLst>
              </p:cNvPr>
              <p:cNvSpPr/>
              <p:nvPr/>
            </p:nvSpPr>
            <p:spPr>
              <a:xfrm>
                <a:off x="770529" y="1776591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→{0,1}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where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D16E9A6-C600-9646-9A0B-26FE67DB1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1776591"/>
                <a:ext cx="7905927" cy="461665"/>
              </a:xfrm>
              <a:prstGeom prst="rect">
                <a:avLst/>
              </a:prstGeom>
              <a:blipFill>
                <a:blip r:embed="rId3"/>
                <a:stretch>
                  <a:fillRect l="-112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CF56D4-CAE0-2A4A-B719-C46B5829F757}"/>
                  </a:ext>
                </a:extLst>
              </p:cNvPr>
              <p:cNvSpPr/>
              <p:nvPr/>
            </p:nvSpPr>
            <p:spPr>
              <a:xfrm>
                <a:off x="698521" y="2924944"/>
                <a:ext cx="7905927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be a collection of predicates (one for each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). Then, a </a:t>
                </a:r>
                <a:r>
                  <a:rPr lang="en-US" sz="2400" b="1" i="1" dirty="0">
                    <a:solidFill>
                      <a:srgbClr val="FF0000"/>
                    </a:solidFill>
                  </a:rPr>
                  <a:t>random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hardcore for </a:t>
                </a:r>
                <a:r>
                  <a:rPr lang="en-US" sz="2400" b="1" i="1" dirty="0">
                    <a:solidFill>
                      <a:srgbClr val="FF0000"/>
                    </a:solidFill>
                  </a:rPr>
                  <a:t>every</a:t>
                </a:r>
                <a:r>
                  <a:rPr lang="en-US" sz="2400" dirty="0"/>
                  <a:t> one-way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. That is, for every one-way function F, every PPT A, there is a negligible function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CF56D4-CAE0-2A4A-B719-C46B5829F7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21" y="2924944"/>
                <a:ext cx="7905927" cy="1569660"/>
              </a:xfrm>
              <a:prstGeom prst="rect">
                <a:avLst/>
              </a:prstGeom>
              <a:blipFill>
                <a:blip r:embed="rId4"/>
                <a:stretch>
                  <a:fillRect l="-1122" t="-1600" r="-801" b="-7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4069C04-34A8-C043-8C59-7679448C1659}"/>
                  </a:ext>
                </a:extLst>
              </p:cNvPr>
              <p:cNvSpPr/>
              <p:nvPr/>
            </p:nvSpPr>
            <p:spPr>
              <a:xfrm>
                <a:off x="1331640" y="2348880"/>
                <a:ext cx="5446299" cy="462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400" dirty="0">
                    <a:solidFill>
                      <a:prstClr val="black"/>
                    </a:solidFill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2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4069C04-34A8-C043-8C59-7679448C16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348880"/>
                <a:ext cx="5446299" cy="462947"/>
              </a:xfrm>
              <a:prstGeom prst="rect">
                <a:avLst/>
              </a:prstGeom>
              <a:blipFill>
                <a:blip r:embed="rId5"/>
                <a:stretch>
                  <a:fillRect t="-124324" b="-191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E54013-CCBE-CB44-8B5E-8C916C651D1E}"/>
                  </a:ext>
                </a:extLst>
              </p:cNvPr>
              <p:cNvSpPr/>
              <p:nvPr/>
            </p:nvSpPr>
            <p:spPr>
              <a:xfrm>
                <a:off x="626513" y="4365104"/>
                <a:ext cx="7905927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E54013-CCBE-CB44-8B5E-8C916C651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13" y="4365104"/>
                <a:ext cx="7905927" cy="783804"/>
              </a:xfrm>
              <a:prstGeom prst="rect">
                <a:avLst/>
              </a:prstGeom>
              <a:blipFill>
                <a:blip r:embed="rId6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CD3D720-AC28-7B46-AF2F-69F7C6F7A728}"/>
                  </a:ext>
                </a:extLst>
              </p:cNvPr>
              <p:cNvSpPr/>
              <p:nvPr/>
            </p:nvSpPr>
            <p:spPr>
              <a:xfrm>
                <a:off x="683568" y="5445224"/>
                <a:ext cx="828092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u="sng" dirty="0"/>
                  <a:t>Alternative Interpretation 2</a:t>
                </a:r>
                <a:r>
                  <a:rPr lang="en-US" sz="2400" dirty="0"/>
                  <a:t>: For every one-way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, there </a:t>
                </a:r>
                <a:r>
                  <a:rPr lang="en-US" sz="2400" b="1" i="1" dirty="0">
                    <a:solidFill>
                      <a:srgbClr val="FF0000"/>
                    </a:solidFill>
                  </a:rPr>
                  <a:t>exists</a:t>
                </a:r>
                <a:r>
                  <a:rPr lang="en-US" sz="2400" dirty="0"/>
                  <a:t> (non-uniformly) a (possibly different) hardcore predicate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.  </a:t>
                </a:r>
                <a:r>
                  <a:rPr lang="en-US" sz="2400" b="1" dirty="0">
                    <a:solidFill>
                      <a:srgbClr val="1E177C"/>
                    </a:solidFill>
                  </a:rPr>
                  <a:t>(Cool open problem: remove the non-uniformity)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CD3D720-AC28-7B46-AF2F-69F7C6F7A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445224"/>
                <a:ext cx="8280920" cy="1200329"/>
              </a:xfrm>
              <a:prstGeom prst="rect">
                <a:avLst/>
              </a:prstGeom>
              <a:blipFill>
                <a:blip r:embed="rId7"/>
                <a:stretch>
                  <a:fillRect l="-1072" t="-3158" r="-766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036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Proof of GL Theorem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D16E9A6-C600-9646-9A0B-26FE67DB1AA3}"/>
                  </a:ext>
                </a:extLst>
              </p:cNvPr>
              <p:cNvSpPr/>
              <p:nvPr/>
            </p:nvSpPr>
            <p:spPr>
              <a:xfrm>
                <a:off x="770529" y="1776591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Assume for contradiction there is a predictor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D16E9A6-C600-9646-9A0B-26FE67DB1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1776591"/>
                <a:ext cx="7905927" cy="461665"/>
              </a:xfrm>
              <a:prstGeom prst="rect">
                <a:avLst/>
              </a:prstGeom>
              <a:blipFill>
                <a:blip r:embed="rId3"/>
                <a:stretch>
                  <a:fillRect l="-112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44F69D8-427E-2D4E-8C41-EDD5783D2DC3}"/>
                  </a:ext>
                </a:extLst>
              </p:cNvPr>
              <p:cNvSpPr/>
              <p:nvPr/>
            </p:nvSpPr>
            <p:spPr>
              <a:xfrm>
                <a:off x="395536" y="2354185"/>
                <a:ext cx="8712968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44F69D8-427E-2D4E-8C41-EDD5783D2D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354185"/>
                <a:ext cx="8712968" cy="783804"/>
              </a:xfrm>
              <a:prstGeom prst="rect">
                <a:avLst/>
              </a:prstGeom>
              <a:blipFill>
                <a:blip r:embed="rId4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12136E2-77E0-9A4E-8391-A7E554F8B102}"/>
                  </a:ext>
                </a:extLst>
              </p:cNvPr>
              <p:cNvSpPr/>
              <p:nvPr/>
            </p:nvSpPr>
            <p:spPr>
              <a:xfrm>
                <a:off x="831649" y="3573016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We will need to show an inverter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12136E2-77E0-9A4E-8391-A7E554F8B1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9" y="3573016"/>
                <a:ext cx="7905927" cy="461665"/>
              </a:xfrm>
              <a:prstGeom prst="rect">
                <a:avLst/>
              </a:prstGeom>
              <a:blipFill>
                <a:blip r:embed="rId5"/>
                <a:stretch>
                  <a:fillRect l="-962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C21970F-6E3A-C74A-9C55-E94753C777C9}"/>
                  </a:ext>
                </a:extLst>
              </p:cNvPr>
              <p:cNvSpPr/>
              <p:nvPr/>
            </p:nvSpPr>
            <p:spPr>
              <a:xfrm>
                <a:off x="395536" y="4223414"/>
                <a:ext cx="8712968" cy="509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C21970F-6E3A-C74A-9C55-E94753C777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223414"/>
                <a:ext cx="8712968" cy="509178"/>
              </a:xfrm>
              <a:prstGeom prst="rect">
                <a:avLst/>
              </a:prstGeom>
              <a:blipFill>
                <a:blip r:embed="rId6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75AD8ED-8EFA-1244-B967-E98A00CEB943}"/>
                  </a:ext>
                </a:extLst>
              </p:cNvPr>
              <p:cNvSpPr/>
              <p:nvPr/>
            </p:nvSpPr>
            <p:spPr>
              <a:xfrm>
                <a:off x="1432355" y="1386660"/>
                <a:ext cx="730115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1E177C"/>
                    </a:solidFill>
                  </a:rPr>
                  <a:t>Let’s make our lives easier: assume a perfect predictor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b="1" dirty="0">
                    <a:solidFill>
                      <a:srgbClr val="1E177C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75AD8ED-8EFA-1244-B967-E98A00CEB9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355" y="1386660"/>
                <a:ext cx="7301155" cy="461665"/>
              </a:xfrm>
              <a:prstGeom prst="rect">
                <a:avLst/>
              </a:prstGeom>
              <a:blipFill>
                <a:blip r:embed="rId7"/>
                <a:stretch>
                  <a:fillRect l="-1215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/>
              <p:nvPr/>
            </p:nvSpPr>
            <p:spPr>
              <a:xfrm>
                <a:off x="395536" y="2564904"/>
                <a:ext cx="87129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564904"/>
                <a:ext cx="8712968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9081DF3-21F1-AA4F-AED2-0E4AFB918131}"/>
              </a:ext>
            </a:extLst>
          </p:cNvPr>
          <p:cNvCxnSpPr>
            <a:stCxn id="5" idx="1"/>
          </p:cNvCxnSpPr>
          <p:nvPr/>
        </p:nvCxnSpPr>
        <p:spPr>
          <a:xfrm flipV="1">
            <a:off x="770529" y="2007423"/>
            <a:ext cx="5817695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42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Proof of GL Theorem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D16E9A6-C600-9646-9A0B-26FE67DB1AA3}"/>
                  </a:ext>
                </a:extLst>
              </p:cNvPr>
              <p:cNvSpPr/>
              <p:nvPr/>
            </p:nvSpPr>
            <p:spPr>
              <a:xfrm>
                <a:off x="770529" y="1776591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Assume for contradiction there is a predictor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D16E9A6-C600-9646-9A0B-26FE67DB1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1776591"/>
                <a:ext cx="7905927" cy="461665"/>
              </a:xfrm>
              <a:prstGeom prst="rect">
                <a:avLst/>
              </a:prstGeom>
              <a:blipFill>
                <a:blip r:embed="rId3"/>
                <a:stretch>
                  <a:fillRect l="-112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12136E2-77E0-9A4E-8391-A7E554F8B102}"/>
                  </a:ext>
                </a:extLst>
              </p:cNvPr>
              <p:cNvSpPr/>
              <p:nvPr/>
            </p:nvSpPr>
            <p:spPr>
              <a:xfrm>
                <a:off x="831649" y="3573016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 inverter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works as follows: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12136E2-77E0-9A4E-8391-A7E554F8B1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9" y="3573016"/>
                <a:ext cx="7905927" cy="461665"/>
              </a:xfrm>
              <a:prstGeom prst="rect">
                <a:avLst/>
              </a:prstGeom>
              <a:blipFill>
                <a:blip r:embed="rId4"/>
                <a:stretch>
                  <a:fillRect l="-962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C21970F-6E3A-C74A-9C55-E94753C777C9}"/>
                  </a:ext>
                </a:extLst>
              </p:cNvPr>
              <p:cNvSpPr/>
              <p:nvPr/>
            </p:nvSpPr>
            <p:spPr>
              <a:xfrm>
                <a:off x="1267108" y="4119463"/>
                <a:ext cx="7466402" cy="120032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36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On input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runs the predictor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times, on inputs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=100..0,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=010…0</m:t>
                    </m:r>
                  </m:oMath>
                </a14:m>
                <a:r>
                  <a:rPr lang="en-US" sz="2400" dirty="0"/>
                  <a:t>,… are the unit vectors.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C21970F-6E3A-C74A-9C55-E94753C777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108" y="4119463"/>
                <a:ext cx="7466402" cy="1200329"/>
              </a:xfrm>
              <a:prstGeom prst="rect">
                <a:avLst/>
              </a:prstGeom>
              <a:blipFill>
                <a:blip r:embed="rId5"/>
                <a:stretch>
                  <a:fillRect l="-1188" t="-3158" b="-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75AD8ED-8EFA-1244-B967-E98A00CEB943}"/>
                  </a:ext>
                </a:extLst>
              </p:cNvPr>
              <p:cNvSpPr/>
              <p:nvPr/>
            </p:nvSpPr>
            <p:spPr>
              <a:xfrm>
                <a:off x="1432355" y="1386660"/>
                <a:ext cx="730115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1E177C"/>
                    </a:solidFill>
                  </a:rPr>
                  <a:t>Let’s make our lives easier: assume a perfect predictor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b="1" dirty="0">
                    <a:solidFill>
                      <a:srgbClr val="1E177C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75AD8ED-8EFA-1244-B967-E98A00CEB9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355" y="1386660"/>
                <a:ext cx="7301155" cy="461665"/>
              </a:xfrm>
              <a:prstGeom prst="rect">
                <a:avLst/>
              </a:prstGeom>
              <a:blipFill>
                <a:blip r:embed="rId6"/>
                <a:stretch>
                  <a:fillRect l="-1215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/>
              <p:nvPr/>
            </p:nvSpPr>
            <p:spPr>
              <a:xfrm>
                <a:off x="395536" y="2564904"/>
                <a:ext cx="87129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564904"/>
                <a:ext cx="8712968" cy="461665"/>
              </a:xfrm>
              <a:prstGeom prst="rect">
                <a:avLst/>
              </a:prstGeom>
              <a:blipFill>
                <a:blip r:embed="rId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9081DF3-21F1-AA4F-AED2-0E4AFB918131}"/>
              </a:ext>
            </a:extLst>
          </p:cNvPr>
          <p:cNvCxnSpPr>
            <a:stCxn id="5" idx="1"/>
          </p:cNvCxnSpPr>
          <p:nvPr/>
        </p:nvCxnSpPr>
        <p:spPr>
          <a:xfrm flipV="1">
            <a:off x="770529" y="2007423"/>
            <a:ext cx="5817695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AC53124-7F21-3540-98F6-01506782FC5D}"/>
                  </a:ext>
                </a:extLst>
              </p:cNvPr>
              <p:cNvSpPr/>
              <p:nvPr/>
            </p:nvSpPr>
            <p:spPr>
              <a:xfrm>
                <a:off x="831649" y="5805264"/>
                <a:ext cx="7905927" cy="8440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is perfect, it returns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,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/>
                  <a:t> bit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/>
                  <a:t> invocation.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AC53124-7F21-3540-98F6-01506782FC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9" y="5805264"/>
                <a:ext cx="7905927" cy="844077"/>
              </a:xfrm>
              <a:prstGeom prst="rect">
                <a:avLst/>
              </a:prstGeom>
              <a:blipFill>
                <a:blip r:embed="rId8"/>
                <a:stretch>
                  <a:fillRect l="-962" t="-2941" r="-1603"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16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CC2EA7-8136-364D-9A12-AE4BF81DF774}"/>
              </a:ext>
            </a:extLst>
          </p:cNvPr>
          <p:cNvSpPr/>
          <p:nvPr/>
        </p:nvSpPr>
        <p:spPr>
          <a:xfrm>
            <a:off x="770529" y="4194797"/>
            <a:ext cx="7761911" cy="2186356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Proof of GL Theorem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D16E9A6-C600-9646-9A0B-26FE67DB1AA3}"/>
                  </a:ext>
                </a:extLst>
              </p:cNvPr>
              <p:cNvSpPr/>
              <p:nvPr/>
            </p:nvSpPr>
            <p:spPr>
              <a:xfrm>
                <a:off x="770529" y="1776591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Assume for contradiction there is a predictor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D16E9A6-C600-9646-9A0B-26FE67DB1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1776591"/>
                <a:ext cx="7905927" cy="461665"/>
              </a:xfrm>
              <a:prstGeom prst="rect">
                <a:avLst/>
              </a:prstGeom>
              <a:blipFill>
                <a:blip r:embed="rId3"/>
                <a:stretch>
                  <a:fillRect l="-112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812136E2-77E0-9A4E-8391-A7E554F8B102}"/>
              </a:ext>
            </a:extLst>
          </p:cNvPr>
          <p:cNvSpPr/>
          <p:nvPr/>
        </p:nvSpPr>
        <p:spPr>
          <a:xfrm>
            <a:off x="831649" y="3573016"/>
            <a:ext cx="7905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First, we need an </a:t>
            </a:r>
            <a:r>
              <a:rPr lang="en-US" sz="2400" b="1" dirty="0">
                <a:solidFill>
                  <a:srgbClr val="FF0000"/>
                </a:solidFill>
              </a:rPr>
              <a:t>averaging argument</a:t>
            </a:r>
            <a:r>
              <a:rPr lang="en-US" sz="24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75AD8ED-8EFA-1244-B967-E98A00CEB943}"/>
                  </a:ext>
                </a:extLst>
              </p:cNvPr>
              <p:cNvSpPr/>
              <p:nvPr/>
            </p:nvSpPr>
            <p:spPr>
              <a:xfrm>
                <a:off x="1432355" y="1386660"/>
                <a:ext cx="789217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1E177C"/>
                    </a:solidFill>
                  </a:rPr>
                  <a:t>OK, now let’s assume less: assume a pretty good predictor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b="1" dirty="0">
                    <a:solidFill>
                      <a:srgbClr val="1E177C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75AD8ED-8EFA-1244-B967-E98A00CEB9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355" y="1386660"/>
                <a:ext cx="7892173" cy="461665"/>
              </a:xfrm>
              <a:prstGeom prst="rect">
                <a:avLst/>
              </a:prstGeom>
              <a:blipFill>
                <a:blip r:embed="rId4"/>
                <a:stretch>
                  <a:fillRect l="-1125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/>
              <p:nvPr/>
            </p:nvSpPr>
            <p:spPr>
              <a:xfrm>
                <a:off x="395536" y="2564904"/>
                <a:ext cx="8712968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564904"/>
                <a:ext cx="8712968" cy="783804"/>
              </a:xfrm>
              <a:prstGeom prst="rect">
                <a:avLst/>
              </a:prstGeom>
              <a:blipFill>
                <a:blip r:embed="rId5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9081DF3-21F1-AA4F-AED2-0E4AFB918131}"/>
              </a:ext>
            </a:extLst>
          </p:cNvPr>
          <p:cNvCxnSpPr>
            <a:stCxn id="5" idx="1"/>
          </p:cNvCxnSpPr>
          <p:nvPr/>
        </p:nvCxnSpPr>
        <p:spPr>
          <a:xfrm flipV="1">
            <a:off x="770529" y="2007423"/>
            <a:ext cx="5817695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rved Right Arrow 1">
            <a:extLst>
              <a:ext uri="{FF2B5EF4-FFF2-40B4-BE49-F238E27FC236}">
                <a16:creationId xmlns:a16="http://schemas.microsoft.com/office/drawing/2014/main" id="{7C2F801D-3F35-0E49-9117-155E329914EA}"/>
              </a:ext>
            </a:extLst>
          </p:cNvPr>
          <p:cNvSpPr/>
          <p:nvPr/>
        </p:nvSpPr>
        <p:spPr>
          <a:xfrm>
            <a:off x="96064" y="3067280"/>
            <a:ext cx="731520" cy="20179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/>
              <p:nvPr/>
            </p:nvSpPr>
            <p:spPr>
              <a:xfrm>
                <a:off x="827584" y="4194797"/>
                <a:ext cx="87129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Claim: For at least 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fraction of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194797"/>
                <a:ext cx="8712968" cy="461665"/>
              </a:xfrm>
              <a:prstGeom prst="rect">
                <a:avLst/>
              </a:prstGeom>
              <a:blipFill>
                <a:blip r:embed="rId6"/>
                <a:stretch>
                  <a:fillRect l="-1019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AD8C080-4BB0-4143-A120-0FFF6BCFE1E8}"/>
                  </a:ext>
                </a:extLst>
              </p:cNvPr>
              <p:cNvSpPr/>
              <p:nvPr/>
            </p:nvSpPr>
            <p:spPr>
              <a:xfrm>
                <a:off x="461824" y="4525688"/>
                <a:ext cx="8712968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+1/2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AD8C080-4BB0-4143-A120-0FFF6BCFE1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24" y="4525688"/>
                <a:ext cx="8712968" cy="783804"/>
              </a:xfrm>
              <a:prstGeom prst="rect">
                <a:avLst/>
              </a:prstGeom>
              <a:blipFill>
                <a:blip r:embed="rId7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B2F14C3-5DC5-D24F-B0F7-E40DA4F82229}"/>
                  </a:ext>
                </a:extLst>
              </p:cNvPr>
              <p:cNvSpPr/>
              <p:nvPr/>
            </p:nvSpPr>
            <p:spPr>
              <a:xfrm>
                <a:off x="827584" y="5919663"/>
                <a:ext cx="87129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Call these the good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B2F14C3-5DC5-D24F-B0F7-E40DA4F822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919663"/>
                <a:ext cx="8712968" cy="461665"/>
              </a:xfrm>
              <a:prstGeom prst="rect">
                <a:avLst/>
              </a:prstGeom>
              <a:blipFill>
                <a:blip r:embed="rId8"/>
                <a:stretch>
                  <a:fillRect l="-1019" t="-540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86A48391-5CCE-8A45-B077-6F75D4F25E8D}"/>
              </a:ext>
            </a:extLst>
          </p:cNvPr>
          <p:cNvSpPr/>
          <p:nvPr/>
        </p:nvSpPr>
        <p:spPr>
          <a:xfrm>
            <a:off x="827584" y="5343599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Proof: Exercise in counting.</a:t>
            </a:r>
          </a:p>
        </p:txBody>
      </p:sp>
    </p:spTree>
    <p:extLst>
      <p:ext uri="{BB962C8B-B14F-4D97-AF65-F5344CB8AC3E}">
        <p14:creationId xmlns:p14="http://schemas.microsoft.com/office/powerpoint/2010/main" val="228162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2" grpId="0" animBg="1"/>
      <p:bldP spid="14" grpId="0"/>
      <p:bldP spid="15" grpId="0"/>
      <p:bldP spid="16" grpId="0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BE42647-E1FC-034A-8543-E53BC19F81AB}"/>
              </a:ext>
            </a:extLst>
          </p:cNvPr>
          <p:cNvSpPr/>
          <p:nvPr/>
        </p:nvSpPr>
        <p:spPr>
          <a:xfrm>
            <a:off x="754632" y="3045366"/>
            <a:ext cx="8209856" cy="891055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Proof of GL Theorem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/>
              <p:nvPr/>
            </p:nvSpPr>
            <p:spPr>
              <a:xfrm>
                <a:off x="395536" y="1650775"/>
                <a:ext cx="8712968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+1/2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50775"/>
                <a:ext cx="8712968" cy="783804"/>
              </a:xfrm>
              <a:prstGeom prst="rect">
                <a:avLst/>
              </a:prstGeom>
              <a:blipFill>
                <a:blip r:embed="rId3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/>
              <p:nvPr/>
            </p:nvSpPr>
            <p:spPr>
              <a:xfrm>
                <a:off x="770529" y="1340768"/>
                <a:ext cx="87129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For at least 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fraction of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1340768"/>
                <a:ext cx="8712968" cy="461665"/>
              </a:xfrm>
              <a:prstGeom prst="rect">
                <a:avLst/>
              </a:prstGeom>
              <a:blipFill>
                <a:blip r:embed="rId4"/>
                <a:stretch>
                  <a:fillRect l="-101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EC34ACCF-7438-BB4A-B49A-74114D1567BA}"/>
              </a:ext>
            </a:extLst>
          </p:cNvPr>
          <p:cNvSpPr/>
          <p:nvPr/>
        </p:nvSpPr>
        <p:spPr>
          <a:xfrm>
            <a:off x="755576" y="2564904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Key Idea: Linearity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098E87C-ADC3-BD41-9214-A4C3BCF4FFC4}"/>
                  </a:ext>
                </a:extLst>
              </p:cNvPr>
              <p:cNvSpPr/>
              <p:nvPr/>
            </p:nvSpPr>
            <p:spPr>
              <a:xfrm>
                <a:off x="755576" y="3105424"/>
                <a:ext cx="797793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Pick a random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 and ask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to tells us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. Subtract the two answers to get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098E87C-ADC3-BD41-9214-A4C3BCF4FF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105424"/>
                <a:ext cx="7977935" cy="830997"/>
              </a:xfrm>
              <a:prstGeom prst="rect">
                <a:avLst/>
              </a:prstGeom>
              <a:blipFill>
                <a:blip r:embed="rId5"/>
                <a:stretch>
                  <a:fillRect l="-1111" t="-4545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69F7E38-3B67-BB4C-93DA-65DA4DC5238B}"/>
                  </a:ext>
                </a:extLst>
              </p:cNvPr>
              <p:cNvSpPr/>
              <p:nvPr/>
            </p:nvSpPr>
            <p:spPr>
              <a:xfrm>
                <a:off x="770529" y="4168182"/>
                <a:ext cx="9634119" cy="2523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0" i="1" u="sng" dirty="0">
                    <a:ea typeface="Cambria Math" panose="02040503050406030204" pitchFamily="18" charset="0"/>
                  </a:rPr>
                  <a:t>Proof:</a:t>
                </a:r>
                <a:r>
                  <a:rPr lang="en-US" sz="2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⁡[</m:t>
                    </m:r>
                  </m:oMath>
                </a14:m>
                <a:r>
                  <a:rPr lang="en-US" sz="2400" dirty="0"/>
                  <a:t>we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correctly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⁡[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predicts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and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correctly</m:t>
                      </m:r>
                      <m: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dirty="0"/>
                              <m:t>predicts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400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b="0" i="0" dirty="0" smtClean="0"/>
                              <m:t>or</m:t>
                            </m:r>
                            <m:r>
                              <m:rPr>
                                <m:nor/>
                              </m:rPr>
                              <a:rPr lang="en-US" sz="2400" dirty="0"/>
                              <m:t> 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b="0" i="0" dirty="0" smtClean="0"/>
                              <m:t>wrong</m:t>
                            </m:r>
                          </m:e>
                        </m:d>
                      </m:e>
                    </m:func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ea typeface="Cambria Math" panose="02040503050406030204" pitchFamily="18" charset="0"/>
                  </a:rPr>
                  <a:t> 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dirty="0"/>
                              <m:t>predicts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400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b="0" i="0" dirty="0" smtClean="0"/>
                              <m:t>wrong</m:t>
                            </m:r>
                          </m:e>
                        </m:d>
                      </m:e>
                    </m:fun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predicts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240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wrong</m:t>
                              </m:r>
                            </m:e>
                          </m:d>
                        </m:e>
                      </m:fun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	        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+1/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69F7E38-3B67-BB4C-93DA-65DA4DC523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4168182"/>
                <a:ext cx="9634119" cy="2523127"/>
              </a:xfrm>
              <a:prstGeom prst="rect">
                <a:avLst/>
              </a:prstGeom>
              <a:blipFill>
                <a:blip r:embed="rId6"/>
                <a:stretch>
                  <a:fillRect l="-922" t="-1500" b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1325FC0C-3ED3-1744-8815-A856046F456A}"/>
              </a:ext>
            </a:extLst>
          </p:cNvPr>
          <p:cNvSpPr/>
          <p:nvPr/>
        </p:nvSpPr>
        <p:spPr>
          <a:xfrm>
            <a:off x="7596336" y="5754742"/>
            <a:ext cx="18058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(by union bound)</a:t>
            </a:r>
          </a:p>
        </p:txBody>
      </p:sp>
    </p:spTree>
    <p:extLst>
      <p:ext uri="{BB962C8B-B14F-4D97-AF65-F5344CB8AC3E}">
        <p14:creationId xmlns:p14="http://schemas.microsoft.com/office/powerpoint/2010/main" val="50385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8" grpId="0"/>
      <p:bldP spid="19" grpId="0"/>
      <p:bldP spid="20" grpId="0"/>
      <p:bldP spid="2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Proof of GL Theorem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/>
              <p:nvPr/>
            </p:nvSpPr>
            <p:spPr>
              <a:xfrm>
                <a:off x="395536" y="1650775"/>
                <a:ext cx="8712968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+1/2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50775"/>
                <a:ext cx="8712968" cy="783804"/>
              </a:xfrm>
              <a:prstGeom prst="rect">
                <a:avLst/>
              </a:prstGeom>
              <a:blipFill>
                <a:blip r:embed="rId3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/>
              <p:nvPr/>
            </p:nvSpPr>
            <p:spPr>
              <a:xfrm>
                <a:off x="770529" y="1340768"/>
                <a:ext cx="87129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For at least 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fraction of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1340768"/>
                <a:ext cx="8712968" cy="461665"/>
              </a:xfrm>
              <a:prstGeom prst="rect">
                <a:avLst/>
              </a:prstGeom>
              <a:blipFill>
                <a:blip r:embed="rId4"/>
                <a:stretch>
                  <a:fillRect l="-101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AFC705AD-670C-F845-A33C-656904B8D059}"/>
              </a:ext>
            </a:extLst>
          </p:cNvPr>
          <p:cNvSpPr/>
          <p:nvPr/>
        </p:nvSpPr>
        <p:spPr>
          <a:xfrm>
            <a:off x="754632" y="2909073"/>
            <a:ext cx="8209856" cy="2936896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E8B289-36AE-254F-B680-8454C5A1EEE4}"/>
                  </a:ext>
                </a:extLst>
              </p:cNvPr>
              <p:cNvSpPr/>
              <p:nvPr/>
            </p:nvSpPr>
            <p:spPr>
              <a:xfrm>
                <a:off x="1521531" y="4006552"/>
                <a:ext cx="797793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Pick a random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 and ask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to tells us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. Subtract the two answers to get a guess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E8B289-36AE-254F-B680-8454C5A1EE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531" y="4006552"/>
                <a:ext cx="7977935" cy="830997"/>
              </a:xfrm>
              <a:prstGeom prst="rect">
                <a:avLst/>
              </a:prstGeom>
              <a:blipFill>
                <a:blip r:embed="rId5"/>
                <a:stretch>
                  <a:fillRect l="-1274" t="-2985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E2BE46F-98FC-024B-9E2D-B7AF66DAF546}"/>
                  </a:ext>
                </a:extLst>
              </p:cNvPr>
              <p:cNvSpPr/>
              <p:nvPr/>
            </p:nvSpPr>
            <p:spPr>
              <a:xfrm>
                <a:off x="1202577" y="3483735"/>
                <a:ext cx="7977935" cy="381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Repeat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times: </a:t>
                </a: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E2BE46F-98FC-024B-9E2D-B7AF66DAF5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577" y="3483735"/>
                <a:ext cx="7977935" cy="381541"/>
              </a:xfrm>
              <a:prstGeom prst="rect">
                <a:avLst/>
              </a:prstGeom>
              <a:blipFill>
                <a:blip r:embed="rId6"/>
                <a:stretch>
                  <a:fillRect l="-1113" t="-6452" b="-5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616CD11-D5F9-8F45-874A-386AFB91767F}"/>
                  </a:ext>
                </a:extLst>
              </p:cNvPr>
              <p:cNvSpPr/>
              <p:nvPr/>
            </p:nvSpPr>
            <p:spPr>
              <a:xfrm>
                <a:off x="1187624" y="4880248"/>
                <a:ext cx="797793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Compute the majority of all such guesses and set the bit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616CD11-D5F9-8F45-874A-386AFB9176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880248"/>
                <a:ext cx="7977935" cy="461665"/>
              </a:xfrm>
              <a:prstGeom prst="rect">
                <a:avLst/>
              </a:prstGeom>
              <a:blipFill>
                <a:blip r:embed="rId7"/>
                <a:stretch>
                  <a:fillRect l="-1272" t="-8108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7C19F81-E1B0-F544-9C1A-609F1198295A}"/>
                  </a:ext>
                </a:extLst>
              </p:cNvPr>
              <p:cNvSpPr/>
              <p:nvPr/>
            </p:nvSpPr>
            <p:spPr>
              <a:xfrm>
                <a:off x="779240" y="2993399"/>
                <a:ext cx="797793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Repeat for each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1,2,…,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/>
                  <a:t>: </a:t>
                </a: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7C19F81-E1B0-F544-9C1A-609F119829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240" y="2993399"/>
                <a:ext cx="7977935" cy="461665"/>
              </a:xfrm>
              <a:prstGeom prst="rect">
                <a:avLst/>
              </a:prstGeom>
              <a:blipFill>
                <a:blip r:embed="rId8"/>
                <a:stretch>
                  <a:fillRect l="-1111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FEE74DC-CA5D-B646-8FB9-FCD8C84041F4}"/>
                  </a:ext>
                </a:extLst>
              </p:cNvPr>
              <p:cNvSpPr/>
              <p:nvPr/>
            </p:nvSpPr>
            <p:spPr>
              <a:xfrm>
                <a:off x="770529" y="5384304"/>
                <a:ext cx="797793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Output the concatenation of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FEE74DC-CA5D-B646-8FB9-FCD8C84041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5384304"/>
                <a:ext cx="7977935" cy="461665"/>
              </a:xfrm>
              <a:prstGeom prst="rect">
                <a:avLst/>
              </a:prstGeom>
              <a:blipFill>
                <a:blip r:embed="rId9"/>
                <a:stretch>
                  <a:fillRect l="-1113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91D6966A-C01A-3C45-8B8C-4F8542BDFBCB}"/>
              </a:ext>
            </a:extLst>
          </p:cNvPr>
          <p:cNvSpPr/>
          <p:nvPr/>
        </p:nvSpPr>
        <p:spPr>
          <a:xfrm>
            <a:off x="779240" y="2420888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Inverter A: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9EB243-3882-4841-B4D2-36B3DFF37B26}"/>
              </a:ext>
            </a:extLst>
          </p:cNvPr>
          <p:cNvSpPr/>
          <p:nvPr/>
        </p:nvSpPr>
        <p:spPr>
          <a:xfrm>
            <a:off x="820107" y="6126052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Analysis: Chernoff + Union Bound</a:t>
            </a:r>
          </a:p>
        </p:txBody>
      </p:sp>
    </p:spTree>
    <p:extLst>
      <p:ext uri="{BB962C8B-B14F-4D97-AF65-F5344CB8AC3E}">
        <p14:creationId xmlns:p14="http://schemas.microsoft.com/office/powerpoint/2010/main" val="117794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One-way Functions (Informally)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494346C-9B6B-D44E-8219-B2284F450CAE}"/>
              </a:ext>
            </a:extLst>
          </p:cNvPr>
          <p:cNvSpPr/>
          <p:nvPr/>
        </p:nvSpPr>
        <p:spPr>
          <a:xfrm>
            <a:off x="2267744" y="2348880"/>
            <a:ext cx="1152128" cy="23762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7654418-3DDA-FE45-BBD0-F5D1E0FE77DF}"/>
              </a:ext>
            </a:extLst>
          </p:cNvPr>
          <p:cNvSpPr/>
          <p:nvPr/>
        </p:nvSpPr>
        <p:spPr>
          <a:xfrm>
            <a:off x="5580112" y="2060848"/>
            <a:ext cx="1152128" cy="302433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047872B-EA98-0F4D-9B18-80DF64CA1D70}"/>
              </a:ext>
            </a:extLst>
          </p:cNvPr>
          <p:cNvCxnSpPr>
            <a:cxnSpLocks/>
          </p:cNvCxnSpPr>
          <p:nvPr/>
        </p:nvCxnSpPr>
        <p:spPr>
          <a:xfrm>
            <a:off x="2987824" y="1916832"/>
            <a:ext cx="276654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3">
            <a:extLst>
              <a:ext uri="{FF2B5EF4-FFF2-40B4-BE49-F238E27FC236}">
                <a16:creationId xmlns:a16="http://schemas.microsoft.com/office/drawing/2014/main" id="{34E226B9-0745-7A42-9F13-755DCB84958D}"/>
              </a:ext>
            </a:extLst>
          </p:cNvPr>
          <p:cNvSpPr txBox="1">
            <a:spLocks noChangeArrowheads="1"/>
          </p:cNvSpPr>
          <p:nvPr/>
        </p:nvSpPr>
        <p:spPr>
          <a:xfrm>
            <a:off x="4210654" y="1259508"/>
            <a:ext cx="578677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F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CEF0DDCE-28AF-2641-B035-F679A71696B1}"/>
              </a:ext>
            </a:extLst>
          </p:cNvPr>
          <p:cNvSpPr txBox="1">
            <a:spLocks noChangeArrowheads="1"/>
          </p:cNvSpPr>
          <p:nvPr/>
        </p:nvSpPr>
        <p:spPr>
          <a:xfrm>
            <a:off x="2267744" y="4663573"/>
            <a:ext cx="1512167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domain</a:t>
            </a: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3D438B08-65EF-284E-947E-A1A1AB2876F4}"/>
              </a:ext>
            </a:extLst>
          </p:cNvPr>
          <p:cNvSpPr txBox="1">
            <a:spLocks noChangeArrowheads="1"/>
          </p:cNvSpPr>
          <p:nvPr/>
        </p:nvSpPr>
        <p:spPr>
          <a:xfrm>
            <a:off x="5652121" y="5034051"/>
            <a:ext cx="1512167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range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AAE8EAD-8A5F-6143-9666-5447D8EBCB38}"/>
              </a:ext>
            </a:extLst>
          </p:cNvPr>
          <p:cNvCxnSpPr>
            <a:cxnSpLocks/>
          </p:cNvCxnSpPr>
          <p:nvPr/>
        </p:nvCxnSpPr>
        <p:spPr>
          <a:xfrm>
            <a:off x="3641661" y="3212976"/>
            <a:ext cx="1650419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63">
            <a:extLst>
              <a:ext uri="{FF2B5EF4-FFF2-40B4-BE49-F238E27FC236}">
                <a16:creationId xmlns:a16="http://schemas.microsoft.com/office/drawing/2014/main" id="{5FB7108D-0948-7C4F-B77B-69964F4B867E}"/>
              </a:ext>
            </a:extLst>
          </p:cNvPr>
          <p:cNvSpPr txBox="1">
            <a:spLocks noChangeArrowheads="1"/>
          </p:cNvSpPr>
          <p:nvPr/>
        </p:nvSpPr>
        <p:spPr>
          <a:xfrm>
            <a:off x="3707904" y="2326531"/>
            <a:ext cx="265048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Easy</a:t>
            </a:r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 to </a:t>
            </a:r>
            <a:b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compute</a:t>
            </a:r>
            <a:endParaRPr lang="en-US" altLang="en-US" sz="20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03B6155-D818-0243-8FD4-3A3FE1598A0F}"/>
              </a:ext>
            </a:extLst>
          </p:cNvPr>
          <p:cNvCxnSpPr>
            <a:cxnSpLocks/>
          </p:cNvCxnSpPr>
          <p:nvPr/>
        </p:nvCxnSpPr>
        <p:spPr>
          <a:xfrm flipH="1">
            <a:off x="3707904" y="4293096"/>
            <a:ext cx="155620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63">
            <a:extLst>
              <a:ext uri="{FF2B5EF4-FFF2-40B4-BE49-F238E27FC236}">
                <a16:creationId xmlns:a16="http://schemas.microsoft.com/office/drawing/2014/main" id="{531D150F-D62C-204F-B351-7FFB4C2EFC7C}"/>
              </a:ext>
            </a:extLst>
          </p:cNvPr>
          <p:cNvSpPr txBox="1">
            <a:spLocks noChangeArrowheads="1"/>
          </p:cNvSpPr>
          <p:nvPr/>
        </p:nvSpPr>
        <p:spPr>
          <a:xfrm>
            <a:off x="3822822" y="3513219"/>
            <a:ext cx="265048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Hard</a:t>
            </a:r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 to </a:t>
            </a:r>
            <a:b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invert</a:t>
            </a:r>
            <a:endParaRPr lang="en-US" altLang="en-US" sz="20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01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Real Proof (will not do in class)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/>
              <p:nvPr/>
            </p:nvSpPr>
            <p:spPr>
              <a:xfrm>
                <a:off x="395536" y="1650775"/>
                <a:ext cx="8712968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+1/2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50775"/>
                <a:ext cx="8712968" cy="783804"/>
              </a:xfrm>
              <a:prstGeom prst="rect">
                <a:avLst/>
              </a:prstGeom>
              <a:blipFill>
                <a:blip r:embed="rId3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/>
              <p:nvPr/>
            </p:nvSpPr>
            <p:spPr>
              <a:xfrm>
                <a:off x="770529" y="1340768"/>
                <a:ext cx="87129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Assume (after averaging) that for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fraction of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1340768"/>
                <a:ext cx="8712968" cy="461665"/>
              </a:xfrm>
              <a:prstGeom prst="rect">
                <a:avLst/>
              </a:prstGeom>
              <a:blipFill>
                <a:blip r:embed="rId4"/>
                <a:stretch>
                  <a:fillRect l="-101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EC34ACCF-7438-BB4A-B49A-74114D1567BA}"/>
              </a:ext>
            </a:extLst>
          </p:cNvPr>
          <p:cNvSpPr/>
          <p:nvPr/>
        </p:nvSpPr>
        <p:spPr>
          <a:xfrm>
            <a:off x="755576" y="2564904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Key Idea: Pairwise independence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244ADE-B62D-E84A-A6F0-71BBF8E9D7D0}"/>
              </a:ext>
            </a:extLst>
          </p:cNvPr>
          <p:cNvSpPr/>
          <p:nvPr/>
        </p:nvSpPr>
        <p:spPr>
          <a:xfrm>
            <a:off x="755576" y="3399383"/>
            <a:ext cx="871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Reference: Goldreich Book Part 1, Section 2.5.2.</a:t>
            </a:r>
          </a:p>
          <a:p>
            <a:r>
              <a:rPr lang="en-US" sz="2000" dirty="0"/>
              <a:t>http://</a:t>
            </a:r>
            <a:r>
              <a:rPr lang="en-US" sz="2000" dirty="0" err="1"/>
              <a:t>www.wisdom.weizmann.ac.il</a:t>
            </a:r>
            <a:r>
              <a:rPr lang="en-US" sz="2000" dirty="0"/>
              <a:t>/~</a:t>
            </a:r>
            <a:r>
              <a:rPr lang="en-US" sz="2000" dirty="0" err="1"/>
              <a:t>oded</a:t>
            </a:r>
            <a:r>
              <a:rPr lang="en-US" sz="2000" dirty="0"/>
              <a:t>/</a:t>
            </a:r>
            <a:r>
              <a:rPr lang="en-US" sz="2000" dirty="0" err="1"/>
              <a:t>PSBookFrag</a:t>
            </a:r>
            <a:r>
              <a:rPr lang="en-US" sz="2000" dirty="0"/>
              <a:t>/part2N.ps</a:t>
            </a:r>
          </a:p>
        </p:txBody>
      </p:sp>
    </p:spTree>
    <p:extLst>
      <p:ext uri="{BB962C8B-B14F-4D97-AF65-F5344CB8AC3E}">
        <p14:creationId xmlns:p14="http://schemas.microsoft.com/office/powerpoint/2010/main" val="8361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Coding-Theoretic View of GL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/>
              <p:nvPr/>
            </p:nvSpPr>
            <p:spPr>
              <a:xfrm>
                <a:off x="755576" y="1772816"/>
                <a:ext cx="8712968" cy="867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{0,1}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400" dirty="0"/>
                  <a:t>  can be viewed as a highly redundant, exponentially long encoding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 =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the Hadamard code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772816"/>
                <a:ext cx="8712968" cy="867225"/>
              </a:xfrm>
              <a:prstGeom prst="rect">
                <a:avLst/>
              </a:prstGeom>
              <a:blipFill>
                <a:blip r:embed="rId3"/>
                <a:stretch>
                  <a:fillRect l="-1017" t="-43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0ACFC5E-4897-3749-8BA5-0904C9A37A17}"/>
                  </a:ext>
                </a:extLst>
              </p:cNvPr>
              <p:cNvSpPr/>
              <p:nvPr/>
            </p:nvSpPr>
            <p:spPr>
              <a:xfrm>
                <a:off x="772054" y="2995691"/>
                <a:ext cx="871296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can be thought of as providing access to a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noisy</a:t>
                </a:r>
                <a:r>
                  <a:rPr lang="en-US" sz="2400" dirty="0"/>
                  <a:t> codeword.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0ACFC5E-4897-3749-8BA5-0904C9A37A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54" y="2995691"/>
                <a:ext cx="8712968" cy="830997"/>
              </a:xfrm>
              <a:prstGeom prst="rect">
                <a:avLst/>
              </a:prstGeom>
              <a:blipFill>
                <a:blip r:embed="rId4"/>
                <a:stretch>
                  <a:fillRect l="-1019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F2871BC-EDBF-0243-B4B1-D9303D5C618A}"/>
                  </a:ext>
                </a:extLst>
              </p:cNvPr>
              <p:cNvSpPr/>
              <p:nvPr/>
            </p:nvSpPr>
            <p:spPr>
              <a:xfrm>
                <a:off x="827584" y="5301208"/>
                <a:ext cx="8712968" cy="983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 real proof =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list-decoding algorithm </a:t>
                </a:r>
                <a:r>
                  <a:rPr lang="en-US" sz="2400" dirty="0"/>
                  <a:t>for Hadamard code with error rate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−1/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F2871BC-EDBF-0243-B4B1-D9303D5C61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301208"/>
                <a:ext cx="8712968" cy="983218"/>
              </a:xfrm>
              <a:prstGeom prst="rect">
                <a:avLst/>
              </a:prstGeom>
              <a:blipFill>
                <a:blip r:embed="rId5"/>
                <a:stretch>
                  <a:fillRect l="-1019" t="-3797" b="-3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15587E4-0546-1A46-A023-1015F78B51DB}"/>
                  </a:ext>
                </a:extLst>
              </p:cNvPr>
              <p:cNvSpPr/>
              <p:nvPr/>
            </p:nvSpPr>
            <p:spPr>
              <a:xfrm>
                <a:off x="772054" y="4114561"/>
                <a:ext cx="8712968" cy="983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What we proved =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unique decoding </a:t>
                </a:r>
                <a:r>
                  <a:rPr lang="en-US" sz="2400" dirty="0"/>
                  <a:t>algorithm for Hadamard code with error rate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15587E4-0546-1A46-A023-1015F78B51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54" y="4114561"/>
                <a:ext cx="8712968" cy="983218"/>
              </a:xfrm>
              <a:prstGeom prst="rect">
                <a:avLst/>
              </a:prstGeom>
              <a:blipFill>
                <a:blip r:embed="rId6"/>
                <a:stretch>
                  <a:fillRect l="-1019" t="-5195" b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835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Recap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94F15107-6132-4541-AC44-955B33F6CBD1}"/>
              </a:ext>
            </a:extLst>
          </p:cNvPr>
          <p:cNvSpPr txBox="1">
            <a:spLocks noChangeArrowheads="1"/>
          </p:cNvSpPr>
          <p:nvPr/>
        </p:nvSpPr>
        <p:spPr>
          <a:xfrm>
            <a:off x="968987" y="1412776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1. Defined one-way functions (OWF).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62594F4B-38AB-8944-85A4-BBD06EA5B5F2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2369755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2. Defined Hardcore bits (HCB).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E1103BA3-46A2-5843-82A1-58005220889B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3305859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3. </a:t>
            </a:r>
            <a:r>
              <a:rPr lang="en-US" sz="2400" u="sng" dirty="0">
                <a:latin typeface="American Typewriter" charset="0"/>
                <a:ea typeface="American Typewriter" charset="0"/>
                <a:cs typeface="American Typewriter" charset="0"/>
              </a:rPr>
              <a:t>Goldreich-Levin Theorem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: every OWF has a HCB.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FD8FE375-6E8E-8649-89F2-2D4508DF668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71600" y="4581128"/>
                <a:ext cx="9217024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4. Show that one-way </a:t>
                </a:r>
                <a:r>
                  <a:rPr lang="en-US" sz="2400" i="1" dirty="0">
                    <a:latin typeface="American Typewriter" charset="0"/>
                    <a:ea typeface="American Typewriter" charset="0"/>
                    <a:cs typeface="American Typewriter" charset="0"/>
                  </a:rPr>
                  <a:t>permutations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(OWP)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⇒</m:t>
                    </m:r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PRG  </a:t>
                </a: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FD8FE375-6E8E-8649-89F2-2D4508DF6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581128"/>
                <a:ext cx="9217024" cy="792088"/>
              </a:xfrm>
              <a:prstGeom prst="rect">
                <a:avLst/>
              </a:prstGeom>
              <a:blipFill>
                <a:blip r:embed="rId3"/>
                <a:stretch>
                  <a:fillRect l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63">
            <a:extLst>
              <a:ext uri="{FF2B5EF4-FFF2-40B4-BE49-F238E27FC236}">
                <a16:creationId xmlns:a16="http://schemas.microsoft.com/office/drawing/2014/main" id="{4EEBCECA-C68B-AB43-B212-B85B3CE10F22}"/>
              </a:ext>
            </a:extLst>
          </p:cNvPr>
          <p:cNvSpPr txBox="1">
            <a:spLocks noChangeArrowheads="1"/>
          </p:cNvSpPr>
          <p:nvPr/>
        </p:nvSpPr>
        <p:spPr>
          <a:xfrm>
            <a:off x="1547664" y="3835482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i="1" dirty="0">
                <a:latin typeface="American Typewriter" charset="0"/>
                <a:ea typeface="American Typewriter" charset="0"/>
                <a:cs typeface="American Typewriter" charset="0"/>
              </a:rPr>
              <a:t>(showed proof for an important special case)</a:t>
            </a:r>
            <a:endParaRPr lang="en-US" altLang="en-US" sz="2400" i="1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DC0BC843-F3D1-9145-9F0E-658BDA9E08E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547664" y="5322083"/>
                <a:ext cx="7185847" cy="8432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i="1" dirty="0">
                    <a:latin typeface="American Typewriter" charset="0"/>
                    <a:ea typeface="American Typewriter" charset="0"/>
                    <a:cs typeface="American Typewriter" charset="0"/>
                  </a:rPr>
                  <a:t>(in fact, one-way functions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⇒</m:t>
                    </m:r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PRG, but that’s a much harder theorem)</a:t>
                </a:r>
                <a:r>
                  <a:rPr lang="en-US" sz="2400" i="1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lang="en-US" altLang="en-US" sz="2400" i="1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DC0BC843-F3D1-9145-9F0E-658BDA9E0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322083"/>
                <a:ext cx="7185847" cy="843221"/>
              </a:xfrm>
              <a:prstGeom prst="rect">
                <a:avLst/>
              </a:prstGeom>
              <a:blipFill>
                <a:blip r:embed="rId4"/>
                <a:stretch>
                  <a:fillRect l="-1235" t="-2985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322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0" y="2924944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Next Lecture: Back to PRGs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434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One-way Functions (Take 1)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B732D8-6029-314A-8B12-1BB5A5E3CB2A}"/>
              </a:ext>
            </a:extLst>
          </p:cNvPr>
          <p:cNvSpPr/>
          <p:nvPr/>
        </p:nvSpPr>
        <p:spPr>
          <a:xfrm>
            <a:off x="783450" y="1628799"/>
            <a:ext cx="7920880" cy="208823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74B6F50-0879-D646-9C9D-045A19DFDD7D}"/>
                  </a:ext>
                </a:extLst>
              </p:cNvPr>
              <p:cNvSpPr/>
              <p:nvPr/>
            </p:nvSpPr>
            <p:spPr>
              <a:xfrm>
                <a:off x="823301" y="1776591"/>
                <a:ext cx="7905927" cy="1216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 function (family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dirty="0"/>
                          <m:t>)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/>
                  <a:t> is one-way if for every </a:t>
                </a:r>
                <a:r>
                  <a:rPr lang="en-US" sz="2400" dirty="0" err="1"/>
                  <a:t>p.p.t</a:t>
                </a:r>
                <a:r>
                  <a:rPr lang="en-US" sz="2400" dirty="0"/>
                  <a:t>. adversary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, there is a negligible function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74B6F50-0879-D646-9C9D-045A19DFDD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01" y="1776591"/>
                <a:ext cx="7905927" cy="1216167"/>
              </a:xfrm>
              <a:prstGeom prst="rect">
                <a:avLst/>
              </a:prstGeom>
              <a:blipFill>
                <a:blip r:embed="rId3"/>
                <a:stretch>
                  <a:fillRect l="-1124" t="-2062" b="-9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316F6F2-8583-874B-B5B5-27771F965D54}"/>
                  </a:ext>
                </a:extLst>
              </p:cNvPr>
              <p:cNvSpPr/>
              <p:nvPr/>
            </p:nvSpPr>
            <p:spPr>
              <a:xfrm>
                <a:off x="698521" y="3068960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316F6F2-8583-874B-B5B5-27771F965D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21" y="3068960"/>
                <a:ext cx="7905927" cy="461665"/>
              </a:xfrm>
              <a:prstGeom prst="rect">
                <a:avLst/>
              </a:prstGeom>
              <a:blipFill>
                <a:blip r:embed="rId4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73BAC0F-83E8-AA4E-8A3A-51F271372DC1}"/>
                  </a:ext>
                </a:extLst>
              </p:cNvPr>
              <p:cNvSpPr/>
              <p:nvPr/>
            </p:nvSpPr>
            <p:spPr>
              <a:xfrm>
                <a:off x="823301" y="4221088"/>
                <a:ext cx="839111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for all x.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73BAC0F-83E8-AA4E-8A3A-51F271372D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01" y="4221088"/>
                <a:ext cx="8391110" cy="461665"/>
              </a:xfrm>
              <a:prstGeom prst="rect">
                <a:avLst/>
              </a:prstGeom>
              <a:blipFill>
                <a:blip r:embed="rId5"/>
                <a:stretch>
                  <a:fillRect l="-1057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5BA7A6C-0F46-8142-B9FB-A303E2F4D852}"/>
                  </a:ext>
                </a:extLst>
              </p:cNvPr>
              <p:cNvSpPr/>
              <p:nvPr/>
            </p:nvSpPr>
            <p:spPr>
              <a:xfrm>
                <a:off x="827584" y="4941168"/>
                <a:ext cx="831641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This is one-way according to the above definition. </a:t>
                </a:r>
                <a:br>
                  <a:rPr lang="en-US" sz="2400" dirty="0">
                    <a:solidFill>
                      <a:prstClr val="black"/>
                    </a:solidFill>
                  </a:rPr>
                </a:br>
                <a:r>
                  <a:rPr lang="en-US" sz="2400" dirty="0">
                    <a:solidFill>
                      <a:prstClr val="black"/>
                    </a:solidFill>
                  </a:rPr>
                  <a:t>In fact, impossible to find </a:t>
                </a:r>
                <a:r>
                  <a:rPr lang="en-US" sz="2400" i="1" dirty="0">
                    <a:solidFill>
                      <a:prstClr val="black"/>
                    </a:solidFill>
                  </a:rPr>
                  <a:t>the</a:t>
                </a:r>
                <a:r>
                  <a:rPr lang="en-US" sz="2400" dirty="0">
                    <a:solidFill>
                      <a:prstClr val="black"/>
                    </a:solidFill>
                  </a:rPr>
                  <a:t> inverse even if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has unbounded time.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5BA7A6C-0F46-8142-B9FB-A303E2F4D8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941168"/>
                <a:ext cx="8316416" cy="1200329"/>
              </a:xfrm>
              <a:prstGeom prst="rect">
                <a:avLst/>
              </a:prstGeom>
              <a:blipFill>
                <a:blip r:embed="rId6"/>
                <a:stretch>
                  <a:fillRect l="-1067" t="-4167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1EC88CDE-8E8F-A045-9AD3-BD40CFF7F40B}"/>
              </a:ext>
            </a:extLst>
          </p:cNvPr>
          <p:cNvSpPr/>
          <p:nvPr/>
        </p:nvSpPr>
        <p:spPr>
          <a:xfrm>
            <a:off x="823300" y="6279703"/>
            <a:ext cx="8141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Conclusion: not a useful/meaningful definition.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90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One-way Functions (Take 1)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B732D8-6029-314A-8B12-1BB5A5E3CB2A}"/>
              </a:ext>
            </a:extLst>
          </p:cNvPr>
          <p:cNvSpPr/>
          <p:nvPr/>
        </p:nvSpPr>
        <p:spPr>
          <a:xfrm>
            <a:off x="783450" y="1628799"/>
            <a:ext cx="7920880" cy="208823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74B6F50-0879-D646-9C9D-045A19DFDD7D}"/>
                  </a:ext>
                </a:extLst>
              </p:cNvPr>
              <p:cNvSpPr/>
              <p:nvPr/>
            </p:nvSpPr>
            <p:spPr>
              <a:xfrm>
                <a:off x="823301" y="1776591"/>
                <a:ext cx="7905927" cy="1216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 function (family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dirty="0"/>
                          <m:t>)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/>
                  <a:t> is one-way if for every </a:t>
                </a:r>
                <a:r>
                  <a:rPr lang="en-US" sz="2400" dirty="0" err="1"/>
                  <a:t>p.p.t</a:t>
                </a:r>
                <a:r>
                  <a:rPr lang="en-US" sz="2400" dirty="0"/>
                  <a:t>. adversary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, there is a negligible function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74B6F50-0879-D646-9C9D-045A19DFDD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01" y="1776591"/>
                <a:ext cx="7905927" cy="1216167"/>
              </a:xfrm>
              <a:prstGeom prst="rect">
                <a:avLst/>
              </a:prstGeom>
              <a:blipFill>
                <a:blip r:embed="rId3"/>
                <a:stretch>
                  <a:fillRect l="-1124" t="-2062" b="-9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316F6F2-8583-874B-B5B5-27771F965D54}"/>
                  </a:ext>
                </a:extLst>
              </p:cNvPr>
              <p:cNvSpPr/>
              <p:nvPr/>
            </p:nvSpPr>
            <p:spPr>
              <a:xfrm>
                <a:off x="698521" y="3068960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316F6F2-8583-874B-B5B5-27771F965D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21" y="3068960"/>
                <a:ext cx="7905927" cy="461665"/>
              </a:xfrm>
              <a:prstGeom prst="rect">
                <a:avLst/>
              </a:prstGeom>
              <a:blipFill>
                <a:blip r:embed="rId4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20BB0021-DEF3-EB49-9A31-68F6B4BB83E0}"/>
              </a:ext>
            </a:extLst>
          </p:cNvPr>
          <p:cNvSpPr/>
          <p:nvPr/>
        </p:nvSpPr>
        <p:spPr>
          <a:xfrm>
            <a:off x="783450" y="4224863"/>
            <a:ext cx="8391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E177C"/>
                </a:solidFill>
              </a:rPr>
              <a:t>The Right Definition: </a:t>
            </a:r>
            <a:r>
              <a:rPr lang="en-US" sz="2400" dirty="0">
                <a:solidFill>
                  <a:schemeClr val="tx1"/>
                </a:solidFill>
              </a:rPr>
              <a:t>Impossible to find </a:t>
            </a:r>
            <a:r>
              <a:rPr lang="en-US" sz="2400" b="1" i="1" dirty="0">
                <a:solidFill>
                  <a:srgbClr val="1E177C"/>
                </a:solidFill>
              </a:rPr>
              <a:t>an</a:t>
            </a:r>
            <a:r>
              <a:rPr lang="en-US" sz="2400" dirty="0">
                <a:solidFill>
                  <a:schemeClr val="tx1"/>
                </a:solidFill>
              </a:rPr>
              <a:t> inverse in </a:t>
            </a:r>
            <a:r>
              <a:rPr lang="en-US" sz="2400" dirty="0" err="1">
                <a:solidFill>
                  <a:schemeClr val="tx1"/>
                </a:solidFill>
              </a:rPr>
              <a:t>p.p.t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322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One-way Functions: The Definition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B732D8-6029-314A-8B12-1BB5A5E3CB2A}"/>
              </a:ext>
            </a:extLst>
          </p:cNvPr>
          <p:cNvSpPr/>
          <p:nvPr/>
        </p:nvSpPr>
        <p:spPr>
          <a:xfrm>
            <a:off x="783450" y="1628799"/>
            <a:ext cx="8253046" cy="208823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74B6F50-0879-D646-9C9D-045A19DFDD7D}"/>
                  </a:ext>
                </a:extLst>
              </p:cNvPr>
              <p:cNvSpPr/>
              <p:nvPr/>
            </p:nvSpPr>
            <p:spPr>
              <a:xfrm>
                <a:off x="823301" y="1776591"/>
                <a:ext cx="7905927" cy="1216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 function (family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dirty="0"/>
                          <m:t>)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/>
                  <a:t> is one-way if for every </a:t>
                </a:r>
                <a:r>
                  <a:rPr lang="en-US" sz="2400" dirty="0" err="1"/>
                  <a:t>p.p.t</a:t>
                </a:r>
                <a:r>
                  <a:rPr lang="en-US" sz="2400" dirty="0"/>
                  <a:t>. adversary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, there is a negligible function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74B6F50-0879-D646-9C9D-045A19DFDD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01" y="1776591"/>
                <a:ext cx="7905927" cy="1216167"/>
              </a:xfrm>
              <a:prstGeom prst="rect">
                <a:avLst/>
              </a:prstGeom>
              <a:blipFill>
                <a:blip r:embed="rId3"/>
                <a:stretch>
                  <a:fillRect l="-1124" t="-2062" b="-9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316F6F2-8583-874B-B5B5-27771F965D54}"/>
                  </a:ext>
                </a:extLst>
              </p:cNvPr>
              <p:cNvSpPr/>
              <p:nvPr/>
            </p:nvSpPr>
            <p:spPr>
              <a:xfrm>
                <a:off x="698521" y="3068960"/>
                <a:ext cx="83379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2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316F6F2-8583-874B-B5B5-27771F965D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21" y="3068960"/>
                <a:ext cx="8337975" cy="461665"/>
              </a:xfrm>
              <a:prstGeom prst="rect">
                <a:avLst/>
              </a:prstGeom>
              <a:blipFill>
                <a:blip r:embed="rId4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93DA0756-031A-3847-B125-72D2299A17F4}"/>
              </a:ext>
            </a:extLst>
          </p:cNvPr>
          <p:cNvSpPr/>
          <p:nvPr/>
        </p:nvSpPr>
        <p:spPr>
          <a:xfrm>
            <a:off x="823301" y="5791829"/>
            <a:ext cx="7905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One-way Permutations</a:t>
            </a:r>
            <a:r>
              <a:rPr lang="en-US" sz="2400" dirty="0"/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3E53139-9AC1-184E-A3B6-5091DA9F34D6}"/>
                  </a:ext>
                </a:extLst>
              </p:cNvPr>
              <p:cNvSpPr/>
              <p:nvPr/>
            </p:nvSpPr>
            <p:spPr>
              <a:xfrm>
                <a:off x="823301" y="6237309"/>
                <a:ext cx="61249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One-to-one one-way functions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3E53139-9AC1-184E-A3B6-5091DA9F34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01" y="6237309"/>
                <a:ext cx="6124963" cy="461665"/>
              </a:xfrm>
              <a:prstGeom prst="rect">
                <a:avLst/>
              </a:prstGeom>
              <a:blipFill>
                <a:blip r:embed="rId5"/>
                <a:stretch>
                  <a:fillRect l="-1449" t="-540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BAF1BCF8-2886-5D4B-AC3C-B87A0B14D419}"/>
              </a:ext>
            </a:extLst>
          </p:cNvPr>
          <p:cNvSpPr/>
          <p:nvPr/>
        </p:nvSpPr>
        <p:spPr>
          <a:xfrm>
            <a:off x="792088" y="4335487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Can always find </a:t>
            </a:r>
            <a:r>
              <a:rPr lang="en-US" sz="2400" i="1" dirty="0"/>
              <a:t>an</a:t>
            </a:r>
            <a:r>
              <a:rPr lang="en-US" sz="2400" dirty="0"/>
              <a:t> inverse with unbounded time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51D316-6DB4-A948-A3F7-567D789F56FC}"/>
              </a:ext>
            </a:extLst>
          </p:cNvPr>
          <p:cNvSpPr/>
          <p:nvPr/>
        </p:nvSpPr>
        <p:spPr>
          <a:xfrm>
            <a:off x="838666" y="4983559"/>
            <a:ext cx="7981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… but should be hard with probabilistic polynomial time</a:t>
            </a:r>
          </a:p>
        </p:txBody>
      </p:sp>
    </p:spTree>
    <p:extLst>
      <p:ext uri="{BB962C8B-B14F-4D97-AF65-F5344CB8AC3E}">
        <p14:creationId xmlns:p14="http://schemas.microsoft.com/office/powerpoint/2010/main" val="288302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One-way Functions: Candidates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2F59AF52-4EDD-5B44-BBDE-962AF06D2AB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71600" y="2318874"/>
                <a:ext cx="7524836" cy="129614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endParaRPr 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G(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,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)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,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mod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)</a:t>
                </a:r>
              </a:p>
              <a:p>
                <a:pPr algn="l"/>
                <a:endParaRPr 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2F59AF52-4EDD-5B44-BBDE-962AF06D2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318874"/>
                <a:ext cx="7524836" cy="1296144"/>
              </a:xfrm>
              <a:prstGeom prst="rect">
                <a:avLst/>
              </a:prstGeom>
              <a:blipFill>
                <a:blip r:embed="rId3"/>
                <a:stretch>
                  <a:fillRect l="-1180" t="-13592" r="-337" b="-36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08305B3F-BACB-0B41-BAAC-FEBEC8E6488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71600" y="3304369"/>
                <a:ext cx="7524836" cy="129614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are random n-bit numbers,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are random bits.</a:t>
                </a:r>
              </a:p>
              <a:p>
                <a:pPr algn="l"/>
                <a:endParaRPr 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08305B3F-BACB-0B41-BAAC-FEBEC8E64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304369"/>
                <a:ext cx="7524836" cy="1296144"/>
              </a:xfrm>
              <a:prstGeom prst="rect">
                <a:avLst/>
              </a:prstGeom>
              <a:blipFill>
                <a:blip r:embed="rId4"/>
                <a:stretch>
                  <a:fillRect l="-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63">
            <a:extLst>
              <a:ext uri="{FF2B5EF4-FFF2-40B4-BE49-F238E27FC236}">
                <a16:creationId xmlns:a16="http://schemas.microsoft.com/office/drawing/2014/main" id="{38442C4D-675B-094B-9FAB-5F1327398163}"/>
              </a:ext>
            </a:extLst>
          </p:cNvPr>
          <p:cNvSpPr txBox="1">
            <a:spLocks noChangeArrowheads="1"/>
          </p:cNvSpPr>
          <p:nvPr/>
        </p:nvSpPr>
        <p:spPr>
          <a:xfrm>
            <a:off x="981109" y="2132856"/>
            <a:ext cx="2432665" cy="5040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algn="l"/>
            <a:r>
              <a:rPr lang="en-US" sz="2400" b="1" dirty="0">
                <a:latin typeface="American Typewriter" charset="0"/>
                <a:ea typeface="American Typewriter" charset="0"/>
                <a:cs typeface="American Typewriter" charset="0"/>
              </a:rPr>
              <a:t>Subset sum:</a:t>
            </a:r>
          </a:p>
          <a:p>
            <a:pPr algn="l"/>
            <a:endParaRPr 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3" name="Rectangle 63">
            <a:extLst>
              <a:ext uri="{FF2B5EF4-FFF2-40B4-BE49-F238E27FC236}">
                <a16:creationId xmlns:a16="http://schemas.microsoft.com/office/drawing/2014/main" id="{1D80CAE4-B929-C540-84FB-1A76B5488BB2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4426491"/>
            <a:ext cx="8172400" cy="20268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One-way functions candidates are abundant in nature. </a:t>
            </a:r>
          </a:p>
          <a:p>
            <a:pPr algn="l"/>
            <a:endParaRPr 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We will see many other candidates from number theory, coding theory, combinatorics later in class.</a:t>
            </a:r>
          </a:p>
          <a:p>
            <a:pPr algn="l"/>
            <a:endParaRPr 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99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Today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94F15107-6132-4541-AC44-955B33F6CBD1}"/>
              </a:ext>
            </a:extLst>
          </p:cNvPr>
          <p:cNvSpPr txBox="1">
            <a:spLocks noChangeArrowheads="1"/>
          </p:cNvSpPr>
          <p:nvPr/>
        </p:nvSpPr>
        <p:spPr>
          <a:xfrm>
            <a:off x="968987" y="1700808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1. Define one-way functions (OWF).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62594F4B-38AB-8944-85A4-BBD06EA5B5F2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2657787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2. Define Hardcore bits (HCB).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E1103BA3-46A2-5843-82A1-58005220889B}"/>
              </a:ext>
            </a:extLst>
          </p:cNvPr>
          <p:cNvSpPr txBox="1">
            <a:spLocks noChangeArrowheads="1"/>
          </p:cNvSpPr>
          <p:nvPr/>
        </p:nvSpPr>
        <p:spPr>
          <a:xfrm>
            <a:off x="950767" y="4661145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4. </a:t>
            </a:r>
            <a:r>
              <a:rPr lang="en-US" sz="2400" u="sng" dirty="0">
                <a:latin typeface="American Typewriter" charset="0"/>
                <a:ea typeface="American Typewriter" charset="0"/>
                <a:cs typeface="American Typewriter" charset="0"/>
              </a:rPr>
              <a:t>Goldreich-Levin Theorem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: every OWF has a HCB.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FD8FE375-6E8E-8649-89F2-2D4508DF668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71600" y="3645024"/>
                <a:ext cx="9217024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3. Show that one-way </a:t>
                </a:r>
                <a:r>
                  <a:rPr lang="en-US" sz="2400" i="1" dirty="0">
                    <a:latin typeface="American Typewriter" charset="0"/>
                    <a:ea typeface="American Typewriter" charset="0"/>
                    <a:cs typeface="American Typewriter" charset="0"/>
                  </a:rPr>
                  <a:t>permutations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(OWP)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⇒</m:t>
                    </m:r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PRG  </a:t>
                </a: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FD8FE375-6E8E-8649-89F2-2D4508DF6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645024"/>
                <a:ext cx="9217024" cy="792088"/>
              </a:xfrm>
              <a:prstGeom prst="rect">
                <a:avLst/>
              </a:prstGeom>
              <a:blipFill>
                <a:blip r:embed="rId3"/>
                <a:stretch>
                  <a:fillRect l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727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41276</TotalTime>
  <Words>2866</Words>
  <Application>Microsoft Macintosh PowerPoint</Application>
  <PresentationFormat>On-screen Show (4:3)</PresentationFormat>
  <Paragraphs>339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 Unicode MS</vt:lpstr>
      <vt:lpstr>American Typewriter</vt:lpstr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Vinodv</dc:creator>
  <cp:lastModifiedBy>Microsoft Office User</cp:lastModifiedBy>
  <cp:revision>982</cp:revision>
  <dcterms:created xsi:type="dcterms:W3CDTF">2014-03-14T23:52:55Z</dcterms:created>
  <dcterms:modified xsi:type="dcterms:W3CDTF">2020-09-08T18:12:32Z</dcterms:modified>
</cp:coreProperties>
</file>