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91" r:id="rId2"/>
    <p:sldId id="923" r:id="rId3"/>
    <p:sldId id="1123" r:id="rId4"/>
    <p:sldId id="1120" r:id="rId5"/>
    <p:sldId id="1114" r:id="rId6"/>
    <p:sldId id="1101" r:id="rId7"/>
    <p:sldId id="1124" r:id="rId8"/>
    <p:sldId id="1103" r:id="rId9"/>
    <p:sldId id="1104" r:id="rId10"/>
    <p:sldId id="1094" r:id="rId11"/>
    <p:sldId id="1095" r:id="rId12"/>
    <p:sldId id="1096" r:id="rId13"/>
    <p:sldId id="1105" r:id="rId14"/>
    <p:sldId id="1099" r:id="rId15"/>
    <p:sldId id="1108" r:id="rId16"/>
    <p:sldId id="997" r:id="rId17"/>
    <p:sldId id="999" r:id="rId18"/>
    <p:sldId id="1000" r:id="rId19"/>
    <p:sldId id="998" r:id="rId20"/>
    <p:sldId id="1001" r:id="rId21"/>
    <p:sldId id="1003" r:id="rId22"/>
    <p:sldId id="1002" r:id="rId23"/>
    <p:sldId id="1004" r:id="rId24"/>
    <p:sldId id="1005" r:id="rId25"/>
    <p:sldId id="1006" r:id="rId26"/>
    <p:sldId id="1007" r:id="rId27"/>
    <p:sldId id="1008" r:id="rId28"/>
    <p:sldId id="1125" r:id="rId29"/>
    <p:sldId id="1009" r:id="rId30"/>
    <p:sldId id="1010" r:id="rId31"/>
    <p:sldId id="1050" r:id="rId32"/>
    <p:sldId id="1047" r:id="rId33"/>
    <p:sldId id="1048" r:id="rId34"/>
    <p:sldId id="633" r:id="rId35"/>
    <p:sldId id="640" r:id="rId36"/>
    <p:sldId id="653" r:id="rId37"/>
    <p:sldId id="655" r:id="rId38"/>
    <p:sldId id="642" r:id="rId39"/>
    <p:sldId id="643" r:id="rId40"/>
    <p:sldId id="658" r:id="rId41"/>
    <p:sldId id="660" r:id="rId42"/>
    <p:sldId id="1127" r:id="rId43"/>
    <p:sldId id="1128" r:id="rId44"/>
    <p:sldId id="1129" r:id="rId45"/>
    <p:sldId id="1130" r:id="rId46"/>
    <p:sldId id="1131" r:id="rId47"/>
    <p:sldId id="1132" r:id="rId48"/>
    <p:sldId id="667" r:id="rId49"/>
    <p:sldId id="659" r:id="rId50"/>
    <p:sldId id="662" r:id="rId51"/>
    <p:sldId id="680" r:id="rId52"/>
    <p:sldId id="681" r:id="rId53"/>
    <p:sldId id="682" r:id="rId54"/>
    <p:sldId id="666" r:id="rId55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008000"/>
    <a:srgbClr val="3366FF"/>
    <a:srgbClr val="FF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49"/>
    <p:restoredTop sz="80508" autoAdjust="0"/>
  </p:normalViewPr>
  <p:slideViewPr>
    <p:cSldViewPr>
      <p:cViewPr varScale="1">
        <p:scale>
          <a:sx n="89" d="100"/>
          <a:sy n="89" d="100"/>
        </p:scale>
        <p:origin x="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85" d="100"/>
        <a:sy n="85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584" y="-62"/>
      </p:cViewPr>
      <p:guideLst>
        <p:guide orient="horz" pos="2904"/>
        <p:guide pos="218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672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5888" y="0"/>
            <a:ext cx="300672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6725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5888" y="8758238"/>
            <a:ext cx="3006725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9A2E8F-7ABF-44F9-86E9-561587CEE7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672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772" tIns="46386" rIns="92772" bIns="46386" numCol="1" anchor="t" anchorCtr="0" compatLnSpc="1">
            <a:prstTxWarp prst="textNoShape">
              <a:avLst/>
            </a:prstTxWarp>
          </a:bodyPr>
          <a:lstStyle>
            <a:lvl1pPr defTabSz="928414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672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772" tIns="46386" rIns="92772" bIns="46386" numCol="1" anchor="t" anchorCtr="0" compatLnSpc="1">
            <a:prstTxWarp prst="textNoShape">
              <a:avLst/>
            </a:prstTxWarp>
          </a:bodyPr>
          <a:lstStyle>
            <a:lvl1pPr algn="r" defTabSz="928414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0563"/>
            <a:ext cx="4611688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79913"/>
            <a:ext cx="5083175" cy="414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772" tIns="46386" rIns="92772" bIns="463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3006725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772" tIns="46386" rIns="92772" bIns="46386" numCol="1" anchor="b" anchorCtr="0" compatLnSpc="1">
            <a:prstTxWarp prst="textNoShape">
              <a:avLst/>
            </a:prstTxWarp>
          </a:bodyPr>
          <a:lstStyle>
            <a:lvl1pPr defTabSz="928414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9825"/>
            <a:ext cx="3006725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772" tIns="46386" rIns="92772" bIns="46386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723C05C1-84C5-4B39-BB4F-CC8B8F769C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DD44CA4-EF56-4837-8DAA-E0134103E20A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>
            <a:extLst>
              <a:ext uri="{FF2B5EF4-FFF2-40B4-BE49-F238E27FC236}">
                <a16:creationId xmlns:a16="http://schemas.microsoft.com/office/drawing/2014/main" id="{57B27508-DF7C-E844-89B4-3AD7DFCAF3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>
            <a:extLst>
              <a:ext uri="{FF2B5EF4-FFF2-40B4-BE49-F238E27FC236}">
                <a16:creationId xmlns:a16="http://schemas.microsoft.com/office/drawing/2014/main" id="{88FCF8D9-0D62-624A-80A3-7C6C8B14E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proof</a:t>
            </a:r>
          </a:p>
        </p:txBody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id="{969D43F1-D5A2-184D-8759-732D690FC5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EE16B85-52B1-D345-AEA7-ACB7EF7A44AF}" type="slidenum">
              <a:rPr lang="en-US" altLang="en-US" sz="1200"/>
              <a:pPr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33499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>
            <a:extLst>
              <a:ext uri="{FF2B5EF4-FFF2-40B4-BE49-F238E27FC236}">
                <a16:creationId xmlns:a16="http://schemas.microsoft.com/office/drawing/2014/main" id="{CBE99247-DD31-FE4D-8E42-9A593A8F64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8" name="Notes Placeholder 2">
            <a:extLst>
              <a:ext uri="{FF2B5EF4-FFF2-40B4-BE49-F238E27FC236}">
                <a16:creationId xmlns:a16="http://schemas.microsoft.com/office/drawing/2014/main" id="{EF14E60D-1F12-874A-B60B-331B967D7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Define </a:t>
            </a:r>
            <a:r>
              <a:rPr lang="en-US" altLang="en-US" dirty="0" err="1">
                <a:latin typeface="Times New Roman" panose="02020603050405020304" pitchFamily="18" charset="0"/>
              </a:rPr>
              <a:t>hybirids</a:t>
            </a:r>
            <a:endParaRPr lang="en-US" altLang="en-US" dirty="0">
              <a:latin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</a:rPr>
              <a:t>Think of P as the number of calls to f.</a:t>
            </a:r>
          </a:p>
        </p:txBody>
      </p:sp>
      <p:sp>
        <p:nvSpPr>
          <p:cNvPr id="55299" name="Slide Number Placeholder 3">
            <a:extLst>
              <a:ext uri="{FF2B5EF4-FFF2-40B4-BE49-F238E27FC236}">
                <a16:creationId xmlns:a16="http://schemas.microsoft.com/office/drawing/2014/main" id="{51087072-9EA1-4B4A-9C9A-61F04E9F57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19B3EA9-44CD-6E44-95E6-CE0A82805AE0}" type="slidenum">
              <a:rPr lang="en-US" altLang="en-US" sz="1200"/>
              <a:pPr/>
              <a:t>20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30940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>
            <a:extLst>
              <a:ext uri="{FF2B5EF4-FFF2-40B4-BE49-F238E27FC236}">
                <a16:creationId xmlns:a16="http://schemas.microsoft.com/office/drawing/2014/main" id="{4B81B68C-012B-D947-8969-686F0389C7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9394" name="Notes Placeholder 2">
            <a:extLst>
              <a:ext uri="{FF2B5EF4-FFF2-40B4-BE49-F238E27FC236}">
                <a16:creationId xmlns:a16="http://schemas.microsoft.com/office/drawing/2014/main" id="{F315A33C-7E65-144D-A6F4-371DD04B7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59395" name="Slide Number Placeholder 3">
            <a:extLst>
              <a:ext uri="{FF2B5EF4-FFF2-40B4-BE49-F238E27FC236}">
                <a16:creationId xmlns:a16="http://schemas.microsoft.com/office/drawing/2014/main" id="{CC5BA825-E8FF-0F40-934C-07BC34DB38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827A291-9690-3D4E-BA5E-857DD34FD1EB}" type="slidenum">
              <a:rPr lang="en-US" altLang="en-US" sz="1200"/>
              <a:pPr/>
              <a:t>23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635306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3C05C1-84C5-4B39-BB4F-CC8B8F769C80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2750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>
            <a:extLst>
              <a:ext uri="{FF2B5EF4-FFF2-40B4-BE49-F238E27FC236}">
                <a16:creationId xmlns:a16="http://schemas.microsoft.com/office/drawing/2014/main" id="{AB8E9C44-EF69-2C43-9946-A3A8DC560F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7ED9F49-B5E9-DC43-80F7-6D0A28184ED8}" type="slidenum">
              <a:rPr lang="en-US" altLang="en-US" sz="1200">
                <a:latin typeface="Arial" panose="020B0604020202020204" pitchFamily="34" charset="0"/>
              </a:rPr>
              <a:pPr eaLnBrk="1" hangingPunct="1"/>
              <a:t>34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0D9B4467-7764-4442-9369-97355292FC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74688"/>
            <a:ext cx="4692650" cy="3519487"/>
          </a:xfrm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BDBAFA24-F42E-7F4F-87B2-77B0FF647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8688" y="4421188"/>
            <a:ext cx="51181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82" tIns="45590" rIns="91182" bIns="45590"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EVENT is</a:t>
            </a:r>
          </a:p>
        </p:txBody>
      </p:sp>
    </p:spTree>
    <p:extLst>
      <p:ext uri="{BB962C8B-B14F-4D97-AF65-F5344CB8AC3E}">
        <p14:creationId xmlns:p14="http://schemas.microsoft.com/office/powerpoint/2010/main" val="12988982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>
            <a:extLst>
              <a:ext uri="{FF2B5EF4-FFF2-40B4-BE49-F238E27FC236}">
                <a16:creationId xmlns:a16="http://schemas.microsoft.com/office/drawing/2014/main" id="{DABE50F8-9B14-1F44-9BF1-EC7A6AB611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7177A59-8F3D-C243-BBF2-32DFC802CC58}" type="slidenum">
              <a:rPr lang="en-US" altLang="en-US" sz="1200">
                <a:latin typeface="Arial" panose="020B0604020202020204" pitchFamily="34" charset="0"/>
              </a:rPr>
              <a:pPr eaLnBrk="1" hangingPunct="1"/>
              <a:t>35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177365CD-BADB-C240-8763-17364A8D9D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74688"/>
            <a:ext cx="4692650" cy="3519487"/>
          </a:xfrm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2F7F5E00-49BD-7740-8AD7-45AFDB4E01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8688" y="4418013"/>
            <a:ext cx="5116512" cy="4121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</a:rPr>
              <a:t>WE add here the trapdoor to say there is more structure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endParaRPr lang="en-US" alt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6753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>
            <a:extLst>
              <a:ext uri="{FF2B5EF4-FFF2-40B4-BE49-F238E27FC236}">
                <a16:creationId xmlns:a16="http://schemas.microsoft.com/office/drawing/2014/main" id="{9E85290A-BEC8-AE4D-9B76-F366A64ED3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A68F918-ACD0-674E-A1FE-56FF8DB3312C}" type="slidenum">
              <a:rPr lang="en-US" altLang="en-US" sz="1200">
                <a:latin typeface="Arial" panose="020B0604020202020204" pitchFamily="34" charset="0"/>
              </a:rPr>
              <a:pPr eaLnBrk="1" hangingPunct="1"/>
              <a:t>38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5B26D50B-A4BE-E946-BD33-8FAC9D0A69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E53ADB02-3538-1441-81FC-81ADAE337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Say under this definition for the F(x,y)=xy for Q(n)=n^2</a:t>
            </a:r>
          </a:p>
        </p:txBody>
      </p:sp>
    </p:spTree>
    <p:extLst>
      <p:ext uri="{BB962C8B-B14F-4D97-AF65-F5344CB8AC3E}">
        <p14:creationId xmlns:p14="http://schemas.microsoft.com/office/powerpoint/2010/main" val="16555298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>
            <a:extLst>
              <a:ext uri="{FF2B5EF4-FFF2-40B4-BE49-F238E27FC236}">
                <a16:creationId xmlns:a16="http://schemas.microsoft.com/office/drawing/2014/main" id="{39C24839-31B7-674C-8C47-C3E2CA9BB2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7DB9EA4-3F3B-C347-BF1C-B1DE24880EF6}" type="slidenum">
              <a:rPr lang="en-US" altLang="en-US" sz="1200"/>
              <a:pPr/>
              <a:t>41</a:t>
            </a:fld>
            <a:endParaRPr lang="en-US" altLang="en-US" sz="1200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A2A24DF1-D55E-704B-91E2-0C017335A2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5800"/>
            <a:ext cx="4692650" cy="3519488"/>
          </a:xfrm>
          <a:ln/>
        </p:spPr>
      </p:sp>
      <p:sp>
        <p:nvSpPr>
          <p:cNvPr id="147459" name="Comment 3">
            <a:extLst>
              <a:ext uri="{FF2B5EF4-FFF2-40B4-BE49-F238E27FC236}">
                <a16:creationId xmlns:a16="http://schemas.microsoft.com/office/drawing/2014/main" id="{725A36B0-B489-4242-B3E2-BB8010453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8688" y="4418013"/>
            <a:ext cx="5114925" cy="4121150"/>
          </a:xfrm>
          <a:solidFill>
            <a:srgbClr val="FCFDC6"/>
          </a:solidFill>
          <a:ln>
            <a:solidFill>
              <a:schemeClr val="tx1"/>
            </a:solidFill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53640926-AAD7-44d8-BBD7-CCE9431645EC}">
              <a14:shadowObscured xmlns:a14="http://schemas.microsoft.com/office/drawing/2010/main" xmlns="" val="1"/>
            </a:ext>
          </a:extLst>
        </p:spPr>
        <p:txBody>
          <a:bodyPr lIns="90970" tIns="45485" rIns="90970" bIns="45485"/>
          <a:lstStyle/>
          <a:p>
            <a:pPr>
              <a:spcBef>
                <a:spcPct val="50000"/>
              </a:spcBef>
              <a:defRPr/>
            </a:pPr>
            <a:endParaRPr lang="en-US" sz="800" dirty="0">
              <a:solidFill>
                <a:srgbClr val="000000"/>
              </a:solidFill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59666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>
            <a:extLst>
              <a:ext uri="{FF2B5EF4-FFF2-40B4-BE49-F238E27FC236}">
                <a16:creationId xmlns:a16="http://schemas.microsoft.com/office/drawing/2014/main" id="{D7D207FB-F50C-CB47-966F-ADBB5DA868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2466" name="Notes Placeholder 2">
            <a:extLst>
              <a:ext uri="{FF2B5EF4-FFF2-40B4-BE49-F238E27FC236}">
                <a16:creationId xmlns:a16="http://schemas.microsoft.com/office/drawing/2014/main" id="{2A7656E9-D1B7-684B-941D-178076531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1) Will essentially show that the probability that there exists some position that  A’ will succeed is high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over f(x) is LARGE    &gt;( 1/P(k’))1/N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2) To improve our chances repeat many times, so that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For this I, the probability of failure with these many iterations is TINY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3) Will choose LARGE and TINY so the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overall the inversion probability of A, will contradict f being a weak one-way function. </a:t>
            </a:r>
          </a:p>
        </p:txBody>
      </p:sp>
      <p:sp>
        <p:nvSpPr>
          <p:cNvPr id="62467" name="Slide Number Placeholder 3">
            <a:extLst>
              <a:ext uri="{FF2B5EF4-FFF2-40B4-BE49-F238E27FC236}">
                <a16:creationId xmlns:a16="http://schemas.microsoft.com/office/drawing/2014/main" id="{31AF89EE-5CCB-8A48-A53E-0319B122F2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F5377D5-5E01-1E43-B62E-2E19C730F143}" type="slidenum">
              <a:rPr lang="en-US" altLang="en-US" sz="1200"/>
              <a:pPr/>
              <a:t>43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628237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>
            <a:extLst>
              <a:ext uri="{FF2B5EF4-FFF2-40B4-BE49-F238E27FC236}">
                <a16:creationId xmlns:a16="http://schemas.microsoft.com/office/drawing/2014/main" id="{B3E55D79-1773-9344-A5F3-B88D595F12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0" name="Notes Placeholder 2">
            <a:extLst>
              <a:ext uri="{FF2B5EF4-FFF2-40B4-BE49-F238E27FC236}">
                <a16:creationId xmlns:a16="http://schemas.microsoft.com/office/drawing/2014/main" id="{FC9AD2EA-3D9D-2C40-85A5-4DA524BB0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Say probability of inversion is small &lt;1/2P(k’)N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Bad = all positions are bad for a, i.e none exceed small prob 1/2P’(k’)N</a:t>
            </a:r>
          </a:p>
          <a:p>
            <a:endParaRPr lang="en-US" altLang="en-US">
              <a:latin typeface="Times New Roman" panose="02020603050405020304" pitchFamily="18" charset="0"/>
            </a:endParaRPr>
          </a:p>
          <a:p>
            <a:r>
              <a:rPr lang="en-US" altLang="en-US">
                <a:latin typeface="Times New Roman" panose="02020603050405020304" pitchFamily="18" charset="0"/>
              </a:rPr>
              <a:t>Why lemma 1, since we repeated for every position</a:t>
            </a:r>
          </a:p>
        </p:txBody>
      </p:sp>
      <p:sp>
        <p:nvSpPr>
          <p:cNvPr id="63491" name="Slide Number Placeholder 3">
            <a:extLst>
              <a:ext uri="{FF2B5EF4-FFF2-40B4-BE49-F238E27FC236}">
                <a16:creationId xmlns:a16="http://schemas.microsoft.com/office/drawing/2014/main" id="{49DD376F-9B68-D840-B978-BC750C5E3A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ABFF2AC-E41C-C24D-9C3D-732976B14191}" type="slidenum">
              <a:rPr lang="en-US" altLang="en-US" sz="1200"/>
              <a:pPr/>
              <a:t>44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84413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</a:t>
            </a:r>
            <a:r>
              <a:rPr lang="en-US" baseline="0" dirty="0"/>
              <a:t> </a:t>
            </a:r>
            <a:r>
              <a:rPr lang="en-US" dirty="0"/>
              <a:t>So far: one-way functions and permutations.</a:t>
            </a:r>
          </a:p>
          <a:p>
            <a:r>
              <a:rPr lang="en-US" dirty="0"/>
              <a:t>2. Review definition of one-way function. </a:t>
            </a:r>
          </a:p>
          <a:p>
            <a:r>
              <a:rPr lang="en-US" dirty="0"/>
              <a:t>3.</a:t>
            </a:r>
            <a:r>
              <a:rPr lang="en-US" baseline="0" dirty="0"/>
              <a:t> Example: discrete logarithm, which is in fact a permutation (one-to-one and onto function).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3C05C1-84C5-4B39-BB4F-CC8B8F769C8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8758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>
            <a:extLst>
              <a:ext uri="{FF2B5EF4-FFF2-40B4-BE49-F238E27FC236}">
                <a16:creationId xmlns:a16="http://schemas.microsoft.com/office/drawing/2014/main" id="{DBCF0A61-7FDC-4744-BF37-A7B64FC312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4" name="Notes Placeholder 2">
            <a:extLst>
              <a:ext uri="{FF2B5EF4-FFF2-40B4-BE49-F238E27FC236}">
                <a16:creationId xmlns:a16="http://schemas.microsoft.com/office/drawing/2014/main" id="{5CDF0D98-373C-0E47-B7B2-78296628D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Unlikely no position is good for a</a:t>
            </a:r>
          </a:p>
        </p:txBody>
      </p:sp>
      <p:sp>
        <p:nvSpPr>
          <p:cNvPr id="64515" name="Slide Number Placeholder 3">
            <a:extLst>
              <a:ext uri="{FF2B5EF4-FFF2-40B4-BE49-F238E27FC236}">
                <a16:creationId xmlns:a16="http://schemas.microsoft.com/office/drawing/2014/main" id="{4F25BC12-7327-794B-8695-7B0BD3A095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7C05E13-0D20-7D4B-9C09-D0B056263FE9}" type="slidenum">
              <a:rPr lang="en-US" altLang="en-US" sz="1200"/>
              <a:pPr/>
              <a:t>45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158275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>
            <a:extLst>
              <a:ext uri="{FF2B5EF4-FFF2-40B4-BE49-F238E27FC236}">
                <a16:creationId xmlns:a16="http://schemas.microsoft.com/office/drawing/2014/main" id="{BE2382B8-E5E8-8D4D-9DB1-86E67F6D83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>
            <a:extLst>
              <a:ext uri="{FF2B5EF4-FFF2-40B4-BE49-F238E27FC236}">
                <a16:creationId xmlns:a16="http://schemas.microsoft.com/office/drawing/2014/main" id="{2D4D7FDF-337A-F641-A93B-9B21C02BF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Remains to show</a:t>
            </a:r>
          </a:p>
          <a:p>
            <a:endParaRPr lang="en-US" altLang="en-US">
              <a:latin typeface="Times New Roman" panose="02020603050405020304" pitchFamily="18" charset="0"/>
            </a:endParaRPr>
          </a:p>
          <a:p>
            <a:r>
              <a:rPr lang="en-US" altLang="en-US">
                <a:latin typeface="Times New Roman" panose="02020603050405020304" pitchFamily="18" charset="0"/>
              </a:rPr>
              <a:t>This will again be a reduction.</a:t>
            </a:r>
          </a:p>
        </p:txBody>
      </p:sp>
      <p:sp>
        <p:nvSpPr>
          <p:cNvPr id="65539" name="Slide Number Placeholder 3">
            <a:extLst>
              <a:ext uri="{FF2B5EF4-FFF2-40B4-BE49-F238E27FC236}">
                <a16:creationId xmlns:a16="http://schemas.microsoft.com/office/drawing/2014/main" id="{528E634D-02AA-9244-ACC0-22E211E125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EAB67E8-3022-794D-9563-1D53926AF821}" type="slidenum">
              <a:rPr lang="en-US" altLang="en-US" sz="1200"/>
              <a:pPr/>
              <a:t>46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971038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>
            <a:extLst>
              <a:ext uri="{FF2B5EF4-FFF2-40B4-BE49-F238E27FC236}">
                <a16:creationId xmlns:a16="http://schemas.microsoft.com/office/drawing/2014/main" id="{C58FBD3F-AD9F-3A4B-9AB8-B5E4A122EA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2F4117F-BCD3-A348-A9B7-96735F930902}" type="slidenum">
              <a:rPr lang="en-US" altLang="en-US" sz="1200"/>
              <a:pPr/>
              <a:t>48</a:t>
            </a:fld>
            <a:endParaRPr lang="en-US" altLang="en-US" sz="1200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3A873513-264C-E34E-9288-4F2BC823D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5800"/>
            <a:ext cx="4692650" cy="3519488"/>
          </a:xfrm>
          <a:ln/>
        </p:spPr>
      </p:sp>
      <p:sp>
        <p:nvSpPr>
          <p:cNvPr id="147459" name="Comment 3">
            <a:extLst>
              <a:ext uri="{FF2B5EF4-FFF2-40B4-BE49-F238E27FC236}">
                <a16:creationId xmlns:a16="http://schemas.microsoft.com/office/drawing/2014/main" id="{C0BE8F47-272D-D341-86B7-BC0EF5814D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8688" y="4418013"/>
            <a:ext cx="5114925" cy="4121150"/>
          </a:xfrm>
          <a:solidFill>
            <a:srgbClr val="FCFDC6"/>
          </a:solidFill>
          <a:ln>
            <a:solidFill>
              <a:schemeClr val="tx1"/>
            </a:solidFill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53640926-AAD7-44d8-BBD7-CCE9431645EC}">
              <a14:shadowObscured xmlns:a14="http://schemas.microsoft.com/office/drawing/2010/main" xmlns="" val="1"/>
            </a:ext>
          </a:extLst>
        </p:spPr>
        <p:txBody>
          <a:bodyPr lIns="90970" tIns="45485" rIns="90970" bIns="45485"/>
          <a:lstStyle/>
          <a:p>
            <a:pPr>
              <a:spcBef>
                <a:spcPct val="50000"/>
              </a:spcBef>
            </a:pPr>
            <a:r>
              <a:rPr lang="en-US" altLang="en-US" sz="800" b="1">
                <a:solidFill>
                  <a:srgbClr val="000000"/>
                </a:solidFill>
                <a:latin typeface="Times New Roman" panose="02020603050405020304" pitchFamily="18" charset="0"/>
              </a:rPr>
              <a:t>Most importamtly.</a:t>
            </a:r>
          </a:p>
          <a:p>
            <a:pPr>
              <a:spcBef>
                <a:spcPct val="50000"/>
              </a:spcBef>
            </a:pPr>
            <a:r>
              <a:rPr lang="en-US" altLang="en-US" sz="800" b="1">
                <a:solidFill>
                  <a:srgbClr val="000000"/>
                </a:solidFill>
                <a:latin typeface="Times New Roman" panose="02020603050405020304" pitchFamily="18" charset="0"/>
              </a:rPr>
              <a:t>For a task which requires the one-way function assumption</a:t>
            </a:r>
          </a:p>
          <a:p>
            <a:pPr>
              <a:spcBef>
                <a:spcPct val="50000"/>
              </a:spcBef>
            </a:pPr>
            <a:r>
              <a:rPr lang="en-US" altLang="en-US" sz="800" b="1">
                <a:solidFill>
                  <a:srgbClr val="000000"/>
                </a:solidFill>
                <a:latin typeface="Times New Roman" panose="02020603050405020304" pitchFamily="18" charset="0"/>
              </a:rPr>
              <a:t>We   should design</a:t>
            </a:r>
          </a:p>
          <a:p>
            <a:pPr>
              <a:spcBef>
                <a:spcPct val="50000"/>
              </a:spcBef>
            </a:pPr>
            <a:r>
              <a:rPr lang="en-US" altLang="en-US" sz="800" b="1">
                <a:solidFill>
                  <a:srgbClr val="000000"/>
                </a:solidFill>
                <a:latin typeface="Times New Roman" panose="02020603050405020304" pitchFamily="18" charset="0"/>
              </a:rPr>
              <a:t>Our cryptosystems so science wins either way,</a:t>
            </a:r>
          </a:p>
          <a:p>
            <a:pPr>
              <a:spcBef>
                <a:spcPct val="50000"/>
              </a:spcBef>
            </a:pPr>
            <a:r>
              <a:rPr lang="en-US" altLang="en-US" sz="800" b="1">
                <a:solidFill>
                  <a:srgbClr val="000000"/>
                </a:solidFill>
                <a:latin typeface="Times New Roman" panose="02020603050405020304" pitchFamily="18" charset="0"/>
              </a:rPr>
              <a:t>We say that a system is designed securely if it comes with a polynomial time reduction (efficient</a:t>
            </a:r>
          </a:p>
          <a:p>
            <a:pPr>
              <a:spcBef>
                <a:spcPct val="50000"/>
              </a:spcBef>
            </a:pPr>
            <a:r>
              <a:rPr lang="en-US" altLang="en-US" sz="800" b="1">
                <a:solidFill>
                  <a:srgbClr val="000000"/>
                </a:solidFill>
                <a:latin typeface="Times New Roman" panose="02020603050405020304" pitchFamily="18" charset="0"/>
              </a:rPr>
              <a:t>Reduction) between ANY strategy to solving the hard problem.</a:t>
            </a:r>
          </a:p>
          <a:p>
            <a:pPr>
              <a:spcBef>
                <a:spcPct val="50000"/>
              </a:spcBef>
            </a:pPr>
            <a:r>
              <a:rPr lang="en-US" altLang="en-US" sz="800" b="1">
                <a:solidFill>
                  <a:srgbClr val="000000"/>
                </a:solidFill>
                <a:latin typeface="Times New Roman" panose="02020603050405020304" pitchFamily="18" charset="0"/>
              </a:rPr>
              <a:t>Found out that once defined can do a whole of a lot.</a:t>
            </a:r>
          </a:p>
          <a:p>
            <a:pPr>
              <a:spcBef>
                <a:spcPct val="50000"/>
              </a:spcBef>
            </a:pPr>
            <a:r>
              <a:rPr lang="en-US" altLang="en-US" sz="800" b="1">
                <a:solidFill>
                  <a:srgbClr val="000000"/>
                </a:solidFill>
                <a:latin typeface="Times New Roman" panose="02020603050405020304" pitchFamily="18" charset="0"/>
              </a:rPr>
              <a:t>These reductions are unconditional obviously, and can be used for any underlying one-way function</a:t>
            </a:r>
          </a:p>
          <a:p>
            <a:pPr>
              <a:spcBef>
                <a:spcPct val="50000"/>
              </a:spcBef>
            </a:pPr>
            <a:endParaRPr lang="en-US" altLang="en-US" sz="8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800" b="1">
                <a:solidFill>
                  <a:srgbClr val="000000"/>
                </a:solidFill>
                <a:latin typeface="Times New Roman" panose="02020603050405020304" pitchFamily="18" charset="0"/>
              </a:rPr>
              <a:t>In such a case Theory of Computation:</a:t>
            </a:r>
            <a:endParaRPr lang="en-US" altLang="en-US" sz="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800">
                <a:solidFill>
                  <a:srgbClr val="000000"/>
                </a:solidFill>
                <a:latin typeface="Times New Roman" panose="02020603050405020304" pitchFamily="18" charset="0"/>
              </a:rPr>
              <a:t>very good question</a:t>
            </a:r>
          </a:p>
          <a:p>
            <a:r>
              <a:rPr lang="en-US" altLang="en-US" sz="800">
                <a:solidFill>
                  <a:schemeClr val="tx2"/>
                </a:solidFill>
                <a:latin typeface="Times New Roman" panose="02020603050405020304" pitchFamily="18" charset="0"/>
              </a:rPr>
              <a:t>"Mathematicians do not study objects, but relations among</a:t>
            </a:r>
          </a:p>
          <a:p>
            <a:r>
              <a:rPr lang="en-US" altLang="en-US" sz="800">
                <a:solidFill>
                  <a:schemeClr val="tx2"/>
                </a:solidFill>
                <a:latin typeface="Times New Roman" panose="02020603050405020304" pitchFamily="18" charset="0"/>
              </a:rPr>
              <a:t> objects; they are indifferent to the replacement of objects by others as long as the relations don't change. Matter is not                     important, only form interests them."</a:t>
            </a:r>
          </a:p>
          <a:p>
            <a:r>
              <a:rPr lang="en-US" altLang="en-US" sz="800">
                <a:solidFill>
                  <a:schemeClr val="tx2"/>
                </a:solidFill>
                <a:latin typeface="Times New Roman" panose="02020603050405020304" pitchFamily="18" charset="0"/>
              </a:rPr>
              <a:t>                                                                       - Henri Poincaré </a:t>
            </a:r>
          </a:p>
          <a:p>
            <a:r>
              <a:rPr lang="en-US" altLang="en-US" sz="800">
                <a:solidFill>
                  <a:schemeClr val="tx2"/>
                </a:solidFill>
                <a:latin typeface="Times New Roman" panose="02020603050405020304" pitchFamily="18" charset="0"/>
              </a:rPr>
              <a:t>             </a:t>
            </a:r>
          </a:p>
          <a:p>
            <a:r>
              <a:rPr lang="en-US" altLang="en-US" sz="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altLang="en-US" sz="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1381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>
            <a:extLst>
              <a:ext uri="{FF2B5EF4-FFF2-40B4-BE49-F238E27FC236}">
                <a16:creationId xmlns:a16="http://schemas.microsoft.com/office/drawing/2014/main" id="{D7D207FB-F50C-CB47-966F-ADBB5DA868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2466" name="Notes Placeholder 2">
            <a:extLst>
              <a:ext uri="{FF2B5EF4-FFF2-40B4-BE49-F238E27FC236}">
                <a16:creationId xmlns:a16="http://schemas.microsoft.com/office/drawing/2014/main" id="{2A7656E9-D1B7-684B-941D-178076531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1) Will essentially show that the probability that there exists some position that  A’ will succeed is high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over f(x) is LARGE    &gt;( 1/P(k’))1/N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2) To improve our chances repeat many times, so that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For this I, the probability of failure with these many iterations is TINY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3) Will choose LARGE and TINY so the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overall the inversion probability of A, will contradict f being a weak one-way function. </a:t>
            </a:r>
          </a:p>
        </p:txBody>
      </p:sp>
      <p:sp>
        <p:nvSpPr>
          <p:cNvPr id="62467" name="Slide Number Placeholder 3">
            <a:extLst>
              <a:ext uri="{FF2B5EF4-FFF2-40B4-BE49-F238E27FC236}">
                <a16:creationId xmlns:a16="http://schemas.microsoft.com/office/drawing/2014/main" id="{31AF89EE-5CCB-8A48-A53E-0319B122F2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F5377D5-5E01-1E43-B62E-2E19C730F143}" type="slidenum">
              <a:rPr lang="en-US" altLang="en-US" sz="1200"/>
              <a:pPr/>
              <a:t>50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5262808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>
            <a:extLst>
              <a:ext uri="{FF2B5EF4-FFF2-40B4-BE49-F238E27FC236}">
                <a16:creationId xmlns:a16="http://schemas.microsoft.com/office/drawing/2014/main" id="{B3E55D79-1773-9344-A5F3-B88D595F12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0" name="Notes Placeholder 2">
            <a:extLst>
              <a:ext uri="{FF2B5EF4-FFF2-40B4-BE49-F238E27FC236}">
                <a16:creationId xmlns:a16="http://schemas.microsoft.com/office/drawing/2014/main" id="{FC9AD2EA-3D9D-2C40-85A5-4DA524BB0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Say probability of inversion is small &lt;1/2P(k’)N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Bad = all positions are bad for a, i.e none exceed small prob 1/2P’(k’)N</a:t>
            </a:r>
          </a:p>
          <a:p>
            <a:endParaRPr lang="en-US" altLang="en-US">
              <a:latin typeface="Times New Roman" panose="02020603050405020304" pitchFamily="18" charset="0"/>
            </a:endParaRPr>
          </a:p>
          <a:p>
            <a:r>
              <a:rPr lang="en-US" altLang="en-US">
                <a:latin typeface="Times New Roman" panose="02020603050405020304" pitchFamily="18" charset="0"/>
              </a:rPr>
              <a:t>Why lemma 1, since we repeated for every position</a:t>
            </a:r>
          </a:p>
        </p:txBody>
      </p:sp>
      <p:sp>
        <p:nvSpPr>
          <p:cNvPr id="63491" name="Slide Number Placeholder 3">
            <a:extLst>
              <a:ext uri="{FF2B5EF4-FFF2-40B4-BE49-F238E27FC236}">
                <a16:creationId xmlns:a16="http://schemas.microsoft.com/office/drawing/2014/main" id="{49DD376F-9B68-D840-B978-BC750C5E3A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ABFF2AC-E41C-C24D-9C3D-732976B14191}" type="slidenum">
              <a:rPr lang="en-US" altLang="en-US" sz="1200"/>
              <a:pPr/>
              <a:t>51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902028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>
            <a:extLst>
              <a:ext uri="{FF2B5EF4-FFF2-40B4-BE49-F238E27FC236}">
                <a16:creationId xmlns:a16="http://schemas.microsoft.com/office/drawing/2014/main" id="{DBCF0A61-7FDC-4744-BF37-A7B64FC312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4" name="Notes Placeholder 2">
            <a:extLst>
              <a:ext uri="{FF2B5EF4-FFF2-40B4-BE49-F238E27FC236}">
                <a16:creationId xmlns:a16="http://schemas.microsoft.com/office/drawing/2014/main" id="{5CDF0D98-373C-0E47-B7B2-78296628D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Unlikely no position is good for a</a:t>
            </a:r>
          </a:p>
        </p:txBody>
      </p:sp>
      <p:sp>
        <p:nvSpPr>
          <p:cNvPr id="64515" name="Slide Number Placeholder 3">
            <a:extLst>
              <a:ext uri="{FF2B5EF4-FFF2-40B4-BE49-F238E27FC236}">
                <a16:creationId xmlns:a16="http://schemas.microsoft.com/office/drawing/2014/main" id="{4F25BC12-7327-794B-8695-7B0BD3A095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7C05E13-0D20-7D4B-9C09-D0B056263FE9}" type="slidenum">
              <a:rPr lang="en-US" altLang="en-US" sz="1200"/>
              <a:pPr/>
              <a:t>52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885567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>
            <a:extLst>
              <a:ext uri="{FF2B5EF4-FFF2-40B4-BE49-F238E27FC236}">
                <a16:creationId xmlns:a16="http://schemas.microsoft.com/office/drawing/2014/main" id="{BE2382B8-E5E8-8D4D-9DB1-86E67F6D83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>
            <a:extLst>
              <a:ext uri="{FF2B5EF4-FFF2-40B4-BE49-F238E27FC236}">
                <a16:creationId xmlns:a16="http://schemas.microsoft.com/office/drawing/2014/main" id="{2D4D7FDF-337A-F641-A93B-9B21C02BF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Remains to show</a:t>
            </a:r>
          </a:p>
          <a:p>
            <a:endParaRPr lang="en-US" altLang="en-US">
              <a:latin typeface="Times New Roman" panose="02020603050405020304" pitchFamily="18" charset="0"/>
            </a:endParaRPr>
          </a:p>
          <a:p>
            <a:r>
              <a:rPr lang="en-US" altLang="en-US">
                <a:latin typeface="Times New Roman" panose="02020603050405020304" pitchFamily="18" charset="0"/>
              </a:rPr>
              <a:t>This will again be a reduction.</a:t>
            </a:r>
          </a:p>
        </p:txBody>
      </p:sp>
      <p:sp>
        <p:nvSpPr>
          <p:cNvPr id="65539" name="Slide Number Placeholder 3">
            <a:extLst>
              <a:ext uri="{FF2B5EF4-FFF2-40B4-BE49-F238E27FC236}">
                <a16:creationId xmlns:a16="http://schemas.microsoft.com/office/drawing/2014/main" id="{528E634D-02AA-9244-ACC0-22E211E125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EAB67E8-3022-794D-9563-1D53926AF821}" type="slidenum">
              <a:rPr lang="en-US" altLang="en-US" sz="1200"/>
              <a:pPr/>
              <a:t>53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41434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</a:t>
            </a:r>
            <a:r>
              <a:rPr lang="en-US" baseline="0" dirty="0"/>
              <a:t> </a:t>
            </a:r>
            <a:r>
              <a:rPr lang="en-US" dirty="0"/>
              <a:t>So far: one-way functions and permutations.</a:t>
            </a:r>
          </a:p>
          <a:p>
            <a:r>
              <a:rPr lang="en-US" dirty="0"/>
              <a:t>2. Review definition of one-way function. </a:t>
            </a:r>
          </a:p>
          <a:p>
            <a:r>
              <a:rPr lang="en-US" dirty="0"/>
              <a:t>3.</a:t>
            </a:r>
            <a:r>
              <a:rPr lang="en-US" baseline="0" dirty="0"/>
              <a:t> Example: discrete logarithm, which is in fact a permutation (one-to-one and onto function).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3C05C1-84C5-4B39-BB4F-CC8B8F769C8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110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4695223D-9A69-4146-9CE3-A26646DD51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11DE11F-FC84-D64A-A7E0-799C81EC7897}" type="slidenum">
              <a:rPr lang="en-US" altLang="en-US" sz="1200">
                <a:latin typeface="Arial" panose="020B0604020202020204" pitchFamily="34" charset="0"/>
              </a:rPr>
              <a:pPr eaLnBrk="1" hangingPunct="1"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1269557E-8A12-7D42-ACFC-8FBCC31869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22957E5-5383-C64A-9F34-050521085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040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51C65283-95FC-9743-9A5A-CF0A8AD48F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2DCDA33-BC73-484D-8B96-A763C0C8309D}" type="slidenum">
              <a:rPr lang="en-US" altLang="en-US" sz="1200">
                <a:latin typeface="Arial" panose="020B0604020202020204" pitchFamily="34" charset="0"/>
              </a:rPr>
              <a:pPr eaLnBrk="1" hangingPunct="1"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33174DB5-62AD-2A4D-86A4-A65BED632D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B975E0B-C59B-2041-A4E7-2EDADDD09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Uses the fact that BPP has Poly size circuits</a:t>
            </a:r>
          </a:p>
        </p:txBody>
      </p:sp>
    </p:spTree>
    <p:extLst>
      <p:ext uri="{BB962C8B-B14F-4D97-AF65-F5344CB8AC3E}">
        <p14:creationId xmlns:p14="http://schemas.microsoft.com/office/powerpoint/2010/main" val="126540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76CE8F1B-5706-7F44-BC97-5972F507EC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ABBDF17-6727-B947-80F0-91F9D2B7BFDD}" type="slidenum">
              <a:rPr lang="en-US" altLang="en-US" sz="1200">
                <a:latin typeface="Arial" panose="020B0604020202020204" pitchFamily="34" charset="0"/>
              </a:rPr>
              <a:pPr eaLnBrk="1" hangingPunct="1"/>
              <a:t>10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F418CA8E-CD38-D845-9DFC-69E9A9A452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8C7F461-9A90-FF47-BC56-663E945702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Uses the fact that BPP has Poly size circuits</a:t>
            </a:r>
          </a:p>
        </p:txBody>
      </p:sp>
    </p:spTree>
    <p:extLst>
      <p:ext uri="{BB962C8B-B14F-4D97-AF65-F5344CB8AC3E}">
        <p14:creationId xmlns:p14="http://schemas.microsoft.com/office/powerpoint/2010/main" val="4269513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>
            <a:extLst>
              <a:ext uri="{FF2B5EF4-FFF2-40B4-BE49-F238E27FC236}">
                <a16:creationId xmlns:a16="http://schemas.microsoft.com/office/drawing/2014/main" id="{11946425-7E25-C740-BDEF-415DF747D4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94D60FF-BF1F-FB46-9377-9F25C6E11E18}" type="slidenum">
              <a:rPr lang="en-US" altLang="en-US" sz="1200"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9A0D752C-E818-2D4B-BA73-9585BCB320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D04FDC7-8FB0-784F-8615-5AB176B343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Uses the fact that BPP has Poly size circuits</a:t>
            </a:r>
          </a:p>
        </p:txBody>
      </p:sp>
    </p:spTree>
    <p:extLst>
      <p:ext uri="{BB962C8B-B14F-4D97-AF65-F5344CB8AC3E}">
        <p14:creationId xmlns:p14="http://schemas.microsoft.com/office/powerpoint/2010/main" val="3221059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30F6D24E-668D-DB41-B183-33E6034DD5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85F8216-E2F8-F144-85F5-E7B526C8A52C}" type="slidenum">
              <a:rPr lang="en-US" altLang="en-US" sz="1200"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F76AC677-194B-AD46-B516-5353A97972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58C31A17-A6D9-CB4C-991F-A5DF51A71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Uses the fact that BPP has Poly size circuits</a:t>
            </a:r>
          </a:p>
        </p:txBody>
      </p:sp>
    </p:spTree>
    <p:extLst>
      <p:ext uri="{BB962C8B-B14F-4D97-AF65-F5344CB8AC3E}">
        <p14:creationId xmlns:p14="http://schemas.microsoft.com/office/powerpoint/2010/main" val="3169880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33A81BAC-069C-094A-9E0D-F3EF642E20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69FB1F68-37DF-7D4C-BF70-7B81EB760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proof</a:t>
            </a:r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B4ED9BEE-91F5-BE4F-BFC3-365CBCCD81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271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9B121F1-6056-D848-88FE-0996F27B7245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01137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09FD5-483D-441E-8A4E-A8ECAE7A8F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600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95C5F-0F50-4895-B050-3DC8A34C0B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06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52761-3F43-43C1-B40C-96384808D3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579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46950-5E82-44F5-A78D-4712FEE95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07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C6B89-2C45-49D9-80A7-68FF0E977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44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BF1BD-F626-47C1-BBF3-A3BE37C840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91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07DFF-FE07-47DD-B076-2C48C9A108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78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08776-0F8C-40A7-8647-EFA45DE146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97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3DA8B-38D5-4206-A305-5AC0AA8D55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47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87D42-31C2-40A9-ACF0-6B52B9DD72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72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137A5-1E94-4A41-8D1E-5A1BB34578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86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C1CE3-BBAB-4CAD-96AB-4B44F7E175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3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B2DF1-197C-4E42-A66A-D1F012AC5E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92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F8D58E9-2269-452D-80B1-5E4570EAD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/>
          <a:p>
            <a:r>
              <a:rPr lang="en-US" alt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6.875 Lecture </a:t>
            </a:r>
            <a:r>
              <a:rPr lang="en-US" altLang="en-US" b="1" dirty="0">
                <a:latin typeface="Arial Narrow" panose="020B0606020202030204" pitchFamily="34" charset="0"/>
              </a:rPr>
              <a:t>5</a:t>
            </a:r>
            <a:br>
              <a:rPr lang="en-US" altLang="en-US" b="1" dirty="0">
                <a:latin typeface="Arial Narrow" panose="020B0606020202030204" pitchFamily="34" charset="0"/>
              </a:rPr>
            </a:br>
            <a:br>
              <a:rPr lang="en-US" altLang="en-US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Spring 2020</a:t>
            </a:r>
            <a:br>
              <a:rPr lang="en-US" altLang="en-US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br>
              <a:rPr lang="en-US" altLang="en-US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Lecturer: </a:t>
            </a:r>
            <a:r>
              <a:rPr lang="en-US" altLang="en-US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Shafi</a:t>
            </a:r>
            <a:r>
              <a:rPr lang="en-US" alt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 Goldwasser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>
            <a:extLst>
              <a:ext uri="{FF2B5EF4-FFF2-40B4-BE49-F238E27FC236}">
                <a16:creationId xmlns:a16="http://schemas.microsoft.com/office/drawing/2014/main" id="{486E76E9-75FC-584A-8C13-D5709FEBFD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Proof: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Suppose not.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∃L  &amp;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Symbol" pitchFamily="2" charset="2"/>
                <a:cs typeface="Arial" panose="020B0604020202020204" pitchFamily="34" charset="0"/>
              </a:rPr>
              <a:t>e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s.t.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inf. many n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1: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∃x in L which  M</a:t>
            </a:r>
            <a:r>
              <a:rPr lang="ja-JP" altLang="en-US" sz="280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(x) (incorrectly) rejects,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This implies that </a:t>
            </a:r>
          </a:p>
          <a:p>
            <a:pPr>
              <a:lnSpc>
                <a:spcPct val="90000"/>
              </a:lnSpc>
            </a:pP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when using M(</a:t>
            </a:r>
            <a:r>
              <a:rPr lang="en-US" altLang="ja-JP" sz="2800" dirty="0" err="1"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) for pseudo-random y, for &lt;1/2 of the y’s M(</a:t>
            </a:r>
            <a:r>
              <a:rPr lang="en-US" altLang="ja-JP" sz="2800" dirty="0" err="1"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) rejects,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whereas</a:t>
            </a:r>
          </a:p>
          <a:p>
            <a:pPr>
              <a:lnSpc>
                <a:spcPct val="90000"/>
              </a:lnSpc>
            </a:pP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when using M(</a:t>
            </a:r>
            <a:r>
              <a:rPr lang="en-US" altLang="ja-JP" sz="2800" dirty="0" err="1"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) with true randomness y  will accept &gt;2/3 of the y’s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⇒ M(x, ) is a distinguisher between </a:t>
            </a:r>
            <a:r>
              <a:rPr lang="en-US" altLang="ja-JP" sz="2800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altLang="ja-JP" sz="2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ja-JP" sz="20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ja-JP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ja-JP" sz="2000" baseline="30000" dirty="0">
                <a:latin typeface="Symbol" pitchFamily="2" charset="2"/>
                <a:cs typeface="Arial" panose="020B0604020202020204" pitchFamily="34" charset="0"/>
              </a:rPr>
              <a:t>3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 and outputs of G(U</a:t>
            </a:r>
            <a:r>
              <a:rPr lang="en-US" altLang="ja-JP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)  But G was CS-PRG, contradiction!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Case 2: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∃x not in  L which  is accepted by M</a:t>
            </a:r>
            <a:r>
              <a:rPr lang="ja-JP" altLang="en-US" sz="280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(x), argue similarly</a:t>
            </a:r>
            <a:r>
              <a:rPr lang="is-I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  <a:endParaRPr lang="en-US" altLang="en-US" sz="2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ACF5C036-861E-9C43-8EF7-91F1080743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2387"/>
            <a:ext cx="8915400" cy="1600200"/>
          </a:xfrm>
        </p:spPr>
        <p:txBody>
          <a:bodyPr/>
          <a:lstStyle/>
          <a:p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Theorem: if f one-way function, then </a:t>
            </a:r>
            <a:b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/>
              <a:t>BPP ⊆ ∩</a:t>
            </a:r>
            <a:r>
              <a:rPr lang="en-US" altLang="en-US" sz="3600" baseline="-25000" dirty="0">
                <a:latin typeface="Symbol" pitchFamily="2" charset="2"/>
              </a:rPr>
              <a:t>e&gt;0</a:t>
            </a:r>
            <a:r>
              <a:rPr lang="en-US" altLang="en-US" sz="3600" dirty="0"/>
              <a:t>DTIME (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</a:t>
            </a:r>
            <a:r>
              <a:rPr lang="en-US" altLang="en-US" sz="3600" baseline="30000" dirty="0">
                <a:latin typeface="Symbol" pitchFamily="2" charset="2"/>
              </a:rPr>
              <a:t>e</a:t>
            </a:r>
            <a:r>
              <a:rPr lang="en-US" altLang="en-US" sz="3600" dirty="0"/>
              <a:t>)</a:t>
            </a:r>
            <a:br>
              <a:rPr lang="en-US" altLang="en-US" sz="3600" dirty="0"/>
            </a:b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368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E75691AA-5C11-9946-A9C4-4FF756625C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600200"/>
          </a:xfrm>
        </p:spPr>
        <p:txBody>
          <a:bodyPr/>
          <a:lstStyle/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Theorem: if f one-way function, then </a:t>
            </a:r>
            <a:b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/>
              <a:t>BPP ⊆ ∩</a:t>
            </a:r>
            <a:r>
              <a:rPr lang="en-US" altLang="en-US" sz="3600" baseline="-25000">
                <a:latin typeface="Symbol" pitchFamily="2" charset="2"/>
              </a:rPr>
              <a:t>e&gt;0</a:t>
            </a:r>
            <a:r>
              <a:rPr lang="en-US" altLang="en-US" sz="3600"/>
              <a:t>DTIME (</a:t>
            </a:r>
            <a:r>
              <a:rPr lang="en-US" altLang="en-US" sz="2800"/>
              <a:t>2</a:t>
            </a:r>
            <a:r>
              <a:rPr lang="en-US" altLang="en-US" sz="2800" baseline="30000"/>
              <a:t>n</a:t>
            </a:r>
            <a:r>
              <a:rPr lang="en-US" altLang="en-US" sz="3600" baseline="30000">
                <a:latin typeface="Symbol" pitchFamily="2" charset="2"/>
              </a:rPr>
              <a:t>e</a:t>
            </a:r>
            <a:r>
              <a:rPr lang="en-US" altLang="en-US" sz="3600"/>
              <a:t>)</a:t>
            </a:r>
            <a:br>
              <a:rPr lang="en-US" altLang="en-US" sz="3600"/>
            </a:br>
            <a:endParaRPr lang="en-US" altLang="en-US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3091" name="Rectangle 3">
            <a:extLst>
              <a:ext uri="{FF2B5EF4-FFF2-40B4-BE49-F238E27FC236}">
                <a16:creationId xmlns:a16="http://schemas.microsoft.com/office/drawing/2014/main" id="{59940E6C-40EB-8047-B113-D3AA838BC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 (formalized)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Let n’=m</a:t>
            </a:r>
            <a:r>
              <a:rPr lang="en-US" altLang="ja-JP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c/</a:t>
            </a:r>
            <a:r>
              <a:rPr lang="en-US" altLang="ja-JP" sz="2400" baseline="30000" dirty="0">
                <a:latin typeface="Symbol" pitchFamily="2" charset="2"/>
                <a:cs typeface="Arial" panose="020B0604020202020204" pitchFamily="34" charset="0"/>
              </a:rPr>
              <a:t>e</a:t>
            </a:r>
            <a:r>
              <a:rPr lang="en-US" altLang="ja-JP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Use M as a distinguisher between U</a:t>
            </a:r>
            <a:r>
              <a:rPr lang="en-US" altLang="ja-JP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n’ </a:t>
            </a:r>
            <a:r>
              <a:rPr lang="en-US" altLang="ja-JP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and G(U</a:t>
            </a:r>
            <a:r>
              <a:rPr lang="en-US" altLang="ja-JP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) as follows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Hardwire x to M get distinguisher D</a:t>
            </a:r>
            <a:r>
              <a:rPr lang="en-US" altLang="ja-JP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x 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(y)= M(</a:t>
            </a:r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On input  y can distinguish  if y=G(U</a:t>
            </a:r>
            <a:r>
              <a:rPr lang="en-US" altLang="ja-JP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)  or y=  U</a:t>
            </a:r>
            <a:r>
              <a:rPr lang="en-US" altLang="ja-JP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n’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  <a:p>
            <a:pPr marL="0" indent="0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(case 1)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x∈L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⇒ </a:t>
            </a:r>
            <a:r>
              <a:rPr lang="en-US" altLang="en-US" sz="2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[D</a:t>
            </a:r>
            <a:r>
              <a:rPr lang="en-US" altLang="en-US" sz="2400" baseline="-25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</a:t>
            </a:r>
            <a:r>
              <a:rPr lang="en-US" altLang="en-US" sz="2400" baseline="-25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)=1]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≥ 2/3, but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[D</a:t>
            </a:r>
            <a:r>
              <a:rPr lang="en-US" altLang="ja-JP" sz="2400" baseline="-25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(G(U</a:t>
            </a:r>
            <a:r>
              <a:rPr lang="en-US" altLang="ja-JP" sz="2400" baseline="-25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= 1]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&lt;1/2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Thus, if D</a:t>
            </a:r>
            <a:r>
              <a:rPr lang="en-US" altLang="en-US" sz="2400" baseline="-25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(y) =1, conclude y random else pseudo-random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   </a:t>
            </a:r>
          </a:p>
          <a:p>
            <a:pPr marL="0" indent="0">
              <a:lnSpc>
                <a:spcPct val="90000"/>
              </a:lnSpc>
            </a:pP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(case 2) </a:t>
            </a:r>
            <a:r>
              <a:rPr lang="en-US" altLang="en-US" sz="2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x∉L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⇒ </a:t>
            </a:r>
            <a:r>
              <a:rPr lang="en-US" altLang="en-US" sz="2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[D</a:t>
            </a:r>
            <a:r>
              <a:rPr lang="en-US" altLang="en-US" sz="2400" baseline="-25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</a:t>
            </a:r>
            <a:r>
              <a:rPr lang="en-US" altLang="en-US" sz="2400" baseline="-25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1] ≤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1/3, but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[D</a:t>
            </a:r>
            <a:r>
              <a:rPr lang="en-US" altLang="ja-JP" sz="2400" baseline="-25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</a:t>
            </a:r>
            <a:r>
              <a:rPr lang="en-US" altLang="ja-JP" sz="2400" baseline="-25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1]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&gt;1/2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Thus, if D</a:t>
            </a:r>
            <a:r>
              <a:rPr lang="en-US" altLang="en-US" sz="2400" baseline="-25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(y)= 1, conclude y pseudo=random else random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6024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47FE145E-3A31-E848-9801-8561C778C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600200"/>
          </a:xfrm>
        </p:spPr>
        <p:txBody>
          <a:bodyPr/>
          <a:lstStyle/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Simulating </a:t>
            </a:r>
            <a:r>
              <a:rPr lang="en-US" altLang="en-US" sz="3600" b="1">
                <a:latin typeface="Arial" panose="020B0604020202020204" pitchFamily="34" charset="0"/>
                <a:cs typeface="Arial" panose="020B0604020202020204" pitchFamily="34" charset="0"/>
              </a:rPr>
              <a:t>BPP</a:t>
            </a:r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 in sub-exponential time</a:t>
            </a: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43F1AB1F-640B-6743-962E-C3D70144E2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Remarks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en-US" sz="28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en-US" sz="28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ja-JP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 is a non-uniform algorithm (also called a circuit)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ja-JP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Sequence of algorithms, one for each length n for which there exists x of length n  on which M and M’ behave differently. 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en-US" sz="28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Contradicts the fact that f is a one-way function with respect to non-uniform algorithms</a:t>
            </a:r>
          </a:p>
        </p:txBody>
      </p:sp>
    </p:spTree>
    <p:extLst>
      <p:ext uri="{BB962C8B-B14F-4D97-AF65-F5344CB8AC3E}">
        <p14:creationId xmlns:p14="http://schemas.microsoft.com/office/powerpoint/2010/main" val="2372769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FF1AE967-8D5A-E14D-BEE5-E49863FE63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Application 2:  Symmetric Encryption for long messages with short keys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90A5A241-6944-D941-B715-59B51F91CC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5486400"/>
          </a:xfrm>
        </p:spPr>
        <p:txBody>
          <a:bodyPr/>
          <a:lstStyle/>
          <a:p>
            <a:pPr marL="0" lvl="1" indent="0">
              <a:buFontTx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Let G be </a:t>
            </a:r>
            <a:r>
              <a:rPr lang="en-US" altLang="en-US" sz="2400" dirty="0">
                <a:latin typeface="Arial" panose="020B0604020202020204" pitchFamily="34" charset="0"/>
              </a:rPr>
              <a:t>CS-PRG </a:t>
            </a:r>
            <a:r>
              <a:rPr lang="en-US" altLang="en-US" dirty="0">
                <a:latin typeface="Arial" panose="020B0604020202020204" pitchFamily="34" charset="0"/>
              </a:rPr>
              <a:t>which stretches n to m(n)-bits</a:t>
            </a:r>
          </a:p>
          <a:p>
            <a:pPr marL="0" lvl="1" indent="0"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based on one-way function f.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Key Generation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Gen(1</a:t>
            </a:r>
            <a:r>
              <a:rPr lang="en-US" alt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): randomly chose n-bit seed </a:t>
            </a:r>
            <a:r>
              <a:rPr lang="en-US" alt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in the domain of one-way function f </a:t>
            </a:r>
          </a:p>
          <a:p>
            <a:pPr marL="0" indent="0"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Encryption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Enc(m): for  l(n)-bit message M</a:t>
            </a:r>
          </a:p>
          <a:p>
            <a:pPr marL="0" lvl="1" indent="0"/>
            <a:r>
              <a:rPr lang="en-US" altLang="en-US" sz="2400" dirty="0">
                <a:latin typeface="Arial" panose="020B0604020202020204" pitchFamily="34" charset="0"/>
              </a:rPr>
              <a:t>compute G (</a:t>
            </a:r>
            <a:r>
              <a:rPr lang="en-US" altLang="en-US" sz="2400" i="1" dirty="0">
                <a:latin typeface="Arial" panose="020B0604020202020204" pitchFamily="34" charset="0"/>
              </a:rPr>
              <a:t>s</a:t>
            </a:r>
            <a:r>
              <a:rPr lang="en-US" altLang="en-US" sz="2400" dirty="0">
                <a:latin typeface="Arial" panose="020B0604020202020204" pitchFamily="34" charset="0"/>
              </a:rPr>
              <a:t>) , Send c=G(s) ⨁M  (bit wise </a:t>
            </a:r>
            <a:r>
              <a:rPr lang="en-US" altLang="en-US" sz="2400" dirty="0" err="1">
                <a:latin typeface="Arial" panose="020B0604020202020204" pitchFamily="34" charset="0"/>
              </a:rPr>
              <a:t>xor</a:t>
            </a:r>
            <a:r>
              <a:rPr lang="en-US" altLang="en-US" sz="2400" dirty="0">
                <a:latin typeface="Arial" panose="020B0604020202020204" pitchFamily="34" charset="0"/>
              </a:rPr>
              <a:t>)</a:t>
            </a:r>
          </a:p>
          <a:p>
            <a:pPr marL="0" indent="0"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Decryption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D(c): </a:t>
            </a:r>
          </a:p>
          <a:p>
            <a:pPr marL="0" lvl="1" indent="0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compute G(s), let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M=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dirty="0" err="1">
                <a:latin typeface="Arial" panose="020B0604020202020204" pitchFamily="34" charset="0"/>
              </a:rPr>
              <a:t>⨁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(s)</a:t>
            </a:r>
          </a:p>
          <a:p>
            <a:pPr marL="0" indent="0">
              <a:buFontTx/>
              <a:buNone/>
            </a:pPr>
            <a:r>
              <a:rPr lang="en-US" altLang="en-US" sz="2800" dirty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Claim: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Computational Secrecy</a:t>
            </a:r>
          </a:p>
          <a:p>
            <a:pPr marL="0" indent="0">
              <a:buFontTx/>
              <a:buNone/>
            </a:pPr>
            <a:r>
              <a:rPr lang="en-US" altLang="en-US" sz="2800" dirty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G(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s)    ≈</a:t>
            </a:r>
            <a:r>
              <a:rPr lang="en-US" alt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uniform implies </a:t>
            </a:r>
          </a:p>
          <a:p>
            <a:pPr marL="0" indent="0"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c=M</a:t>
            </a:r>
            <a:r>
              <a:rPr lang="en-US" altLang="en-US" sz="2800" dirty="0">
                <a:latin typeface="Arial" panose="020B0604020202020204" pitchFamily="34" charset="0"/>
              </a:rPr>
              <a:t>⨁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G(s) ≈</a:t>
            </a:r>
            <a:r>
              <a:rPr lang="en-US" alt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uniform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(for any M you can find)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45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87938942-9DD7-034C-8BD5-2F81087D73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Stateful encryption for many messages:</a:t>
            </a:r>
            <a:endParaRPr lang="en-US" altLang="en-US" sz="36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73ABAAB7-E7D4-2247-ABFA-6C013ABEE3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848600" cy="4876800"/>
          </a:xfrm>
        </p:spPr>
        <p:txBody>
          <a:bodyPr/>
          <a:lstStyle/>
          <a:p>
            <a:pPr marL="0" lvl="1" indent="0">
              <a:buFontTx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Let G be </a:t>
            </a:r>
            <a:r>
              <a:rPr lang="en-US" altLang="en-US" sz="2400" dirty="0">
                <a:latin typeface="Arial" panose="020B0604020202020204" pitchFamily="34" charset="0"/>
              </a:rPr>
              <a:t>CS-PSRG </a:t>
            </a:r>
            <a:r>
              <a:rPr lang="en-US" altLang="en-US" dirty="0">
                <a:latin typeface="Arial" panose="020B0604020202020204" pitchFamily="34" charset="0"/>
              </a:rPr>
              <a:t>which stretches n to m(n)-bits</a:t>
            </a:r>
          </a:p>
          <a:p>
            <a:pPr marL="0" lvl="1" indent="0"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based on one-way function f.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Gen(1</a:t>
            </a:r>
            <a:r>
              <a:rPr lang="en-US" alt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): randomly chose n-bit seed </a:t>
            </a:r>
            <a:r>
              <a:rPr lang="en-US" alt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in the domain of one-way function f . Initialize </a:t>
            </a:r>
            <a:r>
              <a:rPr lang="en-US" altLang="en-US" sz="2800" dirty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=0</a:t>
            </a:r>
          </a:p>
          <a:p>
            <a:pPr marL="0" indent="0"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Enc(m</a:t>
            </a:r>
            <a:r>
              <a:rPr lang="en-US" alt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</a:p>
          <a:p>
            <a:pPr marL="0" lvl="1" indent="0"/>
            <a:r>
              <a:rPr lang="en-US" altLang="en-US" sz="2400" dirty="0">
                <a:latin typeface="Arial" panose="020B0604020202020204" pitchFamily="34" charset="0"/>
              </a:rPr>
              <a:t>compute and send c=“</a:t>
            </a:r>
            <a:r>
              <a:rPr lang="en-US" altLang="ja-JP" sz="2400" dirty="0" err="1">
                <a:latin typeface="Arial" panose="020B0604020202020204" pitchFamily="34" charset="0"/>
              </a:rPr>
              <a:t>ith</a:t>
            </a:r>
            <a:r>
              <a:rPr lang="en-US" altLang="ja-JP" sz="2400" dirty="0">
                <a:latin typeface="Arial" panose="020B0604020202020204" pitchFamily="34" charset="0"/>
              </a:rPr>
              <a:t> block of G(s)</a:t>
            </a:r>
            <a:r>
              <a:rPr lang="en-US" altLang="en-US" sz="2400" dirty="0">
                <a:latin typeface="Arial" panose="020B0604020202020204" pitchFamily="34" charset="0"/>
              </a:rPr>
              <a:t>”</a:t>
            </a:r>
            <a:r>
              <a:rPr lang="en-US" altLang="ja-JP" sz="2400" dirty="0">
                <a:latin typeface="Arial" panose="020B0604020202020204" pitchFamily="34" charset="0"/>
              </a:rPr>
              <a:t> ⨁m</a:t>
            </a:r>
            <a:r>
              <a:rPr lang="en-US" altLang="ja-JP" sz="2400" baseline="-25000" dirty="0">
                <a:latin typeface="Arial" panose="020B0604020202020204" pitchFamily="34" charset="0"/>
              </a:rPr>
              <a:t>i</a:t>
            </a:r>
            <a:r>
              <a:rPr lang="en-US" altLang="ja-JP" sz="2400" dirty="0">
                <a:latin typeface="Arial" panose="020B0604020202020204" pitchFamily="34" charset="0"/>
              </a:rPr>
              <a:t> </a:t>
            </a:r>
          </a:p>
          <a:p>
            <a:pPr marL="0" lvl="1" indent="0"/>
            <a:r>
              <a:rPr lang="en-US" altLang="en-US" sz="2400" dirty="0">
                <a:highlight>
                  <a:srgbClr val="FFFF00"/>
                </a:highlight>
                <a:latin typeface="Arial" panose="020B0604020202020204" pitchFamily="34" charset="0"/>
              </a:rPr>
              <a:t>set </a:t>
            </a:r>
            <a:r>
              <a:rPr lang="en-US" altLang="en-US" sz="2400" dirty="0" err="1">
                <a:highlight>
                  <a:srgbClr val="FFFF00"/>
                </a:highlight>
                <a:latin typeface="Arial" panose="020B0604020202020204" pitchFamily="34" charset="0"/>
              </a:rPr>
              <a:t>i</a:t>
            </a:r>
            <a:r>
              <a:rPr lang="en-US" altLang="en-US" sz="2400" dirty="0">
                <a:highlight>
                  <a:srgbClr val="FFFF00"/>
                </a:highlight>
                <a:latin typeface="Arial" panose="020B0604020202020204" pitchFamily="34" charset="0"/>
              </a:rPr>
              <a:t>=i+1</a:t>
            </a:r>
          </a:p>
          <a:p>
            <a:pPr marL="0" indent="0"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Dec(c</a:t>
            </a:r>
            <a:r>
              <a:rPr lang="en-US" alt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</a:p>
          <a:p>
            <a:pPr marL="0" lvl="1" indent="0"/>
            <a:r>
              <a:rPr lang="en-US" altLang="en-US" sz="2400" dirty="0">
                <a:latin typeface="Arial" panose="020B0604020202020204" pitchFamily="34" charset="0"/>
              </a:rPr>
              <a:t>set m</a:t>
            </a:r>
            <a:r>
              <a:rPr lang="en-US" altLang="en-US" sz="2400" baseline="-25000" dirty="0">
                <a:latin typeface="Arial" panose="020B0604020202020204" pitchFamily="34" charset="0"/>
              </a:rPr>
              <a:t>i</a:t>
            </a:r>
            <a:r>
              <a:rPr lang="en-US" altLang="en-US" sz="2400" dirty="0">
                <a:latin typeface="Arial" panose="020B0604020202020204" pitchFamily="34" charset="0"/>
              </a:rPr>
              <a:t>= “</a:t>
            </a:r>
            <a:r>
              <a:rPr lang="en-US" altLang="ja-JP" sz="2400" dirty="0" err="1">
                <a:latin typeface="Arial" panose="020B0604020202020204" pitchFamily="34" charset="0"/>
              </a:rPr>
              <a:t>ith</a:t>
            </a:r>
            <a:r>
              <a:rPr lang="en-US" altLang="ja-JP" sz="2400" dirty="0">
                <a:latin typeface="Arial" panose="020B0604020202020204" pitchFamily="34" charset="0"/>
              </a:rPr>
              <a:t> block of G(s)</a:t>
            </a:r>
            <a:r>
              <a:rPr lang="en-US" altLang="en-US" sz="2400" dirty="0">
                <a:latin typeface="Arial" panose="020B0604020202020204" pitchFamily="34" charset="0"/>
              </a:rPr>
              <a:t>”</a:t>
            </a:r>
            <a:r>
              <a:rPr lang="en-US" altLang="ja-JP" sz="2400" dirty="0">
                <a:latin typeface="Arial" panose="020B0604020202020204" pitchFamily="34" charset="0"/>
              </a:rPr>
              <a:t> ⨁c </a:t>
            </a:r>
          </a:p>
          <a:p>
            <a:pPr marL="0" lvl="1" indent="0"/>
            <a:r>
              <a:rPr lang="en-US" altLang="en-US" sz="2400" dirty="0">
                <a:highlight>
                  <a:srgbClr val="FFFF00"/>
                </a:highlight>
                <a:latin typeface="Arial" panose="020B0604020202020204" pitchFamily="34" charset="0"/>
              </a:rPr>
              <a:t>Set </a:t>
            </a:r>
            <a:r>
              <a:rPr lang="en-US" altLang="en-US" sz="2400" dirty="0" err="1">
                <a:highlight>
                  <a:srgbClr val="FFFF00"/>
                </a:highlight>
                <a:latin typeface="Arial" panose="020B0604020202020204" pitchFamily="34" charset="0"/>
              </a:rPr>
              <a:t>i</a:t>
            </a:r>
            <a:r>
              <a:rPr lang="en-US" altLang="en-US" sz="2400" dirty="0">
                <a:highlight>
                  <a:srgbClr val="FFFF00"/>
                </a:highlight>
                <a:latin typeface="Arial" panose="020B0604020202020204" pitchFamily="34" charset="0"/>
              </a:rPr>
              <a:t>=i+1</a:t>
            </a:r>
            <a:endParaRPr lang="en-US" altLang="en-US" dirty="0">
              <a:solidFill>
                <a:srgbClr val="3366FF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maintain state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Is that inherent?	</a:t>
            </a:r>
            <a:endParaRPr lang="en-US" altLang="en-US" dirty="0">
              <a:latin typeface="Arial" panose="020B0604020202020204" pitchFamily="34" charset="0"/>
            </a:endParaRPr>
          </a:p>
          <a:p>
            <a:pPr marL="0" indent="0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058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F7BC503C-7713-E14D-9C18-8195E7968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pPr algn="l"/>
            <a:r>
              <a:rPr lang="en-US" altLang="en-US" sz="3600"/>
              <a:t>Questions: </a:t>
            </a:r>
            <a:br>
              <a:rPr lang="en-US" altLang="en-US" sz="3600"/>
            </a:br>
            <a:br>
              <a:rPr lang="en-US" altLang="en-US" sz="3600"/>
            </a:br>
            <a:r>
              <a:rPr lang="en-US" altLang="en-US"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</a:t>
            </a:r>
            <a:r>
              <a:rPr lang="en-US" altLang="en-US" sz="3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directly the i-th block output of G?</a:t>
            </a:r>
            <a:br>
              <a:rPr lang="en-US" altLang="en-US" sz="3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3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do Stateless Encryption of many messages?</a:t>
            </a:r>
            <a:br>
              <a:rPr lang="en-US" altLang="en-US" sz="3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36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982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77506C9A-2D34-284B-AB79-81158C245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153400" cy="1066800"/>
          </a:xfrm>
        </p:spPr>
        <p:txBody>
          <a:bodyPr/>
          <a:lstStyle/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Pseudo Random Functions(PSRF)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3BD1966-8226-E744-8803-12FC16EE4D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800" y="1447800"/>
            <a:ext cx="9169400" cy="4800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dirty="0">
              <a:solidFill>
                <a:srgbClr val="3366CC"/>
              </a:solidFill>
              <a:latin typeface="Arial"/>
              <a:cs typeface="Arial"/>
            </a:endParaRPr>
          </a:p>
          <a:p>
            <a:pPr marL="0" indent="0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Collection of indexed functions f</a:t>
            </a:r>
            <a:r>
              <a:rPr lang="en-US" baseline="-25000" dirty="0">
                <a:solidFill>
                  <a:srgbClr val="990099"/>
                </a:solidFill>
                <a:latin typeface="Arial"/>
                <a:cs typeface="Arial"/>
              </a:rPr>
              <a:t>s</a:t>
            </a:r>
            <a:r>
              <a:rPr lang="en-US" dirty="0">
                <a:latin typeface="Arial"/>
                <a:cs typeface="Arial"/>
              </a:rPr>
              <a:t>:{0,1}</a:t>
            </a:r>
            <a:r>
              <a:rPr lang="en-US" baseline="30000" dirty="0">
                <a:latin typeface="Arial"/>
                <a:cs typeface="Arial"/>
              </a:rPr>
              <a:t>n         </a:t>
            </a:r>
            <a:r>
              <a:rPr lang="en-US" dirty="0">
                <a:latin typeface="Arial"/>
                <a:cs typeface="Arial"/>
              </a:rPr>
              <a:t>{0,1}</a:t>
            </a:r>
            <a:r>
              <a:rPr lang="en-US" baseline="30000" dirty="0">
                <a:latin typeface="Arial"/>
                <a:cs typeface="Arial"/>
              </a:rPr>
              <a:t>n</a:t>
            </a:r>
            <a:r>
              <a:rPr lang="en-US" dirty="0">
                <a:latin typeface="Arial"/>
                <a:cs typeface="Arial"/>
              </a:rPr>
              <a:t> 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 is </a:t>
            </a:r>
            <a:r>
              <a:rPr lang="en-US" dirty="0">
                <a:solidFill>
                  <a:srgbClr val="0033CC"/>
                </a:solidFill>
                <a:latin typeface="Arial"/>
                <a:cs typeface="Arial"/>
              </a:rPr>
              <a:t>pseudo-random </a:t>
            </a:r>
            <a:r>
              <a:rPr lang="en-US" dirty="0">
                <a:latin typeface="Arial"/>
                <a:cs typeface="Arial"/>
              </a:rPr>
              <a:t>if</a:t>
            </a:r>
          </a:p>
          <a:p>
            <a:pPr lvl="1">
              <a:defRPr/>
            </a:pPr>
            <a:r>
              <a:rPr lang="en-US" dirty="0">
                <a:latin typeface="Arial"/>
                <a:cs typeface="Arial"/>
              </a:rPr>
              <a:t>Given s, can compute f</a:t>
            </a:r>
            <a:r>
              <a:rPr lang="en-US" baseline="-25000" dirty="0">
                <a:latin typeface="Arial"/>
                <a:cs typeface="Arial"/>
              </a:rPr>
              <a:t>s </a:t>
            </a:r>
            <a:r>
              <a:rPr lang="en-US" dirty="0">
                <a:latin typeface="Arial"/>
                <a:cs typeface="Arial"/>
              </a:rPr>
              <a:t>(x) is efficiently computable</a:t>
            </a:r>
          </a:p>
          <a:p>
            <a:pPr lvl="1">
              <a:defRPr/>
            </a:pPr>
            <a:r>
              <a:rPr lang="en-US" dirty="0">
                <a:latin typeface="Arial"/>
                <a:cs typeface="Arial"/>
              </a:rPr>
              <a:t>No adversary can distinguish  between</a:t>
            </a:r>
          </a:p>
          <a:p>
            <a:pPr marL="400050" lvl="1" indent="0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   (x, f</a:t>
            </a:r>
            <a:r>
              <a:rPr lang="en-US" baseline="-25000" dirty="0">
                <a:latin typeface="Arial"/>
                <a:cs typeface="Arial"/>
              </a:rPr>
              <a:t>s</a:t>
            </a:r>
            <a:r>
              <a:rPr lang="en-US" dirty="0">
                <a:latin typeface="Arial"/>
                <a:cs typeface="Arial"/>
              </a:rPr>
              <a:t> (x))  for x of its choice, and </a:t>
            </a:r>
          </a:p>
          <a:p>
            <a:pPr marL="400050" lvl="1" indent="0">
              <a:buFontTx/>
              <a:buNone/>
              <a:defRPr/>
            </a:pPr>
            <a:r>
              <a:rPr lang="en-US" dirty="0">
                <a:latin typeface="Arial"/>
                <a:cs typeface="Arial"/>
              </a:rPr>
              <a:t>   (x,  U)   (truly random function  values).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29700" name="AutoShape 4">
            <a:extLst>
              <a:ext uri="{FF2B5EF4-FFF2-40B4-BE49-F238E27FC236}">
                <a16:creationId xmlns:a16="http://schemas.microsoft.com/office/drawing/2014/main" id="{E0BA5F4D-A334-F74F-BD59-693DD7B04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209800"/>
            <a:ext cx="381000" cy="152400"/>
          </a:xfrm>
          <a:prstGeom prst="rightArrow">
            <a:avLst>
              <a:gd name="adj1" fmla="val 50000"/>
              <a:gd name="adj2" fmla="val 625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ea typeface="MS PGothic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2821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>
            <a:extLst>
              <a:ext uri="{FF2B5EF4-FFF2-40B4-BE49-F238E27FC236}">
                <a16:creationId xmlns:a16="http://schemas.microsoft.com/office/drawing/2014/main" id="{0C3C600B-D12F-C246-8388-5BA4391E1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050" y="4207817"/>
            <a:ext cx="2133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800"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</p:txBody>
      </p:sp>
      <p:sp>
        <p:nvSpPr>
          <p:cNvPr id="31747" name="Oval 5">
            <a:extLst>
              <a:ext uri="{FF2B5EF4-FFF2-40B4-BE49-F238E27FC236}">
                <a16:creationId xmlns:a16="http://schemas.microsoft.com/office/drawing/2014/main" id="{56949519-4D76-0646-905F-ACF5EEB8F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450" y="2836217"/>
            <a:ext cx="12192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800"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</p:txBody>
      </p:sp>
      <p:sp>
        <p:nvSpPr>
          <p:cNvPr id="31748" name="Text Box 6">
            <a:extLst>
              <a:ext uri="{FF2B5EF4-FFF2-40B4-BE49-F238E27FC236}">
                <a16:creationId xmlns:a16="http://schemas.microsoft.com/office/drawing/2014/main" id="{B3BA4C98-CDF2-CE45-8583-AA65769AA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1175" y="3110855"/>
            <a:ext cx="2840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aseline="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31749" name="Text Box 7">
            <a:extLst>
              <a:ext uri="{FF2B5EF4-FFF2-40B4-BE49-F238E27FC236}">
                <a16:creationId xmlns:a16="http://schemas.microsoft.com/office/drawing/2014/main" id="{7E53462C-F4FC-B84F-9491-A583B2D53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4341167"/>
            <a:ext cx="1066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baseline="0" dirty="0"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</a:p>
        </p:txBody>
      </p:sp>
      <p:sp>
        <p:nvSpPr>
          <p:cNvPr id="31750" name="Text Box 9">
            <a:extLst>
              <a:ext uri="{FF2B5EF4-FFF2-40B4-BE49-F238E27FC236}">
                <a16:creationId xmlns:a16="http://schemas.microsoft.com/office/drawing/2014/main" id="{A7E7799D-3B1D-C94F-AE14-13F085A40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0175" y="3815705"/>
            <a:ext cx="304892" cy="379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31751" name="Text Box 10">
            <a:extLst>
              <a:ext uri="{FF2B5EF4-FFF2-40B4-BE49-F238E27FC236}">
                <a16:creationId xmlns:a16="http://schemas.microsoft.com/office/drawing/2014/main" id="{22337B59-A781-4443-AE89-1AB47A164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850" y="3826817"/>
            <a:ext cx="530915" cy="379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f(x)</a:t>
            </a:r>
          </a:p>
        </p:txBody>
      </p:sp>
      <p:sp>
        <p:nvSpPr>
          <p:cNvPr id="31752" name="AutoShape 12">
            <a:extLst>
              <a:ext uri="{FF2B5EF4-FFF2-40B4-BE49-F238E27FC236}">
                <a16:creationId xmlns:a16="http://schemas.microsoft.com/office/drawing/2014/main" id="{3FC8F4F4-60F2-5546-9C63-F32D385F3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850" y="3674417"/>
            <a:ext cx="76200" cy="533400"/>
          </a:xfrm>
          <a:prstGeom prst="upArrow">
            <a:avLst>
              <a:gd name="adj1" fmla="val 50000"/>
              <a:gd name="adj2" fmla="val 17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800"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</p:txBody>
      </p:sp>
      <p:sp>
        <p:nvSpPr>
          <p:cNvPr id="31753" name="AutoShape 13">
            <a:extLst>
              <a:ext uri="{FF2B5EF4-FFF2-40B4-BE49-F238E27FC236}">
                <a16:creationId xmlns:a16="http://schemas.microsoft.com/office/drawing/2014/main" id="{E3729EDD-B6FC-454B-AA0B-12A992BC3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2850" y="3674417"/>
            <a:ext cx="76200" cy="533400"/>
          </a:xfrm>
          <a:prstGeom prst="downArrow">
            <a:avLst>
              <a:gd name="adj1" fmla="val 50000"/>
              <a:gd name="adj2" fmla="val 17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800"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</p:txBody>
      </p:sp>
      <p:sp>
        <p:nvSpPr>
          <p:cNvPr id="31754" name="Text Box 15">
            <a:extLst>
              <a:ext uri="{FF2B5EF4-FFF2-40B4-BE49-F238E27FC236}">
                <a16:creationId xmlns:a16="http://schemas.microsoft.com/office/drawing/2014/main" id="{FF3FE06C-3B1B-404E-B377-DA8B596BD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399" y="2055167"/>
            <a:ext cx="71596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Phase 1		               Phase 2</a:t>
            </a:r>
          </a:p>
        </p:txBody>
      </p:sp>
      <p:sp>
        <p:nvSpPr>
          <p:cNvPr id="31755" name="Rectangle 17">
            <a:extLst>
              <a:ext uri="{FF2B5EF4-FFF2-40B4-BE49-F238E27FC236}">
                <a16:creationId xmlns:a16="http://schemas.microsoft.com/office/drawing/2014/main" id="{EB088C95-71A5-254E-90D6-8FBF7BCC7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7450" y="4131617"/>
            <a:ext cx="1981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</p:txBody>
      </p:sp>
      <p:sp>
        <p:nvSpPr>
          <p:cNvPr id="31756" name="Rectangle 18">
            <a:extLst>
              <a:ext uri="{FF2B5EF4-FFF2-40B4-BE49-F238E27FC236}">
                <a16:creationId xmlns:a16="http://schemas.microsoft.com/office/drawing/2014/main" id="{6E257C73-2009-D94B-A1F3-09C78C402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3250" y="4341167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D </a:t>
            </a:r>
          </a:p>
        </p:txBody>
      </p:sp>
      <p:sp>
        <p:nvSpPr>
          <p:cNvPr id="31757" name="AutoShape 19">
            <a:extLst>
              <a:ext uri="{FF2B5EF4-FFF2-40B4-BE49-F238E27FC236}">
                <a16:creationId xmlns:a16="http://schemas.microsoft.com/office/drawing/2014/main" id="{F90D252B-2FAE-4D4C-9314-1927BEC17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8650" y="4436417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</p:txBody>
      </p:sp>
      <p:sp>
        <p:nvSpPr>
          <p:cNvPr id="31758" name="Text Box 20">
            <a:extLst>
              <a:ext uri="{FF2B5EF4-FFF2-40B4-BE49-F238E27FC236}">
                <a16:creationId xmlns:a16="http://schemas.microsoft.com/office/drawing/2014/main" id="{C7BDA04F-3E9F-4C4D-AA10-BA14F7D15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4450" y="4360217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aseline="0">
                <a:latin typeface="Arial" panose="020B0604020202020204" pitchFamily="34" charset="0"/>
                <a:cs typeface="Arial" panose="020B0604020202020204" pitchFamily="34" charset="0"/>
              </a:rPr>
              <a:t>1 or 0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238" name="Rectangle 1026">
            <a:extLst>
              <a:ext uri="{FF2B5EF4-FFF2-40B4-BE49-F238E27FC236}">
                <a16:creationId xmlns:a16="http://schemas.microsoft.com/office/drawing/2014/main" id="{4096892C-157B-A14B-9D68-8438D3310D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025" y="-104775"/>
            <a:ext cx="8458200" cy="2057400"/>
          </a:xfrm>
        </p:spPr>
        <p:txBody>
          <a:bodyPr/>
          <a:lstStyle/>
          <a:p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Define: “statistical test” D or functions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1031">
            <a:extLst>
              <a:ext uri="{FF2B5EF4-FFF2-40B4-BE49-F238E27FC236}">
                <a16:creationId xmlns:a16="http://schemas.microsoft.com/office/drawing/2014/main" id="{9D66BA1A-31C5-F148-B9C0-31F41CD37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913" y="5508733"/>
            <a:ext cx="760817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Notation:</a:t>
            </a:r>
            <a:r>
              <a:rPr lang="en-US" altLang="en-US" sz="2800" dirty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en-US" altLang="en-US" sz="2800" baseline="30000" dirty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n-US" altLang="en-US" sz="2800" dirty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 </a:t>
            </a:r>
            <a:r>
              <a:rPr lang="ja-JP" altLang="en-US" sz="280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 sz="2800" dirty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has query access to f</a:t>
            </a:r>
            <a:r>
              <a:rPr lang="ja-JP" altLang="en-US" sz="280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altLang="ja-JP" sz="2800" dirty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altLang="ja-JP" sz="2800" dirty="0" err="1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en-US" altLang="ja-JP" sz="2800" dirty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n-US" altLang="en-US" sz="2800" dirty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for values of f(x) for x of its choice</a:t>
            </a:r>
            <a:endParaRPr lang="en-US" altLang="en-US" sz="2800" baseline="30000" dirty="0">
              <a:solidFill>
                <a:srgbClr val="0027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769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B3BC024B-F913-F848-B865-491A47D30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267200"/>
            <a:ext cx="2133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</p:txBody>
      </p:sp>
      <p:sp>
        <p:nvSpPr>
          <p:cNvPr id="32771" name="Oval 4">
            <a:extLst>
              <a:ext uri="{FF2B5EF4-FFF2-40B4-BE49-F238E27FC236}">
                <a16:creationId xmlns:a16="http://schemas.microsoft.com/office/drawing/2014/main" id="{44D8F720-472B-9143-9A5A-EF4AA425F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895600"/>
            <a:ext cx="12192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</p:txBody>
      </p:sp>
      <p:sp>
        <p:nvSpPr>
          <p:cNvPr id="32772" name="Text Box 5">
            <a:extLst>
              <a:ext uri="{FF2B5EF4-FFF2-40B4-BE49-F238E27FC236}">
                <a16:creationId xmlns:a16="http://schemas.microsoft.com/office/drawing/2014/main" id="{A070DB82-3423-074D-A09B-E107F608C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3170238"/>
            <a:ext cx="10166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aseline="0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in </a:t>
            </a:r>
            <a:r>
              <a:rPr lang="en-US" baseline="0" dirty="0" err="1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 err="1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en-US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3" name="Text Box 6">
            <a:extLst>
              <a:ext uri="{FF2B5EF4-FFF2-40B4-BE49-F238E27FC236}">
                <a16:creationId xmlns:a16="http://schemas.microsoft.com/office/drawing/2014/main" id="{D420F500-A329-E842-8A7A-62DB8309F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495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</a:p>
        </p:txBody>
      </p:sp>
      <p:sp>
        <p:nvSpPr>
          <p:cNvPr id="32774" name="Text Box 7">
            <a:extLst>
              <a:ext uri="{FF2B5EF4-FFF2-40B4-BE49-F238E27FC236}">
                <a16:creationId xmlns:a16="http://schemas.microsoft.com/office/drawing/2014/main" id="{17EA5491-7EBF-5A4E-BF5C-C31B9581F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925" y="3875088"/>
            <a:ext cx="28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32775" name="Text Box 8">
            <a:extLst>
              <a:ext uri="{FF2B5EF4-FFF2-40B4-BE49-F238E27FC236}">
                <a16:creationId xmlns:a16="http://schemas.microsoft.com/office/drawing/2014/main" id="{9066E11F-42FF-5544-ADAA-D211C6373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886200"/>
            <a:ext cx="48282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f(x)</a:t>
            </a:r>
          </a:p>
        </p:txBody>
      </p:sp>
      <p:sp>
        <p:nvSpPr>
          <p:cNvPr id="32776" name="AutoShape 9">
            <a:extLst>
              <a:ext uri="{FF2B5EF4-FFF2-40B4-BE49-F238E27FC236}">
                <a16:creationId xmlns:a16="http://schemas.microsoft.com/office/drawing/2014/main" id="{089F17FC-5577-3B4E-9EF9-B418A473E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733800"/>
            <a:ext cx="76200" cy="533400"/>
          </a:xfrm>
          <a:prstGeom prst="upArrow">
            <a:avLst>
              <a:gd name="adj1" fmla="val 50000"/>
              <a:gd name="adj2" fmla="val 17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</p:txBody>
      </p:sp>
      <p:sp>
        <p:nvSpPr>
          <p:cNvPr id="32777" name="AutoShape 10">
            <a:extLst>
              <a:ext uri="{FF2B5EF4-FFF2-40B4-BE49-F238E27FC236}">
                <a16:creationId xmlns:a16="http://schemas.microsoft.com/office/drawing/2014/main" id="{E13DE007-96F0-D044-BF87-95010FEF2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733800"/>
            <a:ext cx="76200" cy="533400"/>
          </a:xfrm>
          <a:prstGeom prst="downArrow">
            <a:avLst>
              <a:gd name="adj1" fmla="val 50000"/>
              <a:gd name="adj2" fmla="val 17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</p:txBody>
      </p:sp>
      <p:sp>
        <p:nvSpPr>
          <p:cNvPr id="32778" name="Text Box 11">
            <a:extLst>
              <a:ext uri="{FF2B5EF4-FFF2-40B4-BE49-F238E27FC236}">
                <a16:creationId xmlns:a16="http://schemas.microsoft.com/office/drawing/2014/main" id="{5C5C3F98-6ADF-144F-9F09-CA3B0D790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114550"/>
            <a:ext cx="5008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aseline="0">
                <a:latin typeface="Arial" panose="020B0604020202020204" pitchFamily="34" charset="0"/>
                <a:cs typeface="Arial" panose="020B0604020202020204" pitchFamily="34" charset="0"/>
              </a:rPr>
              <a:t>Phase 1			Phase 1</a:t>
            </a:r>
          </a:p>
        </p:txBody>
      </p:sp>
      <p:sp>
        <p:nvSpPr>
          <p:cNvPr id="32779" name="Rectangle 18">
            <a:extLst>
              <a:ext uri="{FF2B5EF4-FFF2-40B4-BE49-F238E27FC236}">
                <a16:creationId xmlns:a16="http://schemas.microsoft.com/office/drawing/2014/main" id="{C1C676C5-DD39-4A45-8388-E3388795E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267200"/>
            <a:ext cx="2133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</p:txBody>
      </p:sp>
      <p:sp>
        <p:nvSpPr>
          <p:cNvPr id="32780" name="Oval 19">
            <a:extLst>
              <a:ext uri="{FF2B5EF4-FFF2-40B4-BE49-F238E27FC236}">
                <a16:creationId xmlns:a16="http://schemas.microsoft.com/office/drawing/2014/main" id="{ED6BEACD-9837-A94E-A0FF-1E8418715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895600"/>
            <a:ext cx="12192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</p:txBody>
      </p:sp>
      <p:sp>
        <p:nvSpPr>
          <p:cNvPr id="32781" name="Text Box 20">
            <a:extLst>
              <a:ext uri="{FF2B5EF4-FFF2-40B4-BE49-F238E27FC236}">
                <a16:creationId xmlns:a16="http://schemas.microsoft.com/office/drawing/2014/main" id="{54D9351D-1D29-6B48-A1E0-1200C6237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3170238"/>
            <a:ext cx="981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aseline="0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in </a:t>
            </a:r>
            <a:r>
              <a:rPr lang="en-US" baseline="0" dirty="0" err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baseline="-25000" dirty="0" err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en-US" baseline="0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82" name="Text Box 21">
            <a:extLst>
              <a:ext uri="{FF2B5EF4-FFF2-40B4-BE49-F238E27FC236}">
                <a16:creationId xmlns:a16="http://schemas.microsoft.com/office/drawing/2014/main" id="{0AB6D4B8-857D-814A-B3E6-1558A273B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495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32783" name="Text Box 22">
            <a:extLst>
              <a:ext uri="{FF2B5EF4-FFF2-40B4-BE49-F238E27FC236}">
                <a16:creationId xmlns:a16="http://schemas.microsoft.com/office/drawing/2014/main" id="{3347D0AF-6FB1-2A4A-AE7B-367678CA5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925" y="3875088"/>
            <a:ext cx="28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32784" name="Text Box 23">
            <a:extLst>
              <a:ext uri="{FF2B5EF4-FFF2-40B4-BE49-F238E27FC236}">
                <a16:creationId xmlns:a16="http://schemas.microsoft.com/office/drawing/2014/main" id="{3BB73EE2-F232-5E49-97C5-F4155052B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886200"/>
            <a:ext cx="48282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f(x)</a:t>
            </a:r>
          </a:p>
        </p:txBody>
      </p:sp>
      <p:sp>
        <p:nvSpPr>
          <p:cNvPr id="32785" name="AutoShape 24">
            <a:extLst>
              <a:ext uri="{FF2B5EF4-FFF2-40B4-BE49-F238E27FC236}">
                <a16:creationId xmlns:a16="http://schemas.microsoft.com/office/drawing/2014/main" id="{B4C8F7F1-D26A-5049-A529-3B6DAC9A3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733800"/>
            <a:ext cx="76200" cy="533400"/>
          </a:xfrm>
          <a:prstGeom prst="upArrow">
            <a:avLst>
              <a:gd name="adj1" fmla="val 50000"/>
              <a:gd name="adj2" fmla="val 17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</p:txBody>
      </p:sp>
      <p:sp>
        <p:nvSpPr>
          <p:cNvPr id="32786" name="AutoShape 25">
            <a:extLst>
              <a:ext uri="{FF2B5EF4-FFF2-40B4-BE49-F238E27FC236}">
                <a16:creationId xmlns:a16="http://schemas.microsoft.com/office/drawing/2014/main" id="{3DF00B2A-ABA1-4E40-8213-2C6D57E61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733800"/>
            <a:ext cx="76200" cy="533400"/>
          </a:xfrm>
          <a:prstGeom prst="downArrow">
            <a:avLst>
              <a:gd name="adj1" fmla="val 50000"/>
              <a:gd name="adj2" fmla="val 17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</p:txBody>
      </p:sp>
      <p:sp>
        <p:nvSpPr>
          <p:cNvPr id="32787" name="Text Box 26">
            <a:extLst>
              <a:ext uri="{FF2B5EF4-FFF2-40B4-BE49-F238E27FC236}">
                <a16:creationId xmlns:a16="http://schemas.microsoft.com/office/drawing/2014/main" id="{9DD3891A-82EF-A149-B20A-E9FC40EDE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91200"/>
            <a:ext cx="86292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 (D</a:t>
            </a:r>
            <a:r>
              <a:rPr lang="en-US" altLang="en-US" baseline="30000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says 1 in Phase 2 )</a:t>
            </a:r>
            <a:r>
              <a:rPr lang="en-US" altLang="en-US" dirty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≈    </a:t>
            </a:r>
            <a:r>
              <a:rPr lang="en-US" altLang="en-US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 (D says 1 in phase 2)</a:t>
            </a:r>
          </a:p>
        </p:txBody>
      </p:sp>
      <p:sp>
        <p:nvSpPr>
          <p:cNvPr id="53267" name="Rectangle 1026">
            <a:extLst>
              <a:ext uri="{FF2B5EF4-FFF2-40B4-BE49-F238E27FC236}">
                <a16:creationId xmlns:a16="http://schemas.microsoft.com/office/drawing/2014/main" id="{0496D156-A0F4-7342-B047-16C577F088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Pseudo-Random F is indistinguishable from Random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08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026">
            <a:extLst>
              <a:ext uri="{FF2B5EF4-FFF2-40B4-BE49-F238E27FC236}">
                <a16:creationId xmlns:a16="http://schemas.microsoft.com/office/drawing/2014/main" id="{1B7EDC8E-FFE4-2044-AA0E-6E34BDDF55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Pseudo  Random Functions: Formal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23" name="Rectangle 1027">
                <a:extLst>
                  <a:ext uri="{FF2B5EF4-FFF2-40B4-BE49-F238E27FC236}">
                    <a16:creationId xmlns:a16="http://schemas.microsoft.com/office/drawing/2014/main" id="{49654730-E001-3349-8083-6AC26EF2A49C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295400"/>
                <a:ext cx="8305800" cy="4114800"/>
              </a:xfrm>
            </p:spPr>
            <p:txBody>
              <a:bodyPr/>
              <a:lstStyle/>
              <a:p>
                <a:pPr>
                  <a:buFontTx/>
                  <a:buNone/>
                  <a:defRPr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Let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sz="240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{f: {0,1}</a:t>
                </a:r>
                <a:r>
                  <a:rPr lang="en-US" sz="24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-&gt; {0,1}</a:t>
                </a:r>
                <a:r>
                  <a:rPr lang="en-US" sz="24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} all functions from n bits to n bits</a:t>
                </a:r>
              </a:p>
              <a:p>
                <a:pPr>
                  <a:buFontTx/>
                  <a:buNone/>
                  <a:defRPr/>
                </a:pP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Tx/>
                  <a:buNone/>
                  <a:defRPr/>
                </a:pPr>
                <a:r>
                  <a:rPr lang="en-US" sz="2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Definition</a:t>
                </a:r>
                <a:r>
                  <a:rPr lang="en-US" sz="240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F= {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en-US" sz="240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}</a:t>
                </a:r>
                <a:r>
                  <a:rPr lang="en-US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where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en-US" sz="240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⊆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sz="240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a</a:t>
                </a:r>
              </a:p>
              <a:p>
                <a:pPr>
                  <a:buFontTx/>
                  <a:buNone/>
                  <a:defRPr/>
                </a:pPr>
                <a:r>
                  <a:rPr lang="en-US" sz="2400" dirty="0">
                    <a:solidFill>
                      <a:srgbClr val="0066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collection of pseudo random functions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iff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rabicPeriod"/>
                  <a:defRPr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There exists PPT algorithm G (1</a:t>
                </a:r>
                <a:r>
                  <a:rPr lang="en-US" sz="24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to selects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s.t.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f</a:t>
                </a:r>
                <a:r>
                  <a:rPr lang="en-US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∈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en-US" sz="240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rabicPeriod"/>
                  <a:defRPr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There exists PPT algorithm Eval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s.t.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Eval(x,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=f</a:t>
                </a:r>
                <a:r>
                  <a:rPr lang="en-US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(x)</a:t>
                </a:r>
              </a:p>
              <a:p>
                <a:pPr marL="457200" indent="-457200">
                  <a:buFont typeface="+mj-lt"/>
                  <a:buAutoNum type="arabicPeriod"/>
                  <a:defRPr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For all PPT statistical tests for functions D</a:t>
                </a:r>
                <a:r>
                  <a:rPr lang="en-US" sz="24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for all sufficiently large n</a:t>
                </a:r>
              </a:p>
              <a:p>
                <a:pPr marL="457200" lvl="1" indent="0">
                  <a:buFontTx/>
                  <a:buNone/>
                  <a:defRPr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| prob(</a:t>
                </a:r>
                <a:r>
                  <a:rPr lang="en-US" sz="2400" dirty="0">
                    <a:solidFill>
                      <a:srgbClr val="3399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en-US" sz="2400" dirty="0">
                    <a:solidFill>
                      <a:srgbClr val="3399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99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sz="2400" baseline="-25000" dirty="0" err="1">
                    <a:solidFill>
                      <a:srgbClr val="3399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: D</a:t>
                </a:r>
                <a:r>
                  <a:rPr lang="en-US" sz="2400" baseline="30000" dirty="0">
                    <a:solidFill>
                      <a:srgbClr val="008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(1</a:t>
                </a:r>
                <a:r>
                  <a:rPr lang="en-US" sz="24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=1) - </a:t>
                </a:r>
              </a:p>
              <a:p>
                <a:pPr lvl="1">
                  <a:buFontTx/>
                  <a:buNone/>
                  <a:defRPr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prob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en-US" sz="2400" baseline="-25000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en-US" sz="2400" baseline="30000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(1</a:t>
                </a:r>
                <a:r>
                  <a:rPr lang="en-US" sz="24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=1) | = 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negl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(n)</a:t>
                </a:r>
              </a:p>
              <a:p>
                <a:pPr lvl="1">
                  <a:defRPr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723" name="Rectangle 1027">
                <a:extLst>
                  <a:ext uri="{FF2B5EF4-FFF2-40B4-BE49-F238E27FC236}">
                    <a16:creationId xmlns:a16="http://schemas.microsoft.com/office/drawing/2014/main" id="{49654730-E001-3349-8083-6AC26EF2A4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295400"/>
                <a:ext cx="8305800" cy="4114800"/>
              </a:xfrm>
              <a:blipFill>
                <a:blip r:embed="rId2"/>
                <a:stretch>
                  <a:fillRect l="-1223" t="-1543" b="-8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25" name="Rectangle 1030">
            <a:extLst>
              <a:ext uri="{FF2B5EF4-FFF2-40B4-BE49-F238E27FC236}">
                <a16:creationId xmlns:a16="http://schemas.microsoft.com/office/drawing/2014/main" id="{9B1D463A-72FC-FE48-8F76-B2F8E8249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057400"/>
            <a:ext cx="83820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B01818-2D65-5741-8B72-0E12B1D21749}"/>
              </a:ext>
            </a:extLst>
          </p:cNvPr>
          <p:cNvSpPr txBox="1"/>
          <p:nvPr/>
        </p:nvSpPr>
        <p:spPr>
          <a:xfrm>
            <a:off x="838200" y="6019800"/>
            <a:ext cx="6282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D</a:t>
            </a:r>
            <a:r>
              <a:rPr lang="en-US" baseline="30000" dirty="0"/>
              <a:t>f</a:t>
            </a:r>
            <a:r>
              <a:rPr lang="en-US" dirty="0"/>
              <a:t> makes polynomial number of calls to f</a:t>
            </a:r>
          </a:p>
        </p:txBody>
      </p:sp>
    </p:spTree>
    <p:extLst>
      <p:ext uri="{BB962C8B-B14F-4D97-AF65-F5344CB8AC3E}">
        <p14:creationId xmlns:p14="http://schemas.microsoft.com/office/powerpoint/2010/main" val="2804584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LAST TIME: Randomness I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5105400"/>
          </a:xfrm>
        </p:spPr>
        <p:txBody>
          <a:bodyPr/>
          <a:lstStyle/>
          <a:p>
            <a:pPr marL="0" indent="0">
              <a:buNone/>
            </a:pPr>
            <a:endParaRPr lang="en-US" altLang="en-US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altLang="en-US" b="1" dirty="0">
                <a:solidFill>
                  <a:srgbClr val="FF0000"/>
                </a:solidFill>
                <a:latin typeface="Arial Narrow" panose="020B0606020202030204" pitchFamily="34" charset="0"/>
              </a:rPr>
              <a:t>NEW NOTION: </a:t>
            </a:r>
            <a:r>
              <a:rPr lang="en-US" altLang="en-US" dirty="0">
                <a:latin typeface="Arial Narrow" panose="020B0606020202030204" pitchFamily="34" charset="0"/>
              </a:rPr>
              <a:t>Pseudo-random Generators </a:t>
            </a:r>
            <a:br>
              <a:rPr lang="en-US" altLang="en-US" dirty="0">
                <a:latin typeface="Arial Narrow" panose="020B0606020202030204" pitchFamily="34" charset="0"/>
              </a:rPr>
            </a:br>
            <a:r>
              <a:rPr lang="en-US" altLang="en-US" dirty="0">
                <a:latin typeface="Arial Narrow" panose="020B0606020202030204" pitchFamily="34" charset="0"/>
              </a:rPr>
              <a:t>(Two different definitions; Equivalence)</a:t>
            </a:r>
          </a:p>
          <a:p>
            <a:pPr marL="0" indent="0">
              <a:buNone/>
            </a:pPr>
            <a:endParaRPr lang="en-US" altLang="en-US" dirty="0">
              <a:latin typeface="Arial Narrow" panose="020B060602020203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Arial Narrow" panose="020B0606020202030204" pitchFamily="34" charset="0"/>
              </a:rPr>
              <a:t>CONSTRUCTION </a:t>
            </a:r>
            <a:r>
              <a:rPr lang="en-US" altLang="en-US" dirty="0">
                <a:latin typeface="Arial Narrow" panose="020B0606020202030204" pitchFamily="34" charset="0"/>
              </a:rPr>
              <a:t>[Blum-Micali’82, Yao82]: </a:t>
            </a:r>
          </a:p>
          <a:p>
            <a:pPr marL="0" indent="0">
              <a:buFontTx/>
              <a:buNone/>
            </a:pPr>
            <a:r>
              <a:rPr lang="en-US" altLang="en-US" dirty="0">
                <a:latin typeface="Arial Narrow" panose="020B0606020202030204" pitchFamily="34" charset="0"/>
              </a:rPr>
              <a:t>One-way Permutations + Hardcore Bits = Pseudorandom Generator.</a:t>
            </a:r>
          </a:p>
          <a:p>
            <a:pPr marL="0" indent="0">
              <a:buFontTx/>
              <a:buNone/>
            </a:pPr>
            <a:endParaRPr lang="en-US" altLang="en-US" dirty="0">
              <a:latin typeface="Arial Narrow" panose="020B060602020203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Arial Narrow" panose="020B0606020202030204" pitchFamily="34" charset="0"/>
              </a:rPr>
              <a:t>APPLICATIONS</a:t>
            </a:r>
          </a:p>
          <a:p>
            <a:pPr marL="0" indent="0">
              <a:buNone/>
            </a:pPr>
            <a:endParaRPr lang="en-US" altLang="en-US" dirty="0">
              <a:latin typeface="Arial Narrow" panose="020B0606020202030204" pitchFamily="34" charset="0"/>
            </a:endParaRPr>
          </a:p>
          <a:p>
            <a:pPr marL="0" indent="0">
              <a:buFontTx/>
              <a:buNone/>
            </a:pPr>
            <a:endParaRPr lang="en-US" alt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160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63182C-81CB-7E4E-AC37-4125C562FD9B}"/>
              </a:ext>
            </a:extLst>
          </p:cNvPr>
          <p:cNvSpPr/>
          <p:nvPr/>
        </p:nvSpPr>
        <p:spPr bwMode="auto">
          <a:xfrm>
            <a:off x="381000" y="4876800"/>
            <a:ext cx="8077200" cy="16002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MS PGothic" charset="0"/>
            </a:endParaRPr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EB9E365E-09EA-1C40-A93E-0AE01F832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Existence of PSRF</a:t>
            </a:r>
            <a:r>
              <a:rPr lang="ja-JP" altLang="en-US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alt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13AA485-C03B-3E44-AB3E-7FF384CD9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u="sng" dirty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Theorem: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If one-way functions exist, then </a:t>
            </a:r>
          </a:p>
          <a:p>
            <a:pPr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collections of pseudo random functions exist</a:t>
            </a:r>
          </a:p>
          <a:p>
            <a:pPr>
              <a:buFontTx/>
              <a:buNone/>
            </a:pPr>
            <a:r>
              <a:rPr lang="en-US" altLang="en-US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Proof:</a:t>
            </a:r>
          </a:p>
          <a:p>
            <a:pPr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starts from CS-PRG G </a:t>
            </a:r>
            <a:r>
              <a:rPr lang="en-US" altLang="en-US" sz="28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s.t.</a:t>
            </a:r>
            <a:endParaRPr lang="en-US" altLang="en-US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6" name="Text Box 34">
            <a:extLst>
              <a:ext uri="{FF2B5EF4-FFF2-40B4-BE49-F238E27FC236}">
                <a16:creationId xmlns:a16="http://schemas.microsoft.com/office/drawing/2014/main" id="{5F33A68F-FF12-A742-B18A-184C42E0A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478213"/>
            <a:ext cx="8839200" cy="335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200" dirty="0">
                <a:solidFill>
                  <a:srgbClr val="00279F"/>
                </a:solidFill>
                <a:latin typeface="Comic Sans MS" panose="030F0902030302020204" pitchFamily="66" charset="0"/>
              </a:rPr>
              <a:t>G:{0,1}</a:t>
            </a:r>
            <a:r>
              <a:rPr lang="en-US" altLang="en-US" sz="3200" baseline="30000" dirty="0">
                <a:solidFill>
                  <a:srgbClr val="00279F"/>
                </a:solidFill>
                <a:latin typeface="Comic Sans MS" panose="030F0902030302020204" pitchFamily="66" charset="0"/>
              </a:rPr>
              <a:t>n</a:t>
            </a:r>
            <a:r>
              <a:rPr lang="en-US" altLang="en-US" sz="3200" dirty="0">
                <a:solidFill>
                  <a:srgbClr val="00279F"/>
                </a:solidFill>
                <a:latin typeface="Comic Sans MS" panose="030F0902030302020204" pitchFamily="66" charset="0"/>
              </a:rPr>
              <a:t> -&gt;{0,1}</a:t>
            </a:r>
            <a:r>
              <a:rPr lang="en-US" altLang="en-US" sz="3200" baseline="30000" dirty="0">
                <a:solidFill>
                  <a:srgbClr val="00279F"/>
                </a:solidFill>
                <a:latin typeface="Comic Sans MS" panose="030F0902030302020204" pitchFamily="66" charset="0"/>
              </a:rPr>
              <a:t>2n</a:t>
            </a:r>
            <a:r>
              <a:rPr lang="en-US" altLang="en-US" sz="3200" dirty="0">
                <a:solidFill>
                  <a:srgbClr val="00279F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on input seed of length n 			          	   output 2n bits</a:t>
            </a:r>
          </a:p>
          <a:p>
            <a:endParaRPr lang="en-US" altLang="en-US" sz="3200" dirty="0">
              <a:solidFill>
                <a:srgbClr val="00279F"/>
              </a:solidFill>
              <a:latin typeface="Comic Sans MS" panose="030F0902030302020204" pitchFamily="66" charset="0"/>
            </a:endParaRPr>
          </a:p>
          <a:p>
            <a:r>
              <a:rPr lang="en-US" altLang="en-US" sz="2800" dirty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Easy-Lemma: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∀PPT  A, ∀Poly P, ∀n suff. large, 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|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Pr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[</a:t>
            </a:r>
            <a:r>
              <a:rPr lang="en-US" altLang="en-US" sz="2800" dirty="0">
                <a:latin typeface="Arial" panose="020B0604020202020204" pitchFamily="34" charset="0"/>
              </a:rPr>
              <a:t>S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⊆ </a:t>
            </a:r>
            <a:r>
              <a:rPr lang="en-US" altLang="en-US" sz="2800" dirty="0">
                <a:latin typeface="Arial" panose="020B0604020202020204" pitchFamily="34" charset="0"/>
              </a:rPr>
              <a:t>G(U</a:t>
            </a:r>
            <a:r>
              <a:rPr lang="en-US" altLang="en-US" sz="2800" baseline="-25000" dirty="0">
                <a:latin typeface="Arial" panose="020B0604020202020204" pitchFamily="34" charset="0"/>
              </a:rPr>
              <a:t>n</a:t>
            </a:r>
            <a:r>
              <a:rPr lang="en-US" altLang="en-US" sz="2800" dirty="0">
                <a:latin typeface="Arial" panose="020B0604020202020204" pitchFamily="34" charset="0"/>
              </a:rPr>
              <a:t>) </a:t>
            </a:r>
            <a:r>
              <a:rPr lang="en-US" altLang="en-US" sz="2800" dirty="0" err="1">
                <a:latin typeface="Arial" panose="020B0604020202020204" pitchFamily="34" charset="0"/>
              </a:rPr>
              <a:t>s.t</a:t>
            </a:r>
            <a:r>
              <a:rPr lang="en-US" altLang="en-US" sz="2800" dirty="0">
                <a:latin typeface="Arial" panose="020B0604020202020204" pitchFamily="34" charset="0"/>
              </a:rPr>
              <a:t> |S|=P(n):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A(S) = </a:t>
            </a:r>
            <a:r>
              <a:rPr lang="en-US" altLang="en-US" sz="2800" dirty="0">
                <a:latin typeface="Arial" panose="020B0604020202020204" pitchFamily="34" charset="0"/>
              </a:rPr>
              <a:t>1] − </a:t>
            </a:r>
          </a:p>
          <a:p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Pr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[S⊆  U</a:t>
            </a:r>
            <a:r>
              <a:rPr lang="en-US" altLang="en-US" sz="28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2n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s.t.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|S|=P(n): A(S) = 1] | =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negl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(n)</a:t>
            </a:r>
          </a:p>
          <a:p>
            <a:r>
              <a:rPr lang="en-US" altLang="en-US" sz="3200" dirty="0">
                <a:solidFill>
                  <a:srgbClr val="000000"/>
                </a:solidFill>
                <a:latin typeface="Comic Sans MS" panose="030F09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4085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447E2914-18DF-6441-B491-F556807A2E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1902" y="696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Tree Like Construction</a:t>
            </a:r>
            <a:endParaRPr lang="he-IL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B0F9550-016F-1946-9D00-FE5BA0124325}"/>
              </a:ext>
            </a:extLst>
          </p:cNvPr>
          <p:cNvGrpSpPr/>
          <p:nvPr/>
        </p:nvGrpSpPr>
        <p:grpSpPr>
          <a:xfrm>
            <a:off x="-83863" y="1058068"/>
            <a:ext cx="3673573" cy="4741863"/>
            <a:chOff x="103262" y="1217613"/>
            <a:chExt cx="4411588" cy="4667250"/>
          </a:xfrm>
        </p:grpSpPr>
        <p:sp>
          <p:nvSpPr>
            <p:cNvPr id="180228" name="Oval 4">
              <a:extLst>
                <a:ext uri="{FF2B5EF4-FFF2-40B4-BE49-F238E27FC236}">
                  <a16:creationId xmlns:a16="http://schemas.microsoft.com/office/drawing/2014/main" id="{2369D77A-FF19-D54E-B123-610D94658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925" y="5251450"/>
              <a:ext cx="161925" cy="18573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29" name="Oval 5">
              <a:extLst>
                <a:ext uri="{FF2B5EF4-FFF2-40B4-BE49-F238E27FC236}">
                  <a16:creationId xmlns:a16="http://schemas.microsoft.com/office/drawing/2014/main" id="{7464DEC5-AD80-A04B-B672-2419CAB0A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9012" y="5251450"/>
              <a:ext cx="161925" cy="18573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30" name="Line 6">
              <a:extLst>
                <a:ext uri="{FF2B5EF4-FFF2-40B4-BE49-F238E27FC236}">
                  <a16:creationId xmlns:a16="http://schemas.microsoft.com/office/drawing/2014/main" id="{279738ED-6347-AD42-B82E-94E8ECC39C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19500" y="4265613"/>
              <a:ext cx="342900" cy="9667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31" name="Line 7">
              <a:extLst>
                <a:ext uri="{FF2B5EF4-FFF2-40B4-BE49-F238E27FC236}">
                  <a16:creationId xmlns:a16="http://schemas.microsoft.com/office/drawing/2014/main" id="{E9261A35-5B44-3C48-9654-40C483831C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73525" y="4230688"/>
              <a:ext cx="341312" cy="10398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32" name="Oval 8">
              <a:extLst>
                <a:ext uri="{FF2B5EF4-FFF2-40B4-BE49-F238E27FC236}">
                  <a16:creationId xmlns:a16="http://schemas.microsoft.com/office/drawing/2014/main" id="{076B8798-71C2-B442-98CB-7E73D645A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6687" y="1674813"/>
              <a:ext cx="303213" cy="27781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33" name="Line 9">
              <a:extLst>
                <a:ext uri="{FF2B5EF4-FFF2-40B4-BE49-F238E27FC236}">
                  <a16:creationId xmlns:a16="http://schemas.microsoft.com/office/drawing/2014/main" id="{10441465-8F23-2445-B281-499CA8FF77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20887" y="1903413"/>
              <a:ext cx="735013" cy="10144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34" name="Line 10">
              <a:extLst>
                <a:ext uri="{FF2B5EF4-FFF2-40B4-BE49-F238E27FC236}">
                  <a16:creationId xmlns:a16="http://schemas.microsoft.com/office/drawing/2014/main" id="{3A628B04-6330-144B-8748-4FA9658952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0800" y="1370013"/>
              <a:ext cx="990600" cy="152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36" name="Oval 12">
              <a:extLst>
                <a:ext uri="{FF2B5EF4-FFF2-40B4-BE49-F238E27FC236}">
                  <a16:creationId xmlns:a16="http://schemas.microsoft.com/office/drawing/2014/main" id="{3CD4265C-E646-D249-8AE0-EE7BDA420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5475" y="2933700"/>
              <a:ext cx="185737" cy="18573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37" name="Oval 13">
              <a:extLst>
                <a:ext uri="{FF2B5EF4-FFF2-40B4-BE49-F238E27FC236}">
                  <a16:creationId xmlns:a16="http://schemas.microsoft.com/office/drawing/2014/main" id="{2A821F05-F43F-D44E-8020-BDE58F890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912" y="4103688"/>
              <a:ext cx="185738" cy="18573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38" name="Oval 14">
              <a:extLst>
                <a:ext uri="{FF2B5EF4-FFF2-40B4-BE49-F238E27FC236}">
                  <a16:creationId xmlns:a16="http://schemas.microsoft.com/office/drawing/2014/main" id="{4F94FDC9-20EB-264E-B73B-D4B8204F9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0175" y="4103688"/>
              <a:ext cx="185737" cy="18573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39" name="Line 15">
              <a:extLst>
                <a:ext uri="{FF2B5EF4-FFF2-40B4-BE49-F238E27FC236}">
                  <a16:creationId xmlns:a16="http://schemas.microsoft.com/office/drawing/2014/main" id="{0622C1EB-403C-BA42-91EE-E08CB8F165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04950" y="3122613"/>
              <a:ext cx="400050" cy="9620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40" name="Line 16">
              <a:extLst>
                <a:ext uri="{FF2B5EF4-FFF2-40B4-BE49-F238E27FC236}">
                  <a16:creationId xmlns:a16="http://schemas.microsoft.com/office/drawing/2014/main" id="{BBE6A617-1EB6-B24D-BA6F-BE4801F7D1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7400" y="3122613"/>
              <a:ext cx="381000" cy="990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42" name="Oval 18">
              <a:extLst>
                <a:ext uri="{FF2B5EF4-FFF2-40B4-BE49-F238E27FC236}">
                  <a16:creationId xmlns:a16="http://schemas.microsoft.com/office/drawing/2014/main" id="{B1E99E23-FB13-A245-AFC7-C8525BC2B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8850" y="2917825"/>
              <a:ext cx="185737" cy="18573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43" name="Oval 19">
              <a:extLst>
                <a:ext uri="{FF2B5EF4-FFF2-40B4-BE49-F238E27FC236}">
                  <a16:creationId xmlns:a16="http://schemas.microsoft.com/office/drawing/2014/main" id="{292EC588-AB64-1843-9CD3-4151B1D1E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1287" y="4087813"/>
              <a:ext cx="185738" cy="18573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44" name="Oval 20">
              <a:extLst>
                <a:ext uri="{FF2B5EF4-FFF2-40B4-BE49-F238E27FC236}">
                  <a16:creationId xmlns:a16="http://schemas.microsoft.com/office/drawing/2014/main" id="{C7B9F02F-DB80-0043-A9BE-3DF10F2F4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550" y="4189413"/>
              <a:ext cx="185737" cy="18573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45" name="Line 21">
              <a:extLst>
                <a:ext uri="{FF2B5EF4-FFF2-40B4-BE49-F238E27FC236}">
                  <a16:creationId xmlns:a16="http://schemas.microsoft.com/office/drawing/2014/main" id="{472E1FA8-B42E-3D46-8A68-5885873986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24200" y="3098800"/>
              <a:ext cx="404812" cy="10906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46" name="Line 22">
              <a:extLst>
                <a:ext uri="{FF2B5EF4-FFF2-40B4-BE49-F238E27FC236}">
                  <a16:creationId xmlns:a16="http://schemas.microsoft.com/office/drawing/2014/main" id="{16382F37-3C9A-3747-8788-321052436D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9025" y="3067050"/>
              <a:ext cx="393700" cy="1039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47" name="Oval 23">
              <a:extLst>
                <a:ext uri="{FF2B5EF4-FFF2-40B4-BE49-F238E27FC236}">
                  <a16:creationId xmlns:a16="http://schemas.microsoft.com/office/drawing/2014/main" id="{CAB0C72F-7114-D94A-ADC8-77F87D0D5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1812" y="5267325"/>
              <a:ext cx="158750" cy="18573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48" name="Oval 24">
              <a:extLst>
                <a:ext uri="{FF2B5EF4-FFF2-40B4-BE49-F238E27FC236}">
                  <a16:creationId xmlns:a16="http://schemas.microsoft.com/office/drawing/2014/main" id="{74FF41C0-9556-8E4C-B543-DAEE3DDB9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012" y="5267325"/>
              <a:ext cx="158750" cy="18573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49" name="Line 25">
              <a:extLst>
                <a:ext uri="{FF2B5EF4-FFF2-40B4-BE49-F238E27FC236}">
                  <a16:creationId xmlns:a16="http://schemas.microsoft.com/office/drawing/2014/main" id="{F1F048BF-F458-564B-9605-E345D2D761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800" y="4265613"/>
              <a:ext cx="381000" cy="990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50" name="Line 26">
              <a:extLst>
                <a:ext uri="{FF2B5EF4-FFF2-40B4-BE49-F238E27FC236}">
                  <a16:creationId xmlns:a16="http://schemas.microsoft.com/office/drawing/2014/main" id="{39530585-1B99-594E-A073-748A3815E7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4000" y="4265613"/>
              <a:ext cx="304800" cy="990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51" name="Oval 27">
              <a:extLst>
                <a:ext uri="{FF2B5EF4-FFF2-40B4-BE49-F238E27FC236}">
                  <a16:creationId xmlns:a16="http://schemas.microsoft.com/office/drawing/2014/main" id="{7700FDE5-D299-1F44-BC1C-506CAB601A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1900" y="5308600"/>
              <a:ext cx="84137" cy="12382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52" name="Oval 28">
              <a:extLst>
                <a:ext uri="{FF2B5EF4-FFF2-40B4-BE49-F238E27FC236}">
                  <a16:creationId xmlns:a16="http://schemas.microsoft.com/office/drawing/2014/main" id="{6867157E-E3AA-2B4A-9CE3-97D63B351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3512" y="5308600"/>
              <a:ext cx="84138" cy="12382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53" name="Oval 29">
              <a:extLst>
                <a:ext uri="{FF2B5EF4-FFF2-40B4-BE49-F238E27FC236}">
                  <a16:creationId xmlns:a16="http://schemas.microsoft.com/office/drawing/2014/main" id="{FC63AB97-2404-3D4E-ADD1-E16E38E66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4012" y="5308600"/>
              <a:ext cx="84138" cy="12382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54" name="Text Box 30">
              <a:extLst>
                <a:ext uri="{FF2B5EF4-FFF2-40B4-BE49-F238E27FC236}">
                  <a16:creationId xmlns:a16="http://schemas.microsoft.com/office/drawing/2014/main" id="{B1426612-AC5C-5C48-8E68-268B311763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0887" y="1803400"/>
              <a:ext cx="33496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rtl="1">
                <a:defRPr/>
              </a:pPr>
              <a:endParaRPr lang="en-US">
                <a:latin typeface="Symbol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55" name="Text Box 31">
              <a:extLst>
                <a:ext uri="{FF2B5EF4-FFF2-40B4-BE49-F238E27FC236}">
                  <a16:creationId xmlns:a16="http://schemas.microsoft.com/office/drawing/2014/main" id="{90A3E64A-76FC-2A4D-877C-2E77508EAE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6312" y="2782888"/>
              <a:ext cx="10318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rtl="1">
                <a:defRPr/>
              </a:pPr>
              <a:r>
                <a:rPr lang="en-US" sz="2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  <a:sym typeface="Symbol" charset="0"/>
                </a:rPr>
                <a:t>G</a:t>
              </a:r>
              <a:r>
                <a:rPr lang="en-US" sz="2000" baseline="-25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  <a:sym typeface="Symbol" charset="0"/>
                </a:rPr>
                <a:t>0</a:t>
              </a:r>
              <a:r>
                <a:rPr lang="en-US" sz="2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</a:rPr>
                <a:t>(S)</a:t>
              </a:r>
              <a:endParaRPr lang="en-US" dirty="0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56" name="Text Box 32">
              <a:extLst>
                <a:ext uri="{FF2B5EF4-FFF2-40B4-BE49-F238E27FC236}">
                  <a16:creationId xmlns:a16="http://schemas.microsoft.com/office/drawing/2014/main" id="{E96E29BB-7FD2-7C4D-A72A-24B64914BD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3355" y="2835275"/>
              <a:ext cx="10318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rtl="1">
                <a:defRPr/>
              </a:pPr>
              <a:r>
                <a:rPr lang="en-US" sz="2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  <a:sym typeface="Symbol" charset="0"/>
                </a:rPr>
                <a:t>G</a:t>
              </a:r>
              <a:r>
                <a:rPr lang="en-US" sz="2000" baseline="-25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  <a:sym typeface="Symbol" charset="0"/>
                </a:rPr>
                <a:t>1</a:t>
              </a:r>
              <a:r>
                <a:rPr lang="en-US" sz="2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</a:rPr>
                <a:t>(S)</a:t>
              </a:r>
              <a:endParaRPr lang="en-US" dirty="0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0257" name="Text Box 33">
              <a:extLst>
                <a:ext uri="{FF2B5EF4-FFF2-40B4-BE49-F238E27FC236}">
                  <a16:creationId xmlns:a16="http://schemas.microsoft.com/office/drawing/2014/main" id="{543A5B44-946E-2A44-9A17-46F7C9ED10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8400" y="1217613"/>
              <a:ext cx="773112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rtl="1"/>
              <a:r>
                <a:rPr lang="en-US" altLang="en-US" sz="2000">
                  <a:solidFill>
                    <a:srgbClr val="FF0000"/>
                  </a:solidFill>
                  <a:latin typeface="Comic Sans MS" panose="030F0902030302020204" pitchFamily="66" charset="0"/>
                </a:rPr>
                <a:t>S</a:t>
              </a:r>
              <a:endParaRPr lang="he-IL" altLang="en-US">
                <a:solidFill>
                  <a:srgbClr val="FF0000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180258" name="Text Box 34">
              <a:extLst>
                <a:ext uri="{FF2B5EF4-FFF2-40B4-BE49-F238E27FC236}">
                  <a16:creationId xmlns:a16="http://schemas.microsoft.com/office/drawing/2014/main" id="{117AC8B5-46BE-724F-B078-057ED238C8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262" y="3951288"/>
              <a:ext cx="1662113" cy="3968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rtl="1">
                <a:defRPr/>
              </a:pPr>
              <a:r>
                <a:rPr lang="en-US" sz="2000" dirty="0">
                  <a:solidFill>
                    <a:srgbClr val="FF0000"/>
                  </a:solidFill>
                  <a:latin typeface="Times New Roman" charset="0"/>
                  <a:ea typeface="MS PGothic" charset="0"/>
                  <a:cs typeface="MS PGothic" charset="0"/>
                  <a:sym typeface="Symbol" charset="0"/>
                </a:rPr>
                <a:t> </a:t>
              </a:r>
              <a:r>
                <a:rPr lang="en-US" sz="2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  <a:sym typeface="Symbol" charset="0"/>
                </a:rPr>
                <a:t>G</a:t>
              </a:r>
              <a:r>
                <a:rPr lang="en-US" sz="2000" baseline="-25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  <a:sym typeface="Symbol" charset="0"/>
                </a:rPr>
                <a:t>0</a:t>
              </a:r>
              <a:r>
                <a:rPr lang="en-US" sz="2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  <a:sym typeface="Symbol" charset="0"/>
                </a:rPr>
                <a:t>(G</a:t>
              </a:r>
              <a:r>
                <a:rPr lang="en-US" sz="2000" baseline="-25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  <a:sym typeface="Symbol" charset="0"/>
                </a:rPr>
                <a:t>0</a:t>
              </a:r>
              <a:r>
                <a:rPr lang="en-US" sz="2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</a:rPr>
                <a:t>(S))</a:t>
              </a:r>
            </a:p>
          </p:txBody>
        </p:sp>
        <p:sp>
          <p:nvSpPr>
            <p:cNvPr id="180259" name="Text Box 35">
              <a:extLst>
                <a:ext uri="{FF2B5EF4-FFF2-40B4-BE49-F238E27FC236}">
                  <a16:creationId xmlns:a16="http://schemas.microsoft.com/office/drawing/2014/main" id="{9703E4D0-4E66-104F-A7F5-D7997A03D2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0886" y="5487988"/>
              <a:ext cx="2208214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 rtl="1">
                <a:defRPr/>
              </a:pPr>
              <a:r>
                <a:rPr lang="en-US" sz="2000" dirty="0">
                  <a:solidFill>
                    <a:srgbClr val="FF0000"/>
                  </a:solidFill>
                  <a:latin typeface="Times New Roman" charset="0"/>
                  <a:ea typeface="MS PGothic" charset="0"/>
                  <a:cs typeface="MS PGothic" charset="0"/>
                  <a:sym typeface="Symbol" charset="0"/>
                </a:rPr>
                <a:t> </a:t>
              </a:r>
              <a:r>
                <a:rPr lang="en-US" sz="2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  <a:sym typeface="Symbol" charset="0"/>
                </a:rPr>
                <a:t>G</a:t>
              </a:r>
              <a:r>
                <a:rPr lang="en-US" sz="2000" baseline="-25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  <a:sym typeface="Symbol" charset="0"/>
                </a:rPr>
                <a:t>1</a:t>
              </a:r>
              <a:r>
                <a:rPr lang="en-US" sz="2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  <a:sym typeface="Symbol" charset="0"/>
                </a:rPr>
                <a:t>(G</a:t>
              </a:r>
              <a:r>
                <a:rPr lang="en-US" sz="2000" baseline="-25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  <a:sym typeface="Symbol" charset="0"/>
                </a:rPr>
                <a:t>0</a:t>
              </a:r>
              <a:r>
                <a:rPr lang="en-US" sz="2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  <a:sym typeface="Symbol" charset="0"/>
                </a:rPr>
                <a:t>(G</a:t>
              </a:r>
              <a:r>
                <a:rPr lang="en-US" sz="2000" baseline="-25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  <a:sym typeface="Symbol" charset="0"/>
                </a:rPr>
                <a:t>0</a:t>
              </a:r>
              <a:r>
                <a:rPr lang="en-US" sz="2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</a:rPr>
                <a:t>(s)))</a:t>
              </a:r>
            </a:p>
          </p:txBody>
        </p:sp>
      </p:grpSp>
      <p:sp>
        <p:nvSpPr>
          <p:cNvPr id="57376" name="Text Box 36">
            <a:extLst>
              <a:ext uri="{FF2B5EF4-FFF2-40B4-BE49-F238E27FC236}">
                <a16:creationId xmlns:a16="http://schemas.microsoft.com/office/drawing/2014/main" id="{38635F46-7F15-934F-86D4-98FBC5B14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22" y="6268941"/>
            <a:ext cx="6711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Arial Narrow" panose="020B0604020202020204" pitchFamily="34" charset="0"/>
              </a:rPr>
              <a:t>Each leaf corresponds to </a:t>
            </a:r>
            <a:r>
              <a:rPr lang="en-US" altLang="en-US" dirty="0">
                <a:solidFill>
                  <a:srgbClr val="0033CC"/>
                </a:solidFill>
                <a:latin typeface="Comic Sans MS" panose="030F0902030302020204" pitchFamily="66" charset="0"/>
              </a:rPr>
              <a:t>x</a:t>
            </a:r>
            <a:r>
              <a:rPr lang="en-US" altLang="en-US" dirty="0">
                <a:solidFill>
                  <a:srgbClr val="0033CC"/>
                </a:solidFill>
                <a:latin typeface="cmsy10" pitchFamily="34" charset="0"/>
              </a:rPr>
              <a:t>∈</a:t>
            </a:r>
            <a:r>
              <a:rPr lang="en-US" altLang="en-US" dirty="0">
                <a:solidFill>
                  <a:srgbClr val="0033CC"/>
                </a:solidFill>
                <a:latin typeface="Comic Sans MS" panose="030F0902030302020204" pitchFamily="66" charset="0"/>
              </a:rPr>
              <a:t>{0,1}</a:t>
            </a:r>
            <a:r>
              <a:rPr lang="en-US" altLang="en-US" baseline="30000" dirty="0">
                <a:solidFill>
                  <a:srgbClr val="0033CC"/>
                </a:solidFill>
                <a:latin typeface="Arial Narrow" panose="020B0604020202020204" pitchFamily="34" charset="0"/>
              </a:rPr>
              <a:t>n</a:t>
            </a:r>
            <a:r>
              <a:rPr lang="en-US" altLang="en-US" dirty="0">
                <a:latin typeface="Arial Narrow" panose="020B0604020202020204" pitchFamily="34" charset="0"/>
              </a:rPr>
              <a:t>. </a:t>
            </a:r>
            <a:endParaRPr lang="en-US" altLang="en-US" dirty="0">
              <a:solidFill>
                <a:srgbClr val="0033CC"/>
              </a:solidFill>
              <a:latin typeface="Comic Sans MS" panose="030F0902030302020204" pitchFamily="66" charset="0"/>
            </a:endParaRPr>
          </a:p>
        </p:txBody>
      </p:sp>
      <p:sp>
        <p:nvSpPr>
          <p:cNvPr id="34" name="Text Box 34">
            <a:extLst>
              <a:ext uri="{FF2B5EF4-FFF2-40B4-BE49-F238E27FC236}">
                <a16:creationId xmlns:a16="http://schemas.microsoft.com/office/drawing/2014/main" id="{8F7225F6-BFD0-5A49-9215-9C927B5F4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2639" y="1565573"/>
            <a:ext cx="6010517" cy="3711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  = Run  CS-PRG G:{0,1}</a:t>
            </a:r>
            <a:r>
              <a:rPr lang="en-US" altLang="en-US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-&gt;{0,1}</a:t>
            </a:r>
            <a:r>
              <a:rPr lang="en-US" altLang="en-US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seed s and output the </a:t>
            </a:r>
            <a:r>
              <a:rPr lang="en-US" altLang="en-US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 output bits </a:t>
            </a:r>
          </a:p>
          <a:p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  = Run a CS-PSRG G:{0,1}</a:t>
            </a:r>
            <a:r>
              <a:rPr lang="en-US" altLang="en-US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-&gt;{0,1}</a:t>
            </a:r>
            <a:r>
              <a:rPr lang="en-US" altLang="en-US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seed s and output the </a:t>
            </a:r>
            <a:r>
              <a:rPr lang="en-US" altLang="en-US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2nd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 output bits</a:t>
            </a:r>
          </a:p>
          <a:p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  = G</a:t>
            </a:r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</a:t>
            </a:r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(s)) </a:t>
            </a:r>
          </a:p>
          <a:p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  = G</a:t>
            </a:r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</a:t>
            </a:r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(s)) …</a:t>
            </a:r>
          </a:p>
          <a:p>
            <a:pPr>
              <a:spcBef>
                <a:spcPct val="20000"/>
              </a:spcBef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 =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G</a:t>
            </a:r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baseline="-5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baseline="-5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n-1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baseline="-5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 =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G</a:t>
            </a:r>
            <a:r>
              <a:rPr lang="en-US" altLang="en-US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baseline="-5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G</a:t>
            </a:r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baseline="-5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n-1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G</a:t>
            </a:r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baseline="-5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(s)…))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>
              <a:spcBef>
                <a:spcPct val="20000"/>
              </a:spcBef>
            </a:pPr>
            <a:endParaRPr lang="he-IL" altLang="en-US" sz="32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574157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7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DE5B92CD-2FBB-D845-8FAE-81D64F7746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Construction of PSRF</a:t>
            </a:r>
            <a:r>
              <a:rPr lang="ja-JP" altLang="en-US" sz="360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64DB413-7F74-A44F-A411-ECB35BC285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7232" y="1158838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Define</a:t>
            </a:r>
            <a:endParaRPr lang="en-US" altLang="en-US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6" name="Text Box 34">
            <a:extLst>
              <a:ext uri="{FF2B5EF4-FFF2-40B4-BE49-F238E27FC236}">
                <a16:creationId xmlns:a16="http://schemas.microsoft.com/office/drawing/2014/main" id="{0DA0076F-048C-E641-90C0-D7F2FF2D7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860" y="1697204"/>
            <a:ext cx="8534400" cy="4007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(x) = G</a:t>
            </a:r>
            <a:r>
              <a:rPr lang="en-US" alt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  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e.g. f</a:t>
            </a:r>
            <a:r>
              <a:rPr lang="en-US" alt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(0000000)= G</a:t>
            </a:r>
            <a:r>
              <a:rPr lang="en-US" alt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(G</a:t>
            </a:r>
            <a:r>
              <a:rPr lang="en-US" alt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G</a:t>
            </a:r>
            <a:r>
              <a:rPr lang="en-US" alt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(G</a:t>
            </a:r>
            <a:r>
              <a:rPr lang="en-US" alt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(G</a:t>
            </a:r>
            <a:r>
              <a:rPr lang="en-US" alt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(G</a:t>
            </a:r>
            <a:r>
              <a:rPr lang="en-US" alt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dirty="0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(s))</a:t>
            </a:r>
          </a:p>
          <a:p>
            <a:pPr>
              <a:spcBef>
                <a:spcPct val="2000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   =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G</a:t>
            </a:r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baseline="-5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baseline="-5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n-1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baseline="-5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 =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G</a:t>
            </a:r>
            <a:r>
              <a:rPr lang="en-US" altLang="en-US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baseline="-5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G</a:t>
            </a:r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baseline="-5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n-1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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Math B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G</a:t>
            </a:r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baseline="-5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(s))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)</a:t>
            </a:r>
          </a:p>
          <a:p>
            <a:pPr>
              <a:spcBef>
                <a:spcPct val="20000"/>
              </a:spcBef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>
              <a:spcBef>
                <a:spcPct val="2000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Set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PSRF family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F= {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  and 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={f</a:t>
            </a:r>
            <a:r>
              <a:rPr lang="en-US" alt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en-US" alt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|s|=n</a:t>
            </a:r>
          </a:p>
          <a:p>
            <a:pPr>
              <a:spcBef>
                <a:spcPct val="20000"/>
              </a:spcBef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Each evaluation of f is n G evaluations</a:t>
            </a:r>
          </a:p>
          <a:p>
            <a:pPr>
              <a:spcBef>
                <a:spcPct val="20000"/>
              </a:spcBef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705A943-39C6-D74F-A90F-5665FCFC3843}"/>
              </a:ext>
            </a:extLst>
          </p:cNvPr>
          <p:cNvGrpSpPr/>
          <p:nvPr/>
        </p:nvGrpSpPr>
        <p:grpSpPr>
          <a:xfrm>
            <a:off x="5463595" y="2816934"/>
            <a:ext cx="3642305" cy="3290178"/>
            <a:chOff x="-683421" y="1217613"/>
            <a:chExt cx="5682460" cy="4235450"/>
          </a:xfrm>
        </p:grpSpPr>
        <p:sp>
          <p:nvSpPr>
            <p:cNvPr id="7" name="Oval 4">
              <a:extLst>
                <a:ext uri="{FF2B5EF4-FFF2-40B4-BE49-F238E27FC236}">
                  <a16:creationId xmlns:a16="http://schemas.microsoft.com/office/drawing/2014/main" id="{CF70F610-5CB6-0A40-851E-809BFEB51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925" y="5251450"/>
              <a:ext cx="161925" cy="18573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8" name="Oval 5">
              <a:extLst>
                <a:ext uri="{FF2B5EF4-FFF2-40B4-BE49-F238E27FC236}">
                  <a16:creationId xmlns:a16="http://schemas.microsoft.com/office/drawing/2014/main" id="{A7522260-AD5B-4D48-A451-2BA24B8A5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9012" y="5251450"/>
              <a:ext cx="161925" cy="18573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3DDEC68D-357C-C44E-9713-EA2263E5D6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19500" y="4265613"/>
              <a:ext cx="342900" cy="9667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6B1EBF1F-E43B-364A-880C-DAC59F8CE1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73525" y="4230688"/>
              <a:ext cx="341312" cy="10398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1" name="Oval 8">
              <a:extLst>
                <a:ext uri="{FF2B5EF4-FFF2-40B4-BE49-F238E27FC236}">
                  <a16:creationId xmlns:a16="http://schemas.microsoft.com/office/drawing/2014/main" id="{4D1F74BE-F219-AC43-8C72-B1BBC868A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6687" y="1674813"/>
              <a:ext cx="303213" cy="27781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CCCEC4FD-F968-534A-B833-B12103F1E4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20887" y="1903413"/>
              <a:ext cx="735013" cy="10144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9B0ADFDA-B84C-834F-A945-5A2235323A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0800" y="1370013"/>
              <a:ext cx="990600" cy="152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4" name="Oval 12">
              <a:extLst>
                <a:ext uri="{FF2B5EF4-FFF2-40B4-BE49-F238E27FC236}">
                  <a16:creationId xmlns:a16="http://schemas.microsoft.com/office/drawing/2014/main" id="{050FF60A-3688-7B48-AC9A-660077075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5475" y="2933700"/>
              <a:ext cx="185737" cy="18573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5" name="Oval 13">
              <a:extLst>
                <a:ext uri="{FF2B5EF4-FFF2-40B4-BE49-F238E27FC236}">
                  <a16:creationId xmlns:a16="http://schemas.microsoft.com/office/drawing/2014/main" id="{9028515D-756F-DC47-8A7F-7FA922C46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912" y="4103688"/>
              <a:ext cx="185738" cy="18573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6" name="Oval 14">
              <a:extLst>
                <a:ext uri="{FF2B5EF4-FFF2-40B4-BE49-F238E27FC236}">
                  <a16:creationId xmlns:a16="http://schemas.microsoft.com/office/drawing/2014/main" id="{EE3DD65D-F02E-D649-A819-0857CED7F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0175" y="4103688"/>
              <a:ext cx="185737" cy="18573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657CB6D8-272D-754E-899B-75069AF7EF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04950" y="3122613"/>
              <a:ext cx="400050" cy="9620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AAAB1B52-4ABA-8B4C-92BB-A44D82D36A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7400" y="3122613"/>
              <a:ext cx="381000" cy="990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8DB8472-BC7A-6A4C-8A6B-6A02A1CA5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8850" y="2917825"/>
              <a:ext cx="185737" cy="18573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507F346-008D-434C-90B0-CA75119FF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1287" y="4087813"/>
              <a:ext cx="185738" cy="18573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E30F4B8-2BFC-E74D-9DF6-B377E25C4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550" y="4189413"/>
              <a:ext cx="185737" cy="18573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2" name="Line 21">
              <a:extLst>
                <a:ext uri="{FF2B5EF4-FFF2-40B4-BE49-F238E27FC236}">
                  <a16:creationId xmlns:a16="http://schemas.microsoft.com/office/drawing/2014/main" id="{5D9E4CF2-351A-9642-99A1-1FC553551F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24200" y="3098800"/>
              <a:ext cx="404812" cy="10906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3" name="Line 22">
              <a:extLst>
                <a:ext uri="{FF2B5EF4-FFF2-40B4-BE49-F238E27FC236}">
                  <a16:creationId xmlns:a16="http://schemas.microsoft.com/office/drawing/2014/main" id="{71686954-89B4-934B-BCF4-7D1A4EF6B9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9025" y="3067050"/>
              <a:ext cx="393700" cy="1039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AE63DC5-25AC-6B45-8176-24898DB5C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1812" y="5267325"/>
              <a:ext cx="158750" cy="18573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E0F4283-3D61-6644-B586-AF33A1825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012" y="5267325"/>
              <a:ext cx="158750" cy="18573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6" name="Line 25">
              <a:extLst>
                <a:ext uri="{FF2B5EF4-FFF2-40B4-BE49-F238E27FC236}">
                  <a16:creationId xmlns:a16="http://schemas.microsoft.com/office/drawing/2014/main" id="{B881145B-5CCF-DE4A-A237-2E9E0C497D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6800" y="4265613"/>
              <a:ext cx="381000" cy="990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7" name="Line 26">
              <a:extLst>
                <a:ext uri="{FF2B5EF4-FFF2-40B4-BE49-F238E27FC236}">
                  <a16:creationId xmlns:a16="http://schemas.microsoft.com/office/drawing/2014/main" id="{4DD3D8AB-FFFF-AE43-95A3-010897D7A2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4000" y="4265613"/>
              <a:ext cx="304800" cy="990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0A4B87E-2D49-8E46-A5A3-579CE898B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1900" y="5308600"/>
              <a:ext cx="84137" cy="12382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E49EC85-6736-8F41-9F32-BD9F56048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3512" y="5308600"/>
              <a:ext cx="84138" cy="12382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BD31302-C1DA-CF49-9BE3-BE94A50B1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4012" y="5308600"/>
              <a:ext cx="84138" cy="12382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1" name="Text Box 30">
              <a:extLst>
                <a:ext uri="{FF2B5EF4-FFF2-40B4-BE49-F238E27FC236}">
                  <a16:creationId xmlns:a16="http://schemas.microsoft.com/office/drawing/2014/main" id="{CB7E4B58-6A28-C446-8778-080527CCC8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0887" y="1803400"/>
              <a:ext cx="33496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rtl="1">
                <a:defRPr/>
              </a:pPr>
              <a:endParaRPr lang="en-US">
                <a:latin typeface="Symbol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2" name="Text Box 31">
              <a:extLst>
                <a:ext uri="{FF2B5EF4-FFF2-40B4-BE49-F238E27FC236}">
                  <a16:creationId xmlns:a16="http://schemas.microsoft.com/office/drawing/2014/main" id="{B526B7EC-59BD-E249-B0A0-2A39595338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5300" y="2750782"/>
              <a:ext cx="1557338" cy="515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 rtl="1">
                <a:defRPr/>
              </a:pPr>
              <a:r>
                <a:rPr lang="en-US" sz="2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  <a:sym typeface="Symbol" charset="0"/>
                </a:rPr>
                <a:t>G</a:t>
              </a:r>
              <a:r>
                <a:rPr lang="en-US" sz="2000" baseline="-25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  <a:sym typeface="Symbol" charset="0"/>
                </a:rPr>
                <a:t>0</a:t>
              </a:r>
              <a:r>
                <a:rPr lang="en-US" sz="2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</a:rPr>
                <a:t>(S)</a:t>
              </a:r>
              <a:endParaRPr lang="en-US" dirty="0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3" name="Text Box 32">
              <a:extLst>
                <a:ext uri="{FF2B5EF4-FFF2-40B4-BE49-F238E27FC236}">
                  <a16:creationId xmlns:a16="http://schemas.microsoft.com/office/drawing/2014/main" id="{5E1D658D-1B01-6240-BBDC-39E3AF4AD9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5724" y="2763036"/>
              <a:ext cx="1453315" cy="515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 rtl="1">
                <a:defRPr/>
              </a:pPr>
              <a:r>
                <a:rPr lang="en-US" sz="2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  <a:sym typeface="Symbol" charset="0"/>
                </a:rPr>
                <a:t>G</a:t>
              </a:r>
              <a:r>
                <a:rPr lang="en-US" sz="2000" baseline="-25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  <a:sym typeface="Symbol" charset="0"/>
                </a:rPr>
                <a:t>1</a:t>
              </a:r>
              <a:r>
                <a:rPr lang="en-US" sz="2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</a:rPr>
                <a:t>(S)</a:t>
              </a:r>
              <a:endParaRPr lang="en-US" dirty="0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4" name="Text Box 33">
              <a:extLst>
                <a:ext uri="{FF2B5EF4-FFF2-40B4-BE49-F238E27FC236}">
                  <a16:creationId xmlns:a16="http://schemas.microsoft.com/office/drawing/2014/main" id="{53BDA07F-C914-884A-AA2E-88D52371F4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8400" y="1217613"/>
              <a:ext cx="773112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rtl="1"/>
              <a:r>
                <a:rPr lang="en-US" altLang="en-US" sz="2000">
                  <a:solidFill>
                    <a:srgbClr val="FF0000"/>
                  </a:solidFill>
                  <a:latin typeface="Comic Sans MS" panose="030F0902030302020204" pitchFamily="66" charset="0"/>
                </a:rPr>
                <a:t>S</a:t>
              </a:r>
              <a:endParaRPr lang="he-IL" altLang="en-US">
                <a:solidFill>
                  <a:srgbClr val="FF0000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35" name="Text Box 34">
              <a:extLst>
                <a:ext uri="{FF2B5EF4-FFF2-40B4-BE49-F238E27FC236}">
                  <a16:creationId xmlns:a16="http://schemas.microsoft.com/office/drawing/2014/main" id="{19D6D9FD-FCB1-1946-8321-4AB3348234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683421" y="3891223"/>
              <a:ext cx="2448796" cy="5150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 rtl="1">
                <a:defRPr/>
              </a:pPr>
              <a:r>
                <a:rPr lang="en-US" sz="2000" dirty="0">
                  <a:solidFill>
                    <a:srgbClr val="FF0000"/>
                  </a:solidFill>
                  <a:latin typeface="Times New Roman" charset="0"/>
                  <a:ea typeface="MS PGothic" charset="0"/>
                  <a:cs typeface="MS PGothic" charset="0"/>
                  <a:sym typeface="Symbol" charset="0"/>
                </a:rPr>
                <a:t> </a:t>
              </a:r>
              <a:r>
                <a:rPr lang="en-US" sz="2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  <a:sym typeface="Symbol" charset="0"/>
                </a:rPr>
                <a:t>G</a:t>
              </a:r>
              <a:r>
                <a:rPr lang="en-US" sz="2000" baseline="-25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  <a:sym typeface="Symbol" charset="0"/>
                </a:rPr>
                <a:t>0</a:t>
              </a:r>
              <a:r>
                <a:rPr lang="en-US" sz="2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  <a:sym typeface="Symbol" charset="0"/>
                </a:rPr>
                <a:t>(G</a:t>
              </a:r>
              <a:r>
                <a:rPr lang="en-US" sz="2000" baseline="-25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  <a:sym typeface="Symbol" charset="0"/>
                </a:rPr>
                <a:t>0</a:t>
              </a:r>
              <a:r>
                <a:rPr lang="en-US" sz="2000" dirty="0">
                  <a:solidFill>
                    <a:srgbClr val="FF0000"/>
                  </a:solidFill>
                  <a:latin typeface="Comic Sans MS" charset="0"/>
                  <a:ea typeface="MS PGothic" charset="0"/>
                  <a:cs typeface="MS PGothic" charset="0"/>
                </a:rPr>
                <a:t>(S))</a:t>
              </a:r>
            </a:p>
          </p:txBody>
        </p:sp>
      </p:grpSp>
      <p:sp>
        <p:nvSpPr>
          <p:cNvPr id="37" name="Text Box 36">
            <a:extLst>
              <a:ext uri="{FF2B5EF4-FFF2-40B4-BE49-F238E27FC236}">
                <a16:creationId xmlns:a16="http://schemas.microsoft.com/office/drawing/2014/main" id="{7E636A60-9EC3-8E4B-9682-40264C930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1477" y="5647794"/>
            <a:ext cx="47894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Arial Narrow" panose="020B0604020202020204" pitchFamily="34" charset="0"/>
              </a:rPr>
              <a:t>Each leaf corresponds to </a:t>
            </a:r>
            <a:r>
              <a:rPr lang="en-US" altLang="en-US" dirty="0">
                <a:solidFill>
                  <a:srgbClr val="0033CC"/>
                </a:solidFill>
                <a:latin typeface="Comic Sans MS" panose="030F0902030302020204" pitchFamily="66" charset="0"/>
              </a:rPr>
              <a:t>x</a:t>
            </a:r>
            <a:r>
              <a:rPr lang="en-US" altLang="en-US" dirty="0">
                <a:solidFill>
                  <a:srgbClr val="0033CC"/>
                </a:solidFill>
                <a:latin typeface="cmsy10" pitchFamily="34" charset="0"/>
              </a:rPr>
              <a:t>∈</a:t>
            </a:r>
            <a:r>
              <a:rPr lang="en-US" altLang="en-US" dirty="0">
                <a:solidFill>
                  <a:srgbClr val="0033CC"/>
                </a:solidFill>
                <a:latin typeface="Comic Sans MS" panose="030F0902030302020204" pitchFamily="66" charset="0"/>
              </a:rPr>
              <a:t>{0,1}</a:t>
            </a:r>
            <a:r>
              <a:rPr lang="en-US" altLang="en-US" baseline="30000" dirty="0">
                <a:solidFill>
                  <a:srgbClr val="0033CC"/>
                </a:solidFill>
                <a:latin typeface="Arial Narrow" panose="020B0604020202020204" pitchFamily="34" charset="0"/>
              </a:rPr>
              <a:t>n</a:t>
            </a:r>
            <a:r>
              <a:rPr lang="en-US" altLang="en-US" dirty="0">
                <a:latin typeface="Arial Narrow" panose="020B0604020202020204" pitchFamily="34" charset="0"/>
              </a:rPr>
              <a:t>. Label of leaf: value of pseudo-random function at </a:t>
            </a:r>
            <a:r>
              <a:rPr lang="en-US" altLang="en-US" dirty="0">
                <a:solidFill>
                  <a:srgbClr val="0033CC"/>
                </a:solidFill>
                <a:latin typeface="Comic Sans MS" panose="030F0902030302020204" pitchFamily="66" charset="0"/>
              </a:rPr>
              <a:t>x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2AE7855D-5153-E54F-9C46-9A63ADB1B10D}"/>
              </a:ext>
            </a:extLst>
          </p:cNvPr>
          <p:cNvSpPr/>
          <p:nvPr/>
        </p:nvSpPr>
        <p:spPr bwMode="auto">
          <a:xfrm>
            <a:off x="702558" y="2076450"/>
            <a:ext cx="8258175" cy="4629150"/>
          </a:xfrm>
          <a:custGeom>
            <a:avLst/>
            <a:gdLst>
              <a:gd name="connsiteX0" fmla="*/ 0 w 8258175"/>
              <a:gd name="connsiteY0" fmla="*/ 4629150 h 4629150"/>
              <a:gd name="connsiteX1" fmla="*/ 14288 w 8258175"/>
              <a:gd name="connsiteY1" fmla="*/ 4129087 h 4629150"/>
              <a:gd name="connsiteX2" fmla="*/ 42863 w 8258175"/>
              <a:gd name="connsiteY2" fmla="*/ 4014787 h 4629150"/>
              <a:gd name="connsiteX3" fmla="*/ 100013 w 8258175"/>
              <a:gd name="connsiteY3" fmla="*/ 3857625 h 4629150"/>
              <a:gd name="connsiteX4" fmla="*/ 157163 w 8258175"/>
              <a:gd name="connsiteY4" fmla="*/ 3743325 h 4629150"/>
              <a:gd name="connsiteX5" fmla="*/ 228600 w 8258175"/>
              <a:gd name="connsiteY5" fmla="*/ 3657600 h 4629150"/>
              <a:gd name="connsiteX6" fmla="*/ 285750 w 8258175"/>
              <a:gd name="connsiteY6" fmla="*/ 3586162 h 4629150"/>
              <a:gd name="connsiteX7" fmla="*/ 442913 w 8258175"/>
              <a:gd name="connsiteY7" fmla="*/ 3443287 h 4629150"/>
              <a:gd name="connsiteX8" fmla="*/ 471488 w 8258175"/>
              <a:gd name="connsiteY8" fmla="*/ 3400425 h 4629150"/>
              <a:gd name="connsiteX9" fmla="*/ 528638 w 8258175"/>
              <a:gd name="connsiteY9" fmla="*/ 3371850 h 4629150"/>
              <a:gd name="connsiteX10" fmla="*/ 628650 w 8258175"/>
              <a:gd name="connsiteY10" fmla="*/ 3286125 h 4629150"/>
              <a:gd name="connsiteX11" fmla="*/ 714375 w 8258175"/>
              <a:gd name="connsiteY11" fmla="*/ 3228975 h 4629150"/>
              <a:gd name="connsiteX12" fmla="*/ 785813 w 8258175"/>
              <a:gd name="connsiteY12" fmla="*/ 3157537 h 4629150"/>
              <a:gd name="connsiteX13" fmla="*/ 885825 w 8258175"/>
              <a:gd name="connsiteY13" fmla="*/ 3100387 h 4629150"/>
              <a:gd name="connsiteX14" fmla="*/ 928688 w 8258175"/>
              <a:gd name="connsiteY14" fmla="*/ 3071812 h 4629150"/>
              <a:gd name="connsiteX15" fmla="*/ 1028700 w 8258175"/>
              <a:gd name="connsiteY15" fmla="*/ 2986087 h 4629150"/>
              <a:gd name="connsiteX16" fmla="*/ 1071563 w 8258175"/>
              <a:gd name="connsiteY16" fmla="*/ 2971800 h 4629150"/>
              <a:gd name="connsiteX17" fmla="*/ 1114425 w 8258175"/>
              <a:gd name="connsiteY17" fmla="*/ 2928937 h 4629150"/>
              <a:gd name="connsiteX18" fmla="*/ 1243013 w 8258175"/>
              <a:gd name="connsiteY18" fmla="*/ 2843212 h 4629150"/>
              <a:gd name="connsiteX19" fmla="*/ 1328738 w 8258175"/>
              <a:gd name="connsiteY19" fmla="*/ 2786062 h 4629150"/>
              <a:gd name="connsiteX20" fmla="*/ 1385888 w 8258175"/>
              <a:gd name="connsiteY20" fmla="*/ 2757487 h 4629150"/>
              <a:gd name="connsiteX21" fmla="*/ 1428750 w 8258175"/>
              <a:gd name="connsiteY21" fmla="*/ 2728912 h 4629150"/>
              <a:gd name="connsiteX22" fmla="*/ 1485900 w 8258175"/>
              <a:gd name="connsiteY22" fmla="*/ 2714625 h 4629150"/>
              <a:gd name="connsiteX23" fmla="*/ 1585913 w 8258175"/>
              <a:gd name="connsiteY23" fmla="*/ 2657475 h 4629150"/>
              <a:gd name="connsiteX24" fmla="*/ 1643063 w 8258175"/>
              <a:gd name="connsiteY24" fmla="*/ 2643187 h 4629150"/>
              <a:gd name="connsiteX25" fmla="*/ 1685925 w 8258175"/>
              <a:gd name="connsiteY25" fmla="*/ 2628900 h 4629150"/>
              <a:gd name="connsiteX26" fmla="*/ 1743075 w 8258175"/>
              <a:gd name="connsiteY26" fmla="*/ 2614612 h 4629150"/>
              <a:gd name="connsiteX27" fmla="*/ 1857375 w 8258175"/>
              <a:gd name="connsiteY27" fmla="*/ 2586037 h 4629150"/>
              <a:gd name="connsiteX28" fmla="*/ 2043113 w 8258175"/>
              <a:gd name="connsiteY28" fmla="*/ 2571750 h 4629150"/>
              <a:gd name="connsiteX29" fmla="*/ 2643188 w 8258175"/>
              <a:gd name="connsiteY29" fmla="*/ 2586037 h 4629150"/>
              <a:gd name="connsiteX30" fmla="*/ 2814638 w 8258175"/>
              <a:gd name="connsiteY30" fmla="*/ 2614612 h 4629150"/>
              <a:gd name="connsiteX31" fmla="*/ 2886075 w 8258175"/>
              <a:gd name="connsiteY31" fmla="*/ 2643187 h 4629150"/>
              <a:gd name="connsiteX32" fmla="*/ 2957513 w 8258175"/>
              <a:gd name="connsiteY32" fmla="*/ 2657475 h 4629150"/>
              <a:gd name="connsiteX33" fmla="*/ 3171825 w 8258175"/>
              <a:gd name="connsiteY33" fmla="*/ 2728912 h 4629150"/>
              <a:gd name="connsiteX34" fmla="*/ 3357563 w 8258175"/>
              <a:gd name="connsiteY34" fmla="*/ 2800350 h 4629150"/>
              <a:gd name="connsiteX35" fmla="*/ 3457575 w 8258175"/>
              <a:gd name="connsiteY35" fmla="*/ 2857500 h 4629150"/>
              <a:gd name="connsiteX36" fmla="*/ 3514725 w 8258175"/>
              <a:gd name="connsiteY36" fmla="*/ 2871787 h 4629150"/>
              <a:gd name="connsiteX37" fmla="*/ 3557588 w 8258175"/>
              <a:gd name="connsiteY37" fmla="*/ 2886075 h 4629150"/>
              <a:gd name="connsiteX38" fmla="*/ 3657600 w 8258175"/>
              <a:gd name="connsiteY38" fmla="*/ 2914650 h 4629150"/>
              <a:gd name="connsiteX39" fmla="*/ 3729038 w 8258175"/>
              <a:gd name="connsiteY39" fmla="*/ 2943225 h 4629150"/>
              <a:gd name="connsiteX40" fmla="*/ 3786188 w 8258175"/>
              <a:gd name="connsiteY40" fmla="*/ 2971800 h 4629150"/>
              <a:gd name="connsiteX41" fmla="*/ 3857625 w 8258175"/>
              <a:gd name="connsiteY41" fmla="*/ 2986087 h 4629150"/>
              <a:gd name="connsiteX42" fmla="*/ 3914775 w 8258175"/>
              <a:gd name="connsiteY42" fmla="*/ 3000375 h 4629150"/>
              <a:gd name="connsiteX43" fmla="*/ 4186238 w 8258175"/>
              <a:gd name="connsiteY43" fmla="*/ 2986087 h 4629150"/>
              <a:gd name="connsiteX44" fmla="*/ 4271963 w 8258175"/>
              <a:gd name="connsiteY44" fmla="*/ 2957512 h 4629150"/>
              <a:gd name="connsiteX45" fmla="*/ 4357688 w 8258175"/>
              <a:gd name="connsiteY45" fmla="*/ 2928937 h 4629150"/>
              <a:gd name="connsiteX46" fmla="*/ 4400550 w 8258175"/>
              <a:gd name="connsiteY46" fmla="*/ 2914650 h 4629150"/>
              <a:gd name="connsiteX47" fmla="*/ 4457700 w 8258175"/>
              <a:gd name="connsiteY47" fmla="*/ 2900362 h 4629150"/>
              <a:gd name="connsiteX48" fmla="*/ 4586288 w 8258175"/>
              <a:gd name="connsiteY48" fmla="*/ 2871787 h 4629150"/>
              <a:gd name="connsiteX49" fmla="*/ 4657725 w 8258175"/>
              <a:gd name="connsiteY49" fmla="*/ 2843212 h 4629150"/>
              <a:gd name="connsiteX50" fmla="*/ 4700588 w 8258175"/>
              <a:gd name="connsiteY50" fmla="*/ 2828925 h 4629150"/>
              <a:gd name="connsiteX51" fmla="*/ 4786313 w 8258175"/>
              <a:gd name="connsiteY51" fmla="*/ 2786062 h 4629150"/>
              <a:gd name="connsiteX52" fmla="*/ 4843463 w 8258175"/>
              <a:gd name="connsiteY52" fmla="*/ 2757487 h 4629150"/>
              <a:gd name="connsiteX53" fmla="*/ 4900613 w 8258175"/>
              <a:gd name="connsiteY53" fmla="*/ 2743200 h 4629150"/>
              <a:gd name="connsiteX54" fmla="*/ 4943475 w 8258175"/>
              <a:gd name="connsiteY54" fmla="*/ 2728912 h 4629150"/>
              <a:gd name="connsiteX55" fmla="*/ 5172075 w 8258175"/>
              <a:gd name="connsiteY55" fmla="*/ 2700337 h 4629150"/>
              <a:gd name="connsiteX56" fmla="*/ 5229225 w 8258175"/>
              <a:gd name="connsiteY56" fmla="*/ 2686050 h 4629150"/>
              <a:gd name="connsiteX57" fmla="*/ 5357813 w 8258175"/>
              <a:gd name="connsiteY57" fmla="*/ 2643187 h 4629150"/>
              <a:gd name="connsiteX58" fmla="*/ 5529263 w 8258175"/>
              <a:gd name="connsiteY58" fmla="*/ 2614612 h 4629150"/>
              <a:gd name="connsiteX59" fmla="*/ 5572125 w 8258175"/>
              <a:gd name="connsiteY59" fmla="*/ 2600325 h 4629150"/>
              <a:gd name="connsiteX60" fmla="*/ 5700713 w 8258175"/>
              <a:gd name="connsiteY60" fmla="*/ 2586037 h 4629150"/>
              <a:gd name="connsiteX61" fmla="*/ 5757863 w 8258175"/>
              <a:gd name="connsiteY61" fmla="*/ 2571750 h 4629150"/>
              <a:gd name="connsiteX62" fmla="*/ 5800725 w 8258175"/>
              <a:gd name="connsiteY62" fmla="*/ 2557462 h 4629150"/>
              <a:gd name="connsiteX63" fmla="*/ 5815013 w 8258175"/>
              <a:gd name="connsiteY63" fmla="*/ 1871662 h 4629150"/>
              <a:gd name="connsiteX64" fmla="*/ 5843588 w 8258175"/>
              <a:gd name="connsiteY64" fmla="*/ 1757362 h 4629150"/>
              <a:gd name="connsiteX65" fmla="*/ 5886450 w 8258175"/>
              <a:gd name="connsiteY65" fmla="*/ 1657350 h 4629150"/>
              <a:gd name="connsiteX66" fmla="*/ 5957888 w 8258175"/>
              <a:gd name="connsiteY66" fmla="*/ 1528762 h 4629150"/>
              <a:gd name="connsiteX67" fmla="*/ 6043613 w 8258175"/>
              <a:gd name="connsiteY67" fmla="*/ 1400175 h 4629150"/>
              <a:gd name="connsiteX68" fmla="*/ 6072188 w 8258175"/>
              <a:gd name="connsiteY68" fmla="*/ 1357312 h 4629150"/>
              <a:gd name="connsiteX69" fmla="*/ 6086475 w 8258175"/>
              <a:gd name="connsiteY69" fmla="*/ 1314450 h 4629150"/>
              <a:gd name="connsiteX70" fmla="*/ 6115050 w 8258175"/>
              <a:gd name="connsiteY70" fmla="*/ 1271587 h 4629150"/>
              <a:gd name="connsiteX71" fmla="*/ 6143625 w 8258175"/>
              <a:gd name="connsiteY71" fmla="*/ 1214437 h 4629150"/>
              <a:gd name="connsiteX72" fmla="*/ 6172200 w 8258175"/>
              <a:gd name="connsiteY72" fmla="*/ 1171575 h 4629150"/>
              <a:gd name="connsiteX73" fmla="*/ 6243638 w 8258175"/>
              <a:gd name="connsiteY73" fmla="*/ 1085850 h 4629150"/>
              <a:gd name="connsiteX74" fmla="*/ 6515100 w 8258175"/>
              <a:gd name="connsiteY74" fmla="*/ 1042987 h 4629150"/>
              <a:gd name="connsiteX75" fmla="*/ 6572250 w 8258175"/>
              <a:gd name="connsiteY75" fmla="*/ 1028700 h 4629150"/>
              <a:gd name="connsiteX76" fmla="*/ 6615113 w 8258175"/>
              <a:gd name="connsiteY76" fmla="*/ 1014412 h 4629150"/>
              <a:gd name="connsiteX77" fmla="*/ 6686550 w 8258175"/>
              <a:gd name="connsiteY77" fmla="*/ 1000125 h 4629150"/>
              <a:gd name="connsiteX78" fmla="*/ 6743700 w 8258175"/>
              <a:gd name="connsiteY78" fmla="*/ 985837 h 4629150"/>
              <a:gd name="connsiteX79" fmla="*/ 6786563 w 8258175"/>
              <a:gd name="connsiteY79" fmla="*/ 957262 h 4629150"/>
              <a:gd name="connsiteX80" fmla="*/ 6886575 w 8258175"/>
              <a:gd name="connsiteY80" fmla="*/ 928687 h 4629150"/>
              <a:gd name="connsiteX81" fmla="*/ 6929438 w 8258175"/>
              <a:gd name="connsiteY81" fmla="*/ 900112 h 4629150"/>
              <a:gd name="connsiteX82" fmla="*/ 7000875 w 8258175"/>
              <a:gd name="connsiteY82" fmla="*/ 814387 h 4629150"/>
              <a:gd name="connsiteX83" fmla="*/ 7172325 w 8258175"/>
              <a:gd name="connsiteY83" fmla="*/ 728662 h 4629150"/>
              <a:gd name="connsiteX84" fmla="*/ 7300913 w 8258175"/>
              <a:gd name="connsiteY84" fmla="*/ 685800 h 4629150"/>
              <a:gd name="connsiteX85" fmla="*/ 7343775 w 8258175"/>
              <a:gd name="connsiteY85" fmla="*/ 671512 h 4629150"/>
              <a:gd name="connsiteX86" fmla="*/ 7386638 w 8258175"/>
              <a:gd name="connsiteY86" fmla="*/ 657225 h 4629150"/>
              <a:gd name="connsiteX87" fmla="*/ 7429500 w 8258175"/>
              <a:gd name="connsiteY87" fmla="*/ 628650 h 4629150"/>
              <a:gd name="connsiteX88" fmla="*/ 7472363 w 8258175"/>
              <a:gd name="connsiteY88" fmla="*/ 614362 h 4629150"/>
              <a:gd name="connsiteX89" fmla="*/ 7629525 w 8258175"/>
              <a:gd name="connsiteY89" fmla="*/ 457200 h 4629150"/>
              <a:gd name="connsiteX90" fmla="*/ 7672388 w 8258175"/>
              <a:gd name="connsiteY90" fmla="*/ 400050 h 4629150"/>
              <a:gd name="connsiteX91" fmla="*/ 7700963 w 8258175"/>
              <a:gd name="connsiteY91" fmla="*/ 357187 h 4629150"/>
              <a:gd name="connsiteX92" fmla="*/ 7843838 w 8258175"/>
              <a:gd name="connsiteY92" fmla="*/ 228600 h 4629150"/>
              <a:gd name="connsiteX93" fmla="*/ 7929563 w 8258175"/>
              <a:gd name="connsiteY93" fmla="*/ 171450 h 4629150"/>
              <a:gd name="connsiteX94" fmla="*/ 7972425 w 8258175"/>
              <a:gd name="connsiteY94" fmla="*/ 142875 h 4629150"/>
              <a:gd name="connsiteX95" fmla="*/ 8043863 w 8258175"/>
              <a:gd name="connsiteY95" fmla="*/ 128587 h 4629150"/>
              <a:gd name="connsiteX96" fmla="*/ 8086725 w 8258175"/>
              <a:gd name="connsiteY96" fmla="*/ 114300 h 4629150"/>
              <a:gd name="connsiteX97" fmla="*/ 8172450 w 8258175"/>
              <a:gd name="connsiteY97" fmla="*/ 42862 h 4629150"/>
              <a:gd name="connsiteX98" fmla="*/ 8215313 w 8258175"/>
              <a:gd name="connsiteY98" fmla="*/ 14287 h 4629150"/>
              <a:gd name="connsiteX99" fmla="*/ 8258175 w 8258175"/>
              <a:gd name="connsiteY99" fmla="*/ 0 h 462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8258175" h="4629150">
                <a:moveTo>
                  <a:pt x="0" y="4629150"/>
                </a:moveTo>
                <a:cubicBezTo>
                  <a:pt x="4763" y="4462462"/>
                  <a:pt x="2682" y="4295438"/>
                  <a:pt x="14288" y="4129087"/>
                </a:cubicBezTo>
                <a:cubicBezTo>
                  <a:pt x="17021" y="4089910"/>
                  <a:pt x="30444" y="4052044"/>
                  <a:pt x="42863" y="4014787"/>
                </a:cubicBezTo>
                <a:cubicBezTo>
                  <a:pt x="60870" y="3960767"/>
                  <a:pt x="76155" y="3909316"/>
                  <a:pt x="100013" y="3857625"/>
                </a:cubicBezTo>
                <a:cubicBezTo>
                  <a:pt x="117864" y="3818949"/>
                  <a:pt x="133535" y="3778768"/>
                  <a:pt x="157163" y="3743325"/>
                </a:cubicBezTo>
                <a:cubicBezTo>
                  <a:pt x="215644" y="3655602"/>
                  <a:pt x="151594" y="3745607"/>
                  <a:pt x="228600" y="3657600"/>
                </a:cubicBezTo>
                <a:cubicBezTo>
                  <a:pt x="248681" y="3634650"/>
                  <a:pt x="265237" y="3608727"/>
                  <a:pt x="285750" y="3586162"/>
                </a:cubicBezTo>
                <a:cubicBezTo>
                  <a:pt x="558687" y="3285930"/>
                  <a:pt x="214917" y="3671280"/>
                  <a:pt x="442913" y="3443287"/>
                </a:cubicBezTo>
                <a:cubicBezTo>
                  <a:pt x="455055" y="3431145"/>
                  <a:pt x="458297" y="3411418"/>
                  <a:pt x="471488" y="3400425"/>
                </a:cubicBezTo>
                <a:cubicBezTo>
                  <a:pt x="487850" y="3386790"/>
                  <a:pt x="510577" y="3383138"/>
                  <a:pt x="528638" y="3371850"/>
                </a:cubicBezTo>
                <a:cubicBezTo>
                  <a:pt x="644307" y="3299556"/>
                  <a:pt x="533011" y="3360511"/>
                  <a:pt x="628650" y="3286125"/>
                </a:cubicBezTo>
                <a:cubicBezTo>
                  <a:pt x="655759" y="3265041"/>
                  <a:pt x="687795" y="3250722"/>
                  <a:pt x="714375" y="3228975"/>
                </a:cubicBezTo>
                <a:cubicBezTo>
                  <a:pt x="740439" y="3207650"/>
                  <a:pt x="760469" y="3179713"/>
                  <a:pt x="785813" y="3157537"/>
                </a:cubicBezTo>
                <a:cubicBezTo>
                  <a:pt x="818575" y="3128870"/>
                  <a:pt x="847825" y="3122101"/>
                  <a:pt x="885825" y="3100387"/>
                </a:cubicBezTo>
                <a:cubicBezTo>
                  <a:pt x="900734" y="3091868"/>
                  <a:pt x="915496" y="3082805"/>
                  <a:pt x="928688" y="3071812"/>
                </a:cubicBezTo>
                <a:cubicBezTo>
                  <a:pt x="983963" y="3025750"/>
                  <a:pt x="960601" y="3025001"/>
                  <a:pt x="1028700" y="2986087"/>
                </a:cubicBezTo>
                <a:cubicBezTo>
                  <a:pt x="1041776" y="2978615"/>
                  <a:pt x="1057275" y="2976562"/>
                  <a:pt x="1071563" y="2971800"/>
                </a:cubicBezTo>
                <a:cubicBezTo>
                  <a:pt x="1085850" y="2957512"/>
                  <a:pt x="1098476" y="2941342"/>
                  <a:pt x="1114425" y="2928937"/>
                </a:cubicBezTo>
                <a:cubicBezTo>
                  <a:pt x="1114435" y="2928929"/>
                  <a:pt x="1221577" y="2857503"/>
                  <a:pt x="1243013" y="2843212"/>
                </a:cubicBezTo>
                <a:cubicBezTo>
                  <a:pt x="1243018" y="2843208"/>
                  <a:pt x="1328733" y="2786065"/>
                  <a:pt x="1328738" y="2786062"/>
                </a:cubicBezTo>
                <a:cubicBezTo>
                  <a:pt x="1347788" y="2776537"/>
                  <a:pt x="1367396" y="2768054"/>
                  <a:pt x="1385888" y="2757487"/>
                </a:cubicBezTo>
                <a:cubicBezTo>
                  <a:pt x="1400797" y="2748968"/>
                  <a:pt x="1412967" y="2735676"/>
                  <a:pt x="1428750" y="2728912"/>
                </a:cubicBezTo>
                <a:cubicBezTo>
                  <a:pt x="1446799" y="2721177"/>
                  <a:pt x="1466850" y="2719387"/>
                  <a:pt x="1485900" y="2714625"/>
                </a:cubicBezTo>
                <a:cubicBezTo>
                  <a:pt x="1521431" y="2690938"/>
                  <a:pt x="1544480" y="2673013"/>
                  <a:pt x="1585913" y="2657475"/>
                </a:cubicBezTo>
                <a:cubicBezTo>
                  <a:pt x="1604299" y="2650580"/>
                  <a:pt x="1624182" y="2648582"/>
                  <a:pt x="1643063" y="2643187"/>
                </a:cubicBezTo>
                <a:cubicBezTo>
                  <a:pt x="1657544" y="2639050"/>
                  <a:pt x="1671444" y="2633037"/>
                  <a:pt x="1685925" y="2628900"/>
                </a:cubicBezTo>
                <a:cubicBezTo>
                  <a:pt x="1704806" y="2623505"/>
                  <a:pt x="1724194" y="2620006"/>
                  <a:pt x="1743075" y="2614612"/>
                </a:cubicBezTo>
                <a:cubicBezTo>
                  <a:pt x="1799723" y="2598427"/>
                  <a:pt x="1786089" y="2593958"/>
                  <a:pt x="1857375" y="2586037"/>
                </a:cubicBezTo>
                <a:cubicBezTo>
                  <a:pt x="1919091" y="2579180"/>
                  <a:pt x="1981200" y="2576512"/>
                  <a:pt x="2043113" y="2571750"/>
                </a:cubicBezTo>
                <a:cubicBezTo>
                  <a:pt x="2243138" y="2576512"/>
                  <a:pt x="2443414" y="2574939"/>
                  <a:pt x="2643188" y="2586037"/>
                </a:cubicBezTo>
                <a:cubicBezTo>
                  <a:pt x="2701037" y="2589251"/>
                  <a:pt x="2814638" y="2614612"/>
                  <a:pt x="2814638" y="2614612"/>
                </a:cubicBezTo>
                <a:cubicBezTo>
                  <a:pt x="2838450" y="2624137"/>
                  <a:pt x="2861510" y="2635817"/>
                  <a:pt x="2886075" y="2643187"/>
                </a:cubicBezTo>
                <a:cubicBezTo>
                  <a:pt x="2909335" y="2650165"/>
                  <a:pt x="2934475" y="2649796"/>
                  <a:pt x="2957513" y="2657475"/>
                </a:cubicBezTo>
                <a:cubicBezTo>
                  <a:pt x="3205640" y="2740184"/>
                  <a:pt x="3010936" y="2696735"/>
                  <a:pt x="3171825" y="2728912"/>
                </a:cubicBezTo>
                <a:cubicBezTo>
                  <a:pt x="3307846" y="2796922"/>
                  <a:pt x="3244355" y="2777708"/>
                  <a:pt x="3357563" y="2800350"/>
                </a:cubicBezTo>
                <a:cubicBezTo>
                  <a:pt x="3390900" y="2819400"/>
                  <a:pt x="3422620" y="2841612"/>
                  <a:pt x="3457575" y="2857500"/>
                </a:cubicBezTo>
                <a:cubicBezTo>
                  <a:pt x="3475451" y="2865626"/>
                  <a:pt x="3495844" y="2866393"/>
                  <a:pt x="3514725" y="2871787"/>
                </a:cubicBezTo>
                <a:cubicBezTo>
                  <a:pt x="3529206" y="2875924"/>
                  <a:pt x="3543107" y="2881938"/>
                  <a:pt x="3557588" y="2886075"/>
                </a:cubicBezTo>
                <a:cubicBezTo>
                  <a:pt x="3620655" y="2904094"/>
                  <a:pt x="3602777" y="2894091"/>
                  <a:pt x="3657600" y="2914650"/>
                </a:cubicBezTo>
                <a:cubicBezTo>
                  <a:pt x="3681614" y="2923655"/>
                  <a:pt x="3705601" y="2932809"/>
                  <a:pt x="3729038" y="2943225"/>
                </a:cubicBezTo>
                <a:cubicBezTo>
                  <a:pt x="3748501" y="2951875"/>
                  <a:pt x="3765982" y="2965065"/>
                  <a:pt x="3786188" y="2971800"/>
                </a:cubicBezTo>
                <a:cubicBezTo>
                  <a:pt x="3809226" y="2979479"/>
                  <a:pt x="3833919" y="2980819"/>
                  <a:pt x="3857625" y="2986087"/>
                </a:cubicBezTo>
                <a:cubicBezTo>
                  <a:pt x="3876794" y="2990347"/>
                  <a:pt x="3895725" y="2995612"/>
                  <a:pt x="3914775" y="3000375"/>
                </a:cubicBezTo>
                <a:cubicBezTo>
                  <a:pt x="4005263" y="2995612"/>
                  <a:pt x="4096271" y="2996883"/>
                  <a:pt x="4186238" y="2986087"/>
                </a:cubicBezTo>
                <a:cubicBezTo>
                  <a:pt x="4216144" y="2982498"/>
                  <a:pt x="4243388" y="2967037"/>
                  <a:pt x="4271963" y="2957512"/>
                </a:cubicBezTo>
                <a:lnTo>
                  <a:pt x="4357688" y="2928937"/>
                </a:lnTo>
                <a:cubicBezTo>
                  <a:pt x="4371975" y="2924175"/>
                  <a:pt x="4385940" y="2918303"/>
                  <a:pt x="4400550" y="2914650"/>
                </a:cubicBezTo>
                <a:cubicBezTo>
                  <a:pt x="4419600" y="2909887"/>
                  <a:pt x="4438531" y="2904622"/>
                  <a:pt x="4457700" y="2900362"/>
                </a:cubicBezTo>
                <a:cubicBezTo>
                  <a:pt x="4491685" y="2892810"/>
                  <a:pt x="4551434" y="2883405"/>
                  <a:pt x="4586288" y="2871787"/>
                </a:cubicBezTo>
                <a:cubicBezTo>
                  <a:pt x="4610619" y="2863677"/>
                  <a:pt x="4633711" y="2852217"/>
                  <a:pt x="4657725" y="2843212"/>
                </a:cubicBezTo>
                <a:cubicBezTo>
                  <a:pt x="4671827" y="2837924"/>
                  <a:pt x="4686300" y="2833687"/>
                  <a:pt x="4700588" y="2828925"/>
                </a:cubicBezTo>
                <a:cubicBezTo>
                  <a:pt x="4782957" y="2774012"/>
                  <a:pt x="4703500" y="2821553"/>
                  <a:pt x="4786313" y="2786062"/>
                </a:cubicBezTo>
                <a:cubicBezTo>
                  <a:pt x="4805889" y="2777672"/>
                  <a:pt x="4823521" y="2764965"/>
                  <a:pt x="4843463" y="2757487"/>
                </a:cubicBezTo>
                <a:cubicBezTo>
                  <a:pt x="4861849" y="2750592"/>
                  <a:pt x="4881732" y="2748595"/>
                  <a:pt x="4900613" y="2743200"/>
                </a:cubicBezTo>
                <a:cubicBezTo>
                  <a:pt x="4915094" y="2739063"/>
                  <a:pt x="4928590" y="2731202"/>
                  <a:pt x="4943475" y="2728912"/>
                </a:cubicBezTo>
                <a:cubicBezTo>
                  <a:pt x="5156910" y="2696076"/>
                  <a:pt x="5013879" y="2731976"/>
                  <a:pt x="5172075" y="2700337"/>
                </a:cubicBezTo>
                <a:cubicBezTo>
                  <a:pt x="5191330" y="2696486"/>
                  <a:pt x="5210457" y="2691825"/>
                  <a:pt x="5229225" y="2686050"/>
                </a:cubicBezTo>
                <a:cubicBezTo>
                  <a:pt x="5272408" y="2672763"/>
                  <a:pt x="5313246" y="2650615"/>
                  <a:pt x="5357813" y="2643187"/>
                </a:cubicBezTo>
                <a:cubicBezTo>
                  <a:pt x="5414963" y="2633662"/>
                  <a:pt x="5474298" y="2632933"/>
                  <a:pt x="5529263" y="2614612"/>
                </a:cubicBezTo>
                <a:cubicBezTo>
                  <a:pt x="5543550" y="2609850"/>
                  <a:pt x="5557270" y="2602801"/>
                  <a:pt x="5572125" y="2600325"/>
                </a:cubicBezTo>
                <a:cubicBezTo>
                  <a:pt x="5614665" y="2593235"/>
                  <a:pt x="5657850" y="2590800"/>
                  <a:pt x="5700713" y="2586037"/>
                </a:cubicBezTo>
                <a:cubicBezTo>
                  <a:pt x="5719763" y="2581275"/>
                  <a:pt x="5738982" y="2577145"/>
                  <a:pt x="5757863" y="2571750"/>
                </a:cubicBezTo>
                <a:cubicBezTo>
                  <a:pt x="5772344" y="2567613"/>
                  <a:pt x="5799500" y="2572472"/>
                  <a:pt x="5800725" y="2557462"/>
                </a:cubicBezTo>
                <a:cubicBezTo>
                  <a:pt x="5819328" y="2329570"/>
                  <a:pt x="5802781" y="2099984"/>
                  <a:pt x="5815013" y="1871662"/>
                </a:cubicBezTo>
                <a:cubicBezTo>
                  <a:pt x="5817114" y="1832446"/>
                  <a:pt x="5834063" y="1795462"/>
                  <a:pt x="5843588" y="1757362"/>
                </a:cubicBezTo>
                <a:cubicBezTo>
                  <a:pt x="5873323" y="1638420"/>
                  <a:pt x="5837116" y="1756018"/>
                  <a:pt x="5886450" y="1657350"/>
                </a:cubicBezTo>
                <a:cubicBezTo>
                  <a:pt x="5961894" y="1506463"/>
                  <a:pt x="5777693" y="1799053"/>
                  <a:pt x="5957888" y="1528762"/>
                </a:cubicBezTo>
                <a:lnTo>
                  <a:pt x="6043613" y="1400175"/>
                </a:lnTo>
                <a:lnTo>
                  <a:pt x="6072188" y="1357312"/>
                </a:lnTo>
                <a:cubicBezTo>
                  <a:pt x="6076950" y="1343025"/>
                  <a:pt x="6079740" y="1327920"/>
                  <a:pt x="6086475" y="1314450"/>
                </a:cubicBezTo>
                <a:cubicBezTo>
                  <a:pt x="6094154" y="1299091"/>
                  <a:pt x="6106531" y="1286496"/>
                  <a:pt x="6115050" y="1271587"/>
                </a:cubicBezTo>
                <a:cubicBezTo>
                  <a:pt x="6125617" y="1253095"/>
                  <a:pt x="6133058" y="1232929"/>
                  <a:pt x="6143625" y="1214437"/>
                </a:cubicBezTo>
                <a:cubicBezTo>
                  <a:pt x="6152144" y="1199528"/>
                  <a:pt x="6163681" y="1186484"/>
                  <a:pt x="6172200" y="1171575"/>
                </a:cubicBezTo>
                <a:cubicBezTo>
                  <a:pt x="6202607" y="1118364"/>
                  <a:pt x="6187768" y="1110681"/>
                  <a:pt x="6243638" y="1085850"/>
                </a:cubicBezTo>
                <a:cubicBezTo>
                  <a:pt x="6344545" y="1041002"/>
                  <a:pt x="6389475" y="1052651"/>
                  <a:pt x="6515100" y="1042987"/>
                </a:cubicBezTo>
                <a:cubicBezTo>
                  <a:pt x="6534150" y="1038225"/>
                  <a:pt x="6553369" y="1034094"/>
                  <a:pt x="6572250" y="1028700"/>
                </a:cubicBezTo>
                <a:cubicBezTo>
                  <a:pt x="6586731" y="1024563"/>
                  <a:pt x="6600502" y="1018065"/>
                  <a:pt x="6615113" y="1014412"/>
                </a:cubicBezTo>
                <a:cubicBezTo>
                  <a:pt x="6638672" y="1008522"/>
                  <a:pt x="6662844" y="1005393"/>
                  <a:pt x="6686550" y="1000125"/>
                </a:cubicBezTo>
                <a:cubicBezTo>
                  <a:pt x="6705719" y="995865"/>
                  <a:pt x="6724650" y="990600"/>
                  <a:pt x="6743700" y="985837"/>
                </a:cubicBezTo>
                <a:cubicBezTo>
                  <a:pt x="6757988" y="976312"/>
                  <a:pt x="6771204" y="964941"/>
                  <a:pt x="6786563" y="957262"/>
                </a:cubicBezTo>
                <a:cubicBezTo>
                  <a:pt x="6807057" y="947015"/>
                  <a:pt x="6868269" y="933264"/>
                  <a:pt x="6886575" y="928687"/>
                </a:cubicBezTo>
                <a:cubicBezTo>
                  <a:pt x="6900863" y="919162"/>
                  <a:pt x="6917296" y="912254"/>
                  <a:pt x="6929438" y="900112"/>
                </a:cubicBezTo>
                <a:cubicBezTo>
                  <a:pt x="7011989" y="817562"/>
                  <a:pt x="6895546" y="896311"/>
                  <a:pt x="7000875" y="814387"/>
                </a:cubicBezTo>
                <a:cubicBezTo>
                  <a:pt x="7083963" y="749763"/>
                  <a:pt x="7078313" y="759999"/>
                  <a:pt x="7172325" y="728662"/>
                </a:cubicBezTo>
                <a:lnTo>
                  <a:pt x="7300913" y="685800"/>
                </a:lnTo>
                <a:lnTo>
                  <a:pt x="7343775" y="671512"/>
                </a:lnTo>
                <a:lnTo>
                  <a:pt x="7386638" y="657225"/>
                </a:lnTo>
                <a:cubicBezTo>
                  <a:pt x="7400925" y="647700"/>
                  <a:pt x="7414142" y="636329"/>
                  <a:pt x="7429500" y="628650"/>
                </a:cubicBezTo>
                <a:cubicBezTo>
                  <a:pt x="7442971" y="621915"/>
                  <a:pt x="7460928" y="624163"/>
                  <a:pt x="7472363" y="614362"/>
                </a:cubicBezTo>
                <a:cubicBezTo>
                  <a:pt x="7528614" y="566147"/>
                  <a:pt x="7585073" y="516469"/>
                  <a:pt x="7629525" y="457200"/>
                </a:cubicBezTo>
                <a:cubicBezTo>
                  <a:pt x="7643813" y="438150"/>
                  <a:pt x="7658547" y="419427"/>
                  <a:pt x="7672388" y="400050"/>
                </a:cubicBezTo>
                <a:cubicBezTo>
                  <a:pt x="7682369" y="386077"/>
                  <a:pt x="7689476" y="369951"/>
                  <a:pt x="7700963" y="357187"/>
                </a:cubicBezTo>
                <a:cubicBezTo>
                  <a:pt x="7903498" y="132147"/>
                  <a:pt x="7728828" y="324442"/>
                  <a:pt x="7843838" y="228600"/>
                </a:cubicBezTo>
                <a:cubicBezTo>
                  <a:pt x="7915187" y="169142"/>
                  <a:pt x="7854235" y="196558"/>
                  <a:pt x="7929563" y="171450"/>
                </a:cubicBezTo>
                <a:cubicBezTo>
                  <a:pt x="7943850" y="161925"/>
                  <a:pt x="7956347" y="148904"/>
                  <a:pt x="7972425" y="142875"/>
                </a:cubicBezTo>
                <a:cubicBezTo>
                  <a:pt x="7995163" y="134348"/>
                  <a:pt x="8020304" y="134477"/>
                  <a:pt x="8043863" y="128587"/>
                </a:cubicBezTo>
                <a:cubicBezTo>
                  <a:pt x="8058473" y="124934"/>
                  <a:pt x="8072438" y="119062"/>
                  <a:pt x="8086725" y="114300"/>
                </a:cubicBezTo>
                <a:cubicBezTo>
                  <a:pt x="8193146" y="43353"/>
                  <a:pt x="8062441" y="134537"/>
                  <a:pt x="8172450" y="42862"/>
                </a:cubicBezTo>
                <a:cubicBezTo>
                  <a:pt x="8185642" y="31869"/>
                  <a:pt x="8199954" y="21966"/>
                  <a:pt x="8215313" y="14287"/>
                </a:cubicBezTo>
                <a:cubicBezTo>
                  <a:pt x="8228783" y="7552"/>
                  <a:pt x="8258175" y="0"/>
                  <a:pt x="8258175" y="0"/>
                </a:cubicBezTo>
              </a:path>
            </a:pathLst>
          </a:custGeom>
          <a:noFill/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46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BE59A695-E346-F74D-B91C-80FC315975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27000" y="-381000"/>
            <a:ext cx="9296400" cy="2133600"/>
          </a:xfrm>
        </p:spPr>
        <p:txBody>
          <a:bodyPr/>
          <a:lstStyle/>
          <a:p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Theorem: If </a:t>
            </a:r>
            <a:r>
              <a:rPr lang="en-US" altLang="en-US" sz="36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is cs-</a:t>
            </a:r>
            <a:r>
              <a:rPr lang="en-US" alt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prg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then </a:t>
            </a:r>
            <a:r>
              <a:rPr lang="en-US" altLang="en-US" sz="36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alt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psrf</a:t>
            </a:r>
            <a:b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0" name="Rectangle 3">
            <a:extLst>
              <a:ext uri="{FF2B5EF4-FFF2-40B4-BE49-F238E27FC236}">
                <a16:creationId xmlns:a16="http://schemas.microsoft.com/office/drawing/2014/main" id="{CEB3267F-8D1D-B64E-8EF1-F1B8C83699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26538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Proof outline: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By contradiction. Assume, algorithm D</a:t>
            </a:r>
            <a:r>
              <a:rPr lang="en-US" alt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exists </a:t>
            </a:r>
          </a:p>
          <a:p>
            <a:pP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which “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distinguishes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ja-JP" sz="2400" baseline="-250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ja-JP" sz="24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 from </a:t>
            </a:r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ja-JP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ja-JP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with probability </a:t>
            </a:r>
            <a:r>
              <a:rPr lang="en-US" altLang="ja-JP" sz="2400" dirty="0">
                <a:solidFill>
                  <a:srgbClr val="FF0000"/>
                </a:solidFill>
                <a:sym typeface="Symbol" pitchFamily="2" charset="2"/>
              </a:rPr>
              <a:t>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after poly many</a:t>
            </a:r>
          </a:p>
          <a:p>
            <a:pPr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queries to f 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(f is either from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F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or all from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H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),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then can construct </a:t>
            </a:r>
          </a:p>
          <a:p>
            <a:pP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algorithm A to “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distinguish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  outputs of </a:t>
            </a:r>
            <a:r>
              <a:rPr lang="en-US" altLang="ja-JP" sz="24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G(U</a:t>
            </a:r>
            <a:r>
              <a:rPr lang="en-US" altLang="ja-JP" sz="2400" baseline="-25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ja-JP" sz="2400" baseline="30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from U</a:t>
            </a:r>
            <a:r>
              <a:rPr lang="en-US" altLang="ja-JP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</a:t>
            </a:r>
            <a:r>
              <a:rPr lang="en-US" altLang="ja-JP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with probability  </a:t>
            </a:r>
            <a:r>
              <a:rPr lang="en-US" altLang="ja-JP" sz="2400" dirty="0">
                <a:solidFill>
                  <a:srgbClr val="FF0000"/>
                </a:solidFill>
                <a:sym typeface="Symbol" pitchFamily="2" charset="2"/>
              </a:rPr>
              <a:t></a:t>
            </a:r>
            <a:r>
              <a:rPr lang="en-US" altLang="en-US" sz="2400" dirty="0">
                <a:solidFill>
                  <a:srgbClr val="FF0000"/>
                </a:solidFill>
                <a:sym typeface="Symbol" pitchFamily="2" charset="2"/>
              </a:rPr>
              <a:t>’</a:t>
            </a:r>
            <a:r>
              <a:rPr lang="en-US" altLang="ja-JP" sz="2400" dirty="0">
                <a:solidFill>
                  <a:srgbClr val="FF0000"/>
                </a:solidFill>
                <a:sym typeface="Symbol" pitchFamily="2" charset="2"/>
              </a:rPr>
              <a:t> /n</a:t>
            </a:r>
            <a:endParaRPr lang="en-US" altLang="ja-JP" sz="2800" dirty="0"/>
          </a:p>
          <a:p>
            <a:pPr>
              <a:buFontTx/>
              <a:buNone/>
            </a:pPr>
            <a:r>
              <a:rPr lang="en-US" altLang="en-US" sz="2400" b="1" dirty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Hybrid argument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by levels of the tree</a:t>
            </a:r>
          </a:p>
          <a:p>
            <a:pPr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en-US" sz="28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functions defined by filling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truly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random labels in nodes at level </a:t>
            </a:r>
            <a:r>
              <a:rPr lang="en-US" alt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and then filling lower levels with Pseudo-random values from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i+1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down to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</a:p>
          <a:p>
            <a:pPr marL="457200" lvl="1" indent="0"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Let</a:t>
            </a:r>
            <a:r>
              <a:rPr lang="en-US" altLang="en-US" sz="2400" dirty="0">
                <a:solidFill>
                  <a:srgbClr val="FF0000"/>
                </a:solidFill>
                <a:sym typeface="Symbol" pitchFamily="2" charset="2"/>
              </a:rPr>
              <a:t>    p</a:t>
            </a:r>
            <a:r>
              <a:rPr lang="en-US" altLang="en-US" sz="2400" baseline="-25000" dirty="0">
                <a:solidFill>
                  <a:srgbClr val="FF0000"/>
                </a:solidFill>
                <a:sym typeface="Symbol" pitchFamily="2" charset="2"/>
              </a:rPr>
              <a:t>i</a:t>
            </a:r>
            <a:r>
              <a:rPr lang="en-US" altLang="en-US" sz="2400" dirty="0">
                <a:solidFill>
                  <a:srgbClr val="0033CC"/>
                </a:solidFill>
                <a:sym typeface="Symbol" pitchFamily="2" charset="2"/>
              </a:rPr>
              <a:t> </a:t>
            </a:r>
            <a:r>
              <a:rPr lang="en-US" altLang="en-US" sz="2400" dirty="0">
                <a:sym typeface="Symbol" pitchFamily="2" charset="2"/>
              </a:rPr>
              <a:t>= prob (</a:t>
            </a:r>
            <a:r>
              <a:rPr lang="en-US" altLang="en-US" sz="2400" dirty="0" err="1">
                <a:sym typeface="Symbol" pitchFamily="2" charset="2"/>
              </a:rPr>
              <a:t>f∈D</a:t>
            </a:r>
            <a:r>
              <a:rPr lang="en-US" altLang="en-US" sz="2400" baseline="-25000" dirty="0" err="1">
                <a:sym typeface="Symbol" pitchFamily="2" charset="2"/>
              </a:rPr>
              <a:t>i</a:t>
            </a:r>
            <a:r>
              <a:rPr lang="en-US" altLang="en-US" sz="2400" baseline="-25000" dirty="0">
                <a:sym typeface="Symbol" pitchFamily="2" charset="2"/>
              </a:rPr>
              <a:t> </a:t>
            </a:r>
            <a:r>
              <a:rPr lang="en-US" altLang="en-US" sz="2400" dirty="0">
                <a:sym typeface="Symbol" pitchFamily="2" charset="2"/>
              </a:rPr>
              <a:t>: D</a:t>
            </a:r>
            <a:r>
              <a:rPr lang="en-US" altLang="en-US" sz="2400" baseline="30000" dirty="0">
                <a:sym typeface="Symbol" pitchFamily="2" charset="2"/>
              </a:rPr>
              <a:t>f</a:t>
            </a:r>
            <a:r>
              <a:rPr lang="en-US" altLang="en-US" sz="2400" dirty="0">
                <a:sym typeface="Symbol" pitchFamily="2" charset="2"/>
              </a:rPr>
              <a:t> (1</a:t>
            </a:r>
            <a:r>
              <a:rPr lang="en-US" altLang="en-US" sz="2400" baseline="30000" dirty="0">
                <a:sym typeface="Symbol" pitchFamily="2" charset="2"/>
              </a:rPr>
              <a:t>n</a:t>
            </a:r>
            <a:r>
              <a:rPr lang="en-US" altLang="en-US" sz="2400" dirty="0">
                <a:sym typeface="Symbol" pitchFamily="2" charset="2"/>
              </a:rPr>
              <a:t>) =1 ). </a:t>
            </a:r>
          </a:p>
          <a:p>
            <a:pPr marL="457200" lvl="1" indent="0"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Then </a:t>
            </a:r>
            <a:r>
              <a:rPr lang="en-US" altLang="en-US" sz="2400" dirty="0">
                <a:sym typeface="Symbol" pitchFamily="2" charset="2"/>
              </a:rPr>
              <a:t>p</a:t>
            </a:r>
            <a:r>
              <a:rPr lang="en-US" altLang="en-US" sz="2400" baseline="-25000" dirty="0">
                <a:sym typeface="Symbol" pitchFamily="2" charset="2"/>
              </a:rPr>
              <a:t>1 </a:t>
            </a:r>
            <a:r>
              <a:rPr lang="en-US" altLang="en-US" sz="2400" dirty="0">
                <a:sym typeface="Symbol" pitchFamily="2" charset="2"/>
              </a:rPr>
              <a:t>= prob (</a:t>
            </a:r>
            <a:r>
              <a:rPr lang="en-US" altLang="en-US" sz="2400" dirty="0" err="1">
                <a:sym typeface="Symbol" pitchFamily="2" charset="2"/>
              </a:rPr>
              <a:t>f∈F</a:t>
            </a:r>
            <a:r>
              <a:rPr lang="en-US" altLang="en-US" sz="2400" baseline="-25000" dirty="0" err="1">
                <a:sym typeface="Symbol" pitchFamily="2" charset="2"/>
              </a:rPr>
              <a:t>n</a:t>
            </a:r>
            <a:r>
              <a:rPr lang="en-US" altLang="en-US" sz="2400" dirty="0">
                <a:sym typeface="Symbol" pitchFamily="2" charset="2"/>
              </a:rPr>
              <a:t>: D</a:t>
            </a:r>
            <a:r>
              <a:rPr lang="en-US" altLang="en-US" sz="2400" baseline="30000" dirty="0">
                <a:sym typeface="Symbol" pitchFamily="2" charset="2"/>
              </a:rPr>
              <a:t>f</a:t>
            </a:r>
            <a:r>
              <a:rPr lang="en-US" altLang="en-US" sz="2400" dirty="0">
                <a:sym typeface="Symbol" pitchFamily="2" charset="2"/>
              </a:rPr>
              <a:t> (1</a:t>
            </a:r>
            <a:r>
              <a:rPr lang="en-US" altLang="en-US" sz="2400" baseline="30000" dirty="0">
                <a:sym typeface="Symbol" pitchFamily="2" charset="2"/>
              </a:rPr>
              <a:t>n</a:t>
            </a:r>
            <a:r>
              <a:rPr lang="en-US" altLang="en-US" sz="2400" dirty="0">
                <a:sym typeface="Symbol" pitchFamily="2" charset="2"/>
              </a:rPr>
              <a:t>) =1 ) and</a:t>
            </a:r>
          </a:p>
          <a:p>
            <a:pPr marL="457200" lvl="1" indent="0">
              <a:buFontTx/>
              <a:buNone/>
            </a:pPr>
            <a:r>
              <a:rPr lang="en-US" altLang="en-US" sz="2400" dirty="0">
                <a:sym typeface="Symbol" pitchFamily="2" charset="2"/>
              </a:rPr>
              <a:t>         </a:t>
            </a:r>
            <a:r>
              <a:rPr lang="en-US" altLang="en-US" sz="2400" dirty="0" err="1">
                <a:sym typeface="Symbol" pitchFamily="2" charset="2"/>
              </a:rPr>
              <a:t>p</a:t>
            </a:r>
            <a:r>
              <a:rPr lang="en-US" altLang="en-US" sz="2400" baseline="-25000" dirty="0" err="1">
                <a:sym typeface="Symbol" pitchFamily="2" charset="2"/>
              </a:rPr>
              <a:t>n</a:t>
            </a:r>
            <a:r>
              <a:rPr lang="en-US" altLang="en-US" sz="2400" baseline="-25000" dirty="0">
                <a:sym typeface="Symbol" pitchFamily="2" charset="2"/>
              </a:rPr>
              <a:t> </a:t>
            </a:r>
            <a:r>
              <a:rPr lang="en-US" altLang="en-US" sz="2400" dirty="0">
                <a:sym typeface="Symbol" pitchFamily="2" charset="2"/>
              </a:rPr>
              <a:t>= prob (</a:t>
            </a:r>
            <a:r>
              <a:rPr lang="en-US" altLang="en-US" sz="2400" dirty="0" err="1">
                <a:sym typeface="Symbol" pitchFamily="2" charset="2"/>
              </a:rPr>
              <a:t>f∈H</a:t>
            </a:r>
            <a:r>
              <a:rPr lang="en-US" altLang="en-US" sz="2400" baseline="-25000" dirty="0" err="1">
                <a:sym typeface="Symbol" pitchFamily="2" charset="2"/>
              </a:rPr>
              <a:t>n</a:t>
            </a:r>
            <a:r>
              <a:rPr lang="en-US" altLang="en-US" sz="2400" dirty="0">
                <a:sym typeface="Symbol" pitchFamily="2" charset="2"/>
              </a:rPr>
              <a:t>: D</a:t>
            </a:r>
            <a:r>
              <a:rPr lang="en-US" altLang="en-US" sz="2400" baseline="30000" dirty="0">
                <a:sym typeface="Symbol" pitchFamily="2" charset="2"/>
              </a:rPr>
              <a:t>f</a:t>
            </a:r>
            <a:r>
              <a:rPr lang="en-US" altLang="en-US" sz="2400" dirty="0">
                <a:sym typeface="Symbol" pitchFamily="2" charset="2"/>
              </a:rPr>
              <a:t>(1</a:t>
            </a:r>
            <a:r>
              <a:rPr lang="en-US" altLang="en-US" sz="2400" baseline="30000" dirty="0">
                <a:sym typeface="Symbol" pitchFamily="2" charset="2"/>
              </a:rPr>
              <a:t>n</a:t>
            </a:r>
            <a:r>
              <a:rPr lang="en-US" altLang="en-US" sz="2400" dirty="0">
                <a:sym typeface="Symbol" pitchFamily="2" charset="2"/>
              </a:rPr>
              <a:t>) =1  )  </a:t>
            </a:r>
          </a:p>
          <a:p>
            <a:pPr marL="457200" lvl="1" indent="0">
              <a:buFontTx/>
              <a:buNone/>
            </a:pPr>
            <a:r>
              <a:rPr lang="en-US" altLang="en-US" sz="2400" dirty="0">
                <a:sym typeface="Symbol" pitchFamily="2" charset="2"/>
              </a:rPr>
              <a:t> and |p</a:t>
            </a:r>
            <a:r>
              <a:rPr lang="en-US" altLang="en-US" sz="2400" baseline="-25000" dirty="0">
                <a:sym typeface="Symbol" pitchFamily="2" charset="2"/>
              </a:rPr>
              <a:t>n</a:t>
            </a:r>
            <a:r>
              <a:rPr lang="en-US" altLang="en-US" sz="2400" dirty="0">
                <a:sym typeface="Symbol" pitchFamily="2" charset="2"/>
              </a:rPr>
              <a:t>-p</a:t>
            </a:r>
            <a:r>
              <a:rPr lang="en-US" altLang="en-US" sz="2400" baseline="-25000" dirty="0">
                <a:sym typeface="Symbol" pitchFamily="2" charset="2"/>
              </a:rPr>
              <a:t>1</a:t>
            </a:r>
            <a:r>
              <a:rPr lang="en-US" altLang="en-US" sz="2400" dirty="0">
                <a:sym typeface="Symbol" pitchFamily="2" charset="2"/>
              </a:rPr>
              <a:t>|&gt;</a:t>
            </a:r>
            <a:r>
              <a:rPr lang="en-US" altLang="en-US" sz="2400" dirty="0">
                <a:latin typeface="Symbol" pitchFamily="2" charset="2"/>
                <a:sym typeface="Symbol" pitchFamily="2" charset="2"/>
              </a:rPr>
              <a:t>e</a:t>
            </a:r>
            <a:r>
              <a:rPr lang="en-US" altLang="en-US" sz="2400" dirty="0">
                <a:sym typeface="Symbol" pitchFamily="2" charset="2"/>
              </a:rPr>
              <a:t> ⇒∃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0&lt;</a:t>
            </a:r>
            <a:r>
              <a:rPr lang="en-US" altLang="en-US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 </a:t>
            </a:r>
            <a:r>
              <a:rPr lang="en-US" altLang="en-US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s.t.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p</a:t>
            </a:r>
            <a:r>
              <a:rPr lang="en-US" altLang="en-US" baseline="-25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i+1 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- p</a:t>
            </a:r>
            <a:r>
              <a:rPr lang="en-US" altLang="en-US" baseline="-25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i 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 </a:t>
            </a:r>
            <a:r>
              <a:rPr lang="en-US" altLang="en-US" dirty="0">
                <a:solidFill>
                  <a:srgbClr val="0033CC"/>
                </a:solidFill>
                <a:sym typeface="Symbol" pitchFamily="2" charset="2"/>
              </a:rPr>
              <a:t>/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dirty="0">
                <a:solidFill>
                  <a:srgbClr val="0033CC"/>
                </a:solidFill>
                <a:sym typeface="Symbol" pitchFamily="2" charset="2"/>
              </a:rPr>
              <a:t> ’</a:t>
            </a:r>
          </a:p>
        </p:txBody>
      </p:sp>
    </p:spTree>
    <p:extLst>
      <p:ext uri="{BB962C8B-B14F-4D97-AF65-F5344CB8AC3E}">
        <p14:creationId xmlns:p14="http://schemas.microsoft.com/office/powerpoint/2010/main" val="1023072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3651940B-94C7-C84E-AD78-2CEE981456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7375" y="227013"/>
            <a:ext cx="7772400" cy="1143000"/>
          </a:xfrm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Hybrid</a:t>
            </a:r>
          </a:p>
        </p:txBody>
      </p:sp>
      <p:grpSp>
        <p:nvGrpSpPr>
          <p:cNvPr id="60418" name="Group 3">
            <a:extLst>
              <a:ext uri="{FF2B5EF4-FFF2-40B4-BE49-F238E27FC236}">
                <a16:creationId xmlns:a16="http://schemas.microsoft.com/office/drawing/2014/main" id="{F580EA85-9C83-2A42-A5EC-99B84F6EE3DE}"/>
              </a:ext>
            </a:extLst>
          </p:cNvPr>
          <p:cNvGrpSpPr>
            <a:grpSpLocks/>
          </p:cNvGrpSpPr>
          <p:nvPr/>
        </p:nvGrpSpPr>
        <p:grpSpPr bwMode="auto">
          <a:xfrm>
            <a:off x="2360613" y="2073275"/>
            <a:ext cx="3525837" cy="3686175"/>
            <a:chOff x="1487" y="714"/>
            <a:chExt cx="2221" cy="2322"/>
          </a:xfrm>
        </p:grpSpPr>
        <p:sp>
          <p:nvSpPr>
            <p:cNvPr id="182276" name="Oval 4">
              <a:extLst>
                <a:ext uri="{FF2B5EF4-FFF2-40B4-BE49-F238E27FC236}">
                  <a16:creationId xmlns:a16="http://schemas.microsoft.com/office/drawing/2014/main" id="{9353ECE7-4773-9A4A-B35D-5D5A7D4DE3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" y="2909"/>
              <a:ext cx="102" cy="11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2277" name="Oval 5">
              <a:extLst>
                <a:ext uri="{FF2B5EF4-FFF2-40B4-BE49-F238E27FC236}">
                  <a16:creationId xmlns:a16="http://schemas.microsoft.com/office/drawing/2014/main" id="{6A895D6F-5428-F246-9DE2-2DCA82F821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7" y="2909"/>
              <a:ext cx="102" cy="11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2278" name="Line 6">
              <a:extLst>
                <a:ext uri="{FF2B5EF4-FFF2-40B4-BE49-F238E27FC236}">
                  <a16:creationId xmlns:a16="http://schemas.microsoft.com/office/drawing/2014/main" id="{B25ADE48-FF09-7C46-86EC-65C70310DA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44" y="2258"/>
              <a:ext cx="231" cy="63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2279" name="Line 7">
              <a:extLst>
                <a:ext uri="{FF2B5EF4-FFF2-40B4-BE49-F238E27FC236}">
                  <a16:creationId xmlns:a16="http://schemas.microsoft.com/office/drawing/2014/main" id="{1BA48A70-916B-0145-A4AF-ACDACB79A0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0" y="2266"/>
              <a:ext cx="215" cy="6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2280" name="Oval 8">
              <a:extLst>
                <a:ext uri="{FF2B5EF4-FFF2-40B4-BE49-F238E27FC236}">
                  <a16:creationId xmlns:a16="http://schemas.microsoft.com/office/drawing/2014/main" id="{4ED7D9FE-E5F2-C341-8045-AA8A0824E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9" y="714"/>
              <a:ext cx="191" cy="11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2281" name="Line 9">
              <a:extLst>
                <a:ext uri="{FF2B5EF4-FFF2-40B4-BE49-F238E27FC236}">
                  <a16:creationId xmlns:a16="http://schemas.microsoft.com/office/drawing/2014/main" id="{27772E3C-FF3F-824B-98A0-CEA445D214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37" y="800"/>
              <a:ext cx="463" cy="63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2282" name="Line 10">
              <a:extLst>
                <a:ext uri="{FF2B5EF4-FFF2-40B4-BE49-F238E27FC236}">
                  <a16:creationId xmlns:a16="http://schemas.microsoft.com/office/drawing/2014/main" id="{2C444A68-BE48-2145-9B29-BD10ECED3D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3" y="808"/>
              <a:ext cx="405" cy="6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grpSp>
          <p:nvGrpSpPr>
            <p:cNvPr id="60438" name="Group 11">
              <a:extLst>
                <a:ext uri="{FF2B5EF4-FFF2-40B4-BE49-F238E27FC236}">
                  <a16:creationId xmlns:a16="http://schemas.microsoft.com/office/drawing/2014/main" id="{B43C2CC2-4960-1E49-90BB-55BD4A6177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6" y="1449"/>
              <a:ext cx="714" cy="854"/>
              <a:chOff x="1964" y="618"/>
              <a:chExt cx="714" cy="854"/>
            </a:xfrm>
          </p:grpSpPr>
          <p:sp>
            <p:nvSpPr>
              <p:cNvPr id="182284" name="Oval 12">
                <a:extLst>
                  <a:ext uri="{FF2B5EF4-FFF2-40B4-BE49-F238E27FC236}">
                    <a16:creationId xmlns:a16="http://schemas.microsoft.com/office/drawing/2014/main" id="{94FEEF7F-879A-EE40-803B-8F7D03A7F6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6" y="618"/>
                <a:ext cx="117" cy="11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82285" name="Oval 13">
                <a:extLst>
                  <a:ext uri="{FF2B5EF4-FFF2-40B4-BE49-F238E27FC236}">
                    <a16:creationId xmlns:a16="http://schemas.microsoft.com/office/drawing/2014/main" id="{F6AFF1A1-0C9A-D242-8D1C-353EF8FCB7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1" y="1355"/>
                <a:ext cx="117" cy="11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82286" name="Oval 14">
                <a:extLst>
                  <a:ext uri="{FF2B5EF4-FFF2-40B4-BE49-F238E27FC236}">
                    <a16:creationId xmlns:a16="http://schemas.microsoft.com/office/drawing/2014/main" id="{66881BC0-4A03-C641-A7B0-94CA547480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4" y="1355"/>
                <a:ext cx="117" cy="11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82287" name="Line 15">
                <a:extLst>
                  <a:ext uri="{FF2B5EF4-FFF2-40B4-BE49-F238E27FC236}">
                    <a16:creationId xmlns:a16="http://schemas.microsoft.com/office/drawing/2014/main" id="{180AC5A7-57A7-444C-B857-7F1C72144A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30" y="704"/>
                <a:ext cx="265" cy="63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82288" name="Line 16">
                <a:extLst>
                  <a:ext uri="{FF2B5EF4-FFF2-40B4-BE49-F238E27FC236}">
                    <a16:creationId xmlns:a16="http://schemas.microsoft.com/office/drawing/2014/main" id="{EE209B84-6139-2E47-9239-FF0798189A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8" y="712"/>
                <a:ext cx="248" cy="6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60439" name="Group 17">
              <a:extLst>
                <a:ext uri="{FF2B5EF4-FFF2-40B4-BE49-F238E27FC236}">
                  <a16:creationId xmlns:a16="http://schemas.microsoft.com/office/drawing/2014/main" id="{A8013C60-A930-354D-BE67-AEF10474E6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56" y="1439"/>
              <a:ext cx="714" cy="854"/>
              <a:chOff x="1964" y="618"/>
              <a:chExt cx="714" cy="854"/>
            </a:xfrm>
          </p:grpSpPr>
          <p:sp>
            <p:nvSpPr>
              <p:cNvPr id="182290" name="Oval 18">
                <a:extLst>
                  <a:ext uri="{FF2B5EF4-FFF2-40B4-BE49-F238E27FC236}">
                    <a16:creationId xmlns:a16="http://schemas.microsoft.com/office/drawing/2014/main" id="{2A634D8A-24C5-5D4E-B522-ABCECF5757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6" y="618"/>
                <a:ext cx="117" cy="11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82291" name="Oval 19">
                <a:extLst>
                  <a:ext uri="{FF2B5EF4-FFF2-40B4-BE49-F238E27FC236}">
                    <a16:creationId xmlns:a16="http://schemas.microsoft.com/office/drawing/2014/main" id="{C91BB2EA-6547-4C40-B896-D999DBD516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1" y="1355"/>
                <a:ext cx="117" cy="11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82292" name="Oval 20">
                <a:extLst>
                  <a:ext uri="{FF2B5EF4-FFF2-40B4-BE49-F238E27FC236}">
                    <a16:creationId xmlns:a16="http://schemas.microsoft.com/office/drawing/2014/main" id="{3EC92821-8449-EB49-8192-6C93E8B635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4" y="1355"/>
                <a:ext cx="117" cy="11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82293" name="Line 21">
                <a:extLst>
                  <a:ext uri="{FF2B5EF4-FFF2-40B4-BE49-F238E27FC236}">
                    <a16:creationId xmlns:a16="http://schemas.microsoft.com/office/drawing/2014/main" id="{9B31FFE7-8107-754B-A0BF-F69504AE52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30" y="704"/>
                <a:ext cx="265" cy="63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182294" name="Line 22">
                <a:extLst>
                  <a:ext uri="{FF2B5EF4-FFF2-40B4-BE49-F238E27FC236}">
                    <a16:creationId xmlns:a16="http://schemas.microsoft.com/office/drawing/2014/main" id="{7E4ED7C0-AE9B-1A4E-8E12-9FD9495081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8" y="712"/>
                <a:ext cx="248" cy="6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MS PGothic" charset="0"/>
                  <a:cs typeface="MS PGothic" charset="0"/>
                </a:endParaRPr>
              </a:p>
            </p:txBody>
          </p:sp>
        </p:grpSp>
        <p:sp>
          <p:nvSpPr>
            <p:cNvPr id="182295" name="Oval 23">
              <a:extLst>
                <a:ext uri="{FF2B5EF4-FFF2-40B4-BE49-F238E27FC236}">
                  <a16:creationId xmlns:a16="http://schemas.microsoft.com/office/drawing/2014/main" id="{1C3B1CB4-532C-6B47-9025-DDC4AC57B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9" y="2919"/>
              <a:ext cx="100" cy="11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2296" name="Oval 24">
              <a:extLst>
                <a:ext uri="{FF2B5EF4-FFF2-40B4-BE49-F238E27FC236}">
                  <a16:creationId xmlns:a16="http://schemas.microsoft.com/office/drawing/2014/main" id="{CD5B79A6-9794-D14E-934B-997385C0B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7" y="2919"/>
              <a:ext cx="100" cy="11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2297" name="Line 25">
              <a:extLst>
                <a:ext uri="{FF2B5EF4-FFF2-40B4-BE49-F238E27FC236}">
                  <a16:creationId xmlns:a16="http://schemas.microsoft.com/office/drawing/2014/main" id="{8D79B561-19C6-C849-A1B7-0A05E03059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44" y="2268"/>
              <a:ext cx="227" cy="63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2298" name="Line 26">
              <a:extLst>
                <a:ext uri="{FF2B5EF4-FFF2-40B4-BE49-F238E27FC236}">
                  <a16:creationId xmlns:a16="http://schemas.microsoft.com/office/drawing/2014/main" id="{473FAF3C-9308-E24E-95B4-6E9C5EE5F0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5" y="2276"/>
              <a:ext cx="212" cy="6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2299" name="Oval 27">
              <a:extLst>
                <a:ext uri="{FF2B5EF4-FFF2-40B4-BE49-F238E27FC236}">
                  <a16:creationId xmlns:a16="http://schemas.microsoft.com/office/drawing/2014/main" id="{9B864D70-FB11-1A4D-BF6F-8FE0271C7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0" y="2945"/>
              <a:ext cx="53" cy="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2300" name="Oval 28">
              <a:extLst>
                <a:ext uri="{FF2B5EF4-FFF2-40B4-BE49-F238E27FC236}">
                  <a16:creationId xmlns:a16="http://schemas.microsoft.com/office/drawing/2014/main" id="{0EF45D81-1F1E-A84B-B673-03A9DC5D2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7" y="2945"/>
              <a:ext cx="53" cy="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182301" name="Oval 29">
              <a:extLst>
                <a:ext uri="{FF2B5EF4-FFF2-40B4-BE49-F238E27FC236}">
                  <a16:creationId xmlns:a16="http://schemas.microsoft.com/office/drawing/2014/main" id="{D04C3202-13BB-A445-AEE2-666EB87AE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945"/>
              <a:ext cx="53" cy="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MS PGothic" charset="0"/>
                <a:cs typeface="MS PGothic" charset="0"/>
              </a:endParaRPr>
            </a:p>
          </p:txBody>
        </p:sp>
      </p:grpSp>
      <p:sp>
        <p:nvSpPr>
          <p:cNvPr id="182302" name="Text Box 30">
            <a:extLst>
              <a:ext uri="{FF2B5EF4-FFF2-40B4-BE49-F238E27FC236}">
                <a16:creationId xmlns:a16="http://schemas.microsoft.com/office/drawing/2014/main" id="{CF9D2133-00A9-3741-AA21-EA0584620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2488" y="2109788"/>
            <a:ext cx="334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rtl="1">
              <a:defRPr/>
            </a:pPr>
            <a:endParaRPr lang="en-US">
              <a:latin typeface="Symbol" charset="0"/>
              <a:ea typeface="MS PGothic" charset="0"/>
              <a:cs typeface="MS PGothic" charset="0"/>
            </a:endParaRPr>
          </a:p>
        </p:txBody>
      </p:sp>
      <p:sp>
        <p:nvSpPr>
          <p:cNvPr id="182303" name="Text Box 31">
            <a:extLst>
              <a:ext uri="{FF2B5EF4-FFF2-40B4-BE49-F238E27FC236}">
                <a16:creationId xmlns:a16="http://schemas.microsoft.com/office/drawing/2014/main" id="{2E50077A-858C-1C46-8D50-FE1FDDC3E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3103563"/>
            <a:ext cx="1031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>
              <a:defRPr/>
            </a:pPr>
            <a:r>
              <a:rPr lang="en-US" dirty="0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</a:rPr>
              <a:t>S</a:t>
            </a:r>
            <a:r>
              <a:rPr lang="en-US" baseline="-25000" dirty="0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</a:rPr>
              <a:t>0</a:t>
            </a:r>
          </a:p>
        </p:txBody>
      </p:sp>
      <p:sp>
        <p:nvSpPr>
          <p:cNvPr id="182304" name="Text Box 32">
            <a:extLst>
              <a:ext uri="{FF2B5EF4-FFF2-40B4-BE49-F238E27FC236}">
                <a16:creationId xmlns:a16="http://schemas.microsoft.com/office/drawing/2014/main" id="{C1E618BE-644C-C749-97E9-43B5200CF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9363" y="3068638"/>
            <a:ext cx="1031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>
              <a:defRPr/>
            </a:pPr>
            <a:r>
              <a:rPr lang="en-US" sz="2000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</a:rPr>
              <a:t>S</a:t>
            </a:r>
            <a:r>
              <a:rPr lang="en-US" sz="2000" baseline="-25000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</a:rPr>
              <a:t>1</a:t>
            </a:r>
            <a:endParaRPr lang="en-US">
              <a:solidFill>
                <a:srgbClr val="FF0000"/>
              </a:solidFill>
              <a:latin typeface="Comic Sans MS" charset="0"/>
              <a:ea typeface="MS PGothic" charset="0"/>
              <a:cs typeface="MS PGothic" charset="0"/>
            </a:endParaRPr>
          </a:p>
        </p:txBody>
      </p:sp>
      <p:sp>
        <p:nvSpPr>
          <p:cNvPr id="182305" name="Text Box 33">
            <a:extLst>
              <a:ext uri="{FF2B5EF4-FFF2-40B4-BE49-F238E27FC236}">
                <a16:creationId xmlns:a16="http://schemas.microsoft.com/office/drawing/2014/main" id="{3AB0D3DB-70DC-FC4D-B8FD-09272FD2A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682750"/>
            <a:ext cx="773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>
              <a:defRPr/>
            </a:pPr>
            <a:r>
              <a:rPr lang="en-US" sz="2000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</a:rPr>
              <a:t>S</a:t>
            </a:r>
            <a:endParaRPr lang="en-US">
              <a:solidFill>
                <a:srgbClr val="FF0000"/>
              </a:solidFill>
              <a:latin typeface="Comic Sans MS" charset="0"/>
              <a:ea typeface="MS PGothic" charset="0"/>
              <a:cs typeface="MS PGothic" charset="0"/>
            </a:endParaRPr>
          </a:p>
        </p:txBody>
      </p:sp>
      <p:sp>
        <p:nvSpPr>
          <p:cNvPr id="182306" name="Text Box 34">
            <a:extLst>
              <a:ext uri="{FF2B5EF4-FFF2-40B4-BE49-F238E27FC236}">
                <a16:creationId xmlns:a16="http://schemas.microsoft.com/office/drawing/2014/main" id="{4D3C6729-F2EA-C242-8234-016CD91B2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7613" y="4271963"/>
            <a:ext cx="1662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>
              <a:defRPr/>
            </a:pPr>
            <a:r>
              <a:rPr lang="en-US" sz="2000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  <a:sym typeface="Symbol" charset="0"/>
              </a:rPr>
              <a:t>G</a:t>
            </a:r>
            <a:r>
              <a:rPr lang="en-US" sz="2000" baseline="-25000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  <a:sym typeface="Symbol" charset="0"/>
              </a:rPr>
              <a:t>0</a:t>
            </a:r>
            <a:r>
              <a:rPr lang="en-US" sz="2000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  <a:sym typeface="Symbol" charset="0"/>
              </a:rPr>
              <a:t>(S</a:t>
            </a:r>
            <a:r>
              <a:rPr lang="en-US" sz="2000" baseline="-25000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  <a:sym typeface="Symbol" charset="0"/>
              </a:rPr>
              <a:t>0</a:t>
            </a:r>
            <a:r>
              <a:rPr lang="en-US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  <a:sym typeface="Symbol" charset="0"/>
              </a:rPr>
              <a:t>)</a:t>
            </a:r>
          </a:p>
        </p:txBody>
      </p:sp>
      <p:sp>
        <p:nvSpPr>
          <p:cNvPr id="182307" name="Text Box 35">
            <a:extLst>
              <a:ext uri="{FF2B5EF4-FFF2-40B4-BE49-F238E27FC236}">
                <a16:creationId xmlns:a16="http://schemas.microsoft.com/office/drawing/2014/main" id="{8DD086CB-277F-0945-9DAE-4A4DEFAC7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638" y="5832475"/>
            <a:ext cx="1662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>
              <a:defRPr/>
            </a:pPr>
            <a:r>
              <a:rPr lang="en-US" sz="2000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  <a:sym typeface="Symbol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  <a:sym typeface="Symbol" charset="0"/>
              </a:rPr>
              <a:t>G</a:t>
            </a:r>
            <a:r>
              <a:rPr lang="en-US" sz="2000" baseline="-25000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  <a:sym typeface="Symbol" charset="0"/>
              </a:rPr>
              <a:t>1</a:t>
            </a:r>
            <a:r>
              <a:rPr lang="en-US" sz="2000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  <a:sym typeface="Symbol" charset="0"/>
              </a:rPr>
              <a:t>(G</a:t>
            </a:r>
            <a:r>
              <a:rPr lang="en-US" sz="2000" baseline="-25000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  <a:sym typeface="Symbol" charset="0"/>
              </a:rPr>
              <a:t>0</a:t>
            </a:r>
            <a:r>
              <a:rPr lang="en-US" sz="2000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  <a:sym typeface="Symbol" charset="0"/>
              </a:rPr>
              <a:t>(S</a:t>
            </a:r>
            <a:r>
              <a:rPr lang="en-US" sz="2000" baseline="-25000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  <a:sym typeface="Symbol" charset="0"/>
              </a:rPr>
              <a:t>0</a:t>
            </a:r>
            <a:r>
              <a:rPr lang="en-US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  <a:sym typeface="Symbol" charset="0"/>
              </a:rPr>
              <a:t>))</a:t>
            </a:r>
          </a:p>
        </p:txBody>
      </p:sp>
      <p:sp>
        <p:nvSpPr>
          <p:cNvPr id="182308" name="AutoShape 36">
            <a:extLst>
              <a:ext uri="{FF2B5EF4-FFF2-40B4-BE49-F238E27FC236}">
                <a16:creationId xmlns:a16="http://schemas.microsoft.com/office/drawing/2014/main" id="{61E58799-53C2-0B4C-8B8C-681F0A381377}"/>
              </a:ext>
            </a:extLst>
          </p:cNvPr>
          <p:cNvSpPr>
            <a:spLocks/>
          </p:cNvSpPr>
          <p:nvPr/>
        </p:nvSpPr>
        <p:spPr bwMode="auto">
          <a:xfrm>
            <a:off x="7013575" y="3265488"/>
            <a:ext cx="223838" cy="2624137"/>
          </a:xfrm>
          <a:prstGeom prst="rightBrace">
            <a:avLst>
              <a:gd name="adj1" fmla="val 97695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182309" name="AutoShape 37">
            <a:extLst>
              <a:ext uri="{FF2B5EF4-FFF2-40B4-BE49-F238E27FC236}">
                <a16:creationId xmlns:a16="http://schemas.microsoft.com/office/drawing/2014/main" id="{5AAE0E8F-D1DE-6341-9A27-75A6A1666F17}"/>
              </a:ext>
            </a:extLst>
          </p:cNvPr>
          <p:cNvSpPr>
            <a:spLocks/>
          </p:cNvSpPr>
          <p:nvPr/>
        </p:nvSpPr>
        <p:spPr bwMode="auto">
          <a:xfrm>
            <a:off x="7038975" y="2016125"/>
            <a:ext cx="160338" cy="1101725"/>
          </a:xfrm>
          <a:prstGeom prst="rightBrace">
            <a:avLst>
              <a:gd name="adj1" fmla="val 5726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182310" name="Text Box 38">
            <a:extLst>
              <a:ext uri="{FF2B5EF4-FFF2-40B4-BE49-F238E27FC236}">
                <a16:creationId xmlns:a16="http://schemas.microsoft.com/office/drawing/2014/main" id="{B6DE2C7E-FF96-274F-9634-CE648A2BD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3350" y="4360863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rtl="1"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</a:rPr>
              <a:t>n-i</a:t>
            </a:r>
            <a:endParaRPr lang="en-US">
              <a:latin typeface="Comic Sans MS" charset="0"/>
              <a:ea typeface="MS PGothic" charset="0"/>
              <a:cs typeface="MS PGothic" charset="0"/>
            </a:endParaRPr>
          </a:p>
        </p:txBody>
      </p:sp>
      <p:sp>
        <p:nvSpPr>
          <p:cNvPr id="182311" name="Text Box 39">
            <a:extLst>
              <a:ext uri="{FF2B5EF4-FFF2-40B4-BE49-F238E27FC236}">
                <a16:creationId xmlns:a16="http://schemas.microsoft.com/office/drawing/2014/main" id="{AE2B8346-1F6A-CF4E-AA37-B948BF2CF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5900" y="2432050"/>
            <a:ext cx="26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rtl="1"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</a:rPr>
              <a:t>i</a:t>
            </a:r>
            <a:endParaRPr lang="en-US">
              <a:latin typeface="Comic Sans MS" charset="0"/>
              <a:ea typeface="MS PGothic" charset="0"/>
              <a:cs typeface="MS PGothic" charset="0"/>
            </a:endParaRPr>
          </a:p>
        </p:txBody>
      </p:sp>
      <p:sp>
        <p:nvSpPr>
          <p:cNvPr id="182312" name="Text Box 40">
            <a:extLst>
              <a:ext uri="{FF2B5EF4-FFF2-40B4-BE49-F238E27FC236}">
                <a16:creationId xmlns:a16="http://schemas.microsoft.com/office/drawing/2014/main" id="{DC6EF71E-4EE9-074D-8BBA-B4FB477CF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399" y="3124200"/>
            <a:ext cx="10842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dirty="0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</a:rPr>
              <a:t>D</a:t>
            </a:r>
            <a:r>
              <a:rPr lang="en-US" baseline="-25000" dirty="0">
                <a:solidFill>
                  <a:srgbClr val="FF0000"/>
                </a:solidFill>
                <a:latin typeface="Comic Sans MS" charset="0"/>
                <a:ea typeface="MS PGothic" charset="0"/>
                <a:cs typeface="MS PGothic" charset="0"/>
              </a:rPr>
              <a:t>i</a:t>
            </a:r>
            <a:r>
              <a:rPr lang="en-US" dirty="0">
                <a:latin typeface="Comic Sans MS" charset="0"/>
                <a:ea typeface="MS PGothic" charset="0"/>
                <a:cs typeface="MS PGothic" charset="0"/>
              </a:rPr>
              <a:t> </a:t>
            </a:r>
          </a:p>
        </p:txBody>
      </p:sp>
      <p:sp>
        <p:nvSpPr>
          <p:cNvPr id="60430" name="Rectangle 1">
            <a:extLst>
              <a:ext uri="{FF2B5EF4-FFF2-40B4-BE49-F238E27FC236}">
                <a16:creationId xmlns:a16="http://schemas.microsoft.com/office/drawing/2014/main" id="{8B6CA3BC-FCD7-5048-9F58-CAC2223E0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6172200"/>
            <a:ext cx="4572000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US" altLang="en-US" dirty="0">
                <a:solidFill>
                  <a:srgbClr val="FF0000"/>
                </a:solidFill>
                <a:latin typeface="Comic Sans MS" panose="030F0902030302020204" pitchFamily="66" charset="0"/>
                <a:sym typeface="Symbol" pitchFamily="2" charset="2"/>
              </a:rPr>
              <a:t>p</a:t>
            </a:r>
            <a:r>
              <a:rPr lang="en-US" altLang="en-US" baseline="-25000" dirty="0">
                <a:solidFill>
                  <a:srgbClr val="FF0000"/>
                </a:solidFill>
                <a:latin typeface="Comic Sans MS" panose="030F0902030302020204" pitchFamily="66" charset="0"/>
                <a:sym typeface="Symbol" pitchFamily="2" charset="2"/>
              </a:rPr>
              <a:t>i</a:t>
            </a:r>
            <a:r>
              <a:rPr lang="en-US" altLang="en-US" dirty="0">
                <a:solidFill>
                  <a:srgbClr val="0033CC"/>
                </a:solidFill>
                <a:latin typeface="Comic Sans MS" panose="030F0902030302020204" pitchFamily="66" charset="0"/>
                <a:sym typeface="Symbol" pitchFamily="2" charset="2"/>
              </a:rPr>
              <a:t> </a:t>
            </a:r>
            <a:r>
              <a:rPr lang="en-US" altLang="en-US" dirty="0">
                <a:latin typeface="Comic Sans MS" panose="030F0902030302020204" pitchFamily="66" charset="0"/>
                <a:sym typeface="Symbol" pitchFamily="2" charset="2"/>
              </a:rPr>
              <a:t>= prob (</a:t>
            </a:r>
            <a:r>
              <a:rPr lang="en-US" altLang="en-US" dirty="0" err="1">
                <a:latin typeface="Comic Sans MS" panose="030F0902030302020204" pitchFamily="66" charset="0"/>
                <a:sym typeface="Symbol" pitchFamily="2" charset="2"/>
              </a:rPr>
              <a:t>g∈D</a:t>
            </a:r>
            <a:r>
              <a:rPr lang="en-US" altLang="en-US" baseline="-25000" dirty="0" err="1">
                <a:latin typeface="Comic Sans MS" panose="030F0902030302020204" pitchFamily="66" charset="0"/>
                <a:sym typeface="Symbol" pitchFamily="2" charset="2"/>
              </a:rPr>
              <a:t>i</a:t>
            </a:r>
            <a:r>
              <a:rPr lang="en-US" altLang="en-US" dirty="0">
                <a:latin typeface="Comic Sans MS" panose="030F0902030302020204" pitchFamily="66" charset="0"/>
                <a:sym typeface="Symbol" pitchFamily="2" charset="2"/>
              </a:rPr>
              <a:t>: D</a:t>
            </a:r>
            <a:r>
              <a:rPr lang="en-US" altLang="en-US" baseline="30000" dirty="0">
                <a:latin typeface="Comic Sans MS" panose="030F0902030302020204" pitchFamily="66" charset="0"/>
                <a:sym typeface="Symbol" pitchFamily="2" charset="2"/>
              </a:rPr>
              <a:t>g</a:t>
            </a:r>
            <a:r>
              <a:rPr lang="en-US" altLang="en-US" dirty="0">
                <a:latin typeface="Comic Sans MS" panose="030F0902030302020204" pitchFamily="66" charset="0"/>
                <a:sym typeface="Symbol" pitchFamily="2" charset="2"/>
              </a:rPr>
              <a:t> (1</a:t>
            </a:r>
            <a:r>
              <a:rPr lang="en-US" altLang="en-US" baseline="30000" dirty="0">
                <a:latin typeface="Comic Sans MS" panose="030F0902030302020204" pitchFamily="66" charset="0"/>
                <a:sym typeface="Symbol" pitchFamily="2" charset="2"/>
              </a:rPr>
              <a:t>n</a:t>
            </a:r>
            <a:r>
              <a:rPr lang="en-US" altLang="en-US" dirty="0">
                <a:latin typeface="Comic Sans MS" panose="030F0902030302020204" pitchFamily="66" charset="0"/>
                <a:sym typeface="Symbol" pitchFamily="2" charset="2"/>
              </a:rPr>
              <a:t>) =1 |). </a:t>
            </a:r>
          </a:p>
        </p:txBody>
      </p:sp>
    </p:spTree>
    <p:extLst>
      <p:ext uri="{BB962C8B-B14F-4D97-AF65-F5344CB8AC3E}">
        <p14:creationId xmlns:p14="http://schemas.microsoft.com/office/powerpoint/2010/main" val="20374613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>
            <a:extLst>
              <a:ext uri="{FF2B5EF4-FFF2-40B4-BE49-F238E27FC236}">
                <a16:creationId xmlns:a16="http://schemas.microsoft.com/office/drawing/2014/main" id="{FB5EA0A9-FC3D-C343-9DB3-8525A915A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9448800" cy="5334000"/>
          </a:xfrm>
          <a:noFill/>
        </p:spPr>
        <p:txBody>
          <a:bodyPr/>
          <a:lstStyle/>
          <a:p>
            <a:pPr marL="0" lvl="1" indent="0"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Now use the distinguisher D &amp;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s.t.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p</a:t>
            </a:r>
            <a:r>
              <a:rPr lang="en-US" altLang="en-US" baseline="-25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i+1 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- p</a:t>
            </a:r>
            <a:r>
              <a:rPr lang="en-US" altLang="en-US" baseline="-25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i 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 /n ’</a:t>
            </a:r>
          </a:p>
          <a:p>
            <a:pP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distinguish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⊆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outputs of generator from S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⊆ U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</a:t>
            </a: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2400" u="sng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Algorithm (</a:t>
            </a:r>
            <a:r>
              <a:rPr lang="en-US" altLang="en-U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S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)</a:t>
            </a:r>
            <a:r>
              <a:rPr lang="en-US" altLang="en-U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for S set of 2n size strings: </a:t>
            </a: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start with empty tree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>
              <a:buFont typeface="Comic Sans MS" panose="030F0902030302020204" pitchFamily="66" charset="0"/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Run Distinguisher D</a:t>
            </a:r>
            <a:r>
              <a:rPr lang="en-US" altLang="en-US" sz="24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f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(1</a:t>
            </a:r>
            <a:r>
              <a:rPr lang="en-US" altLang="en-US" sz="24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) Phase-1</a:t>
            </a:r>
          </a:p>
          <a:p>
            <a:pPr marL="0" lvl="1" indent="0"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  On </a:t>
            </a:r>
            <a:r>
              <a:rPr lang="en-US" altLang="en-US" sz="24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query x=x</a:t>
            </a:r>
            <a:r>
              <a:rPr lang="en-US" altLang="en-US" sz="2400" b="1" baseline="-25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sz="24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,...,</a:t>
            </a:r>
            <a:r>
              <a:rPr lang="en-US" altLang="en-US" sz="24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2400" b="1" baseline="-250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to f: </a:t>
            </a:r>
          </a:p>
          <a:p>
            <a:pPr marL="0" lvl="1" indent="0"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  Pick pair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(s</a:t>
            </a:r>
            <a:r>
              <a:rPr lang="en-US" alt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0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,s</a:t>
            </a:r>
            <a:r>
              <a:rPr lang="en-US" alt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)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randomly from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S </a:t>
            </a:r>
          </a:p>
          <a:p>
            <a:pPr marL="0" lvl="1" indent="0"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  ignore levels </a:t>
            </a:r>
            <a:r>
              <a:rPr lang="en-US" altLang="en-US" sz="2400" dirty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1…i-1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;</a:t>
            </a:r>
          </a:p>
          <a:p>
            <a:pPr marL="0" lvl="1" indent="0"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  fill pair of nodes   x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,...,x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i-1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0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 and  x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,...,x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i-1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1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at level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i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</a:t>
            </a:r>
          </a:p>
          <a:p>
            <a:pPr marL="0" lvl="1" indent="0"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  with pair (s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0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,s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)   [unless already filled]</a:t>
            </a:r>
          </a:p>
          <a:p>
            <a:pPr marL="0" lvl="1" indent="0"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 set b=x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i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and answer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2400" baseline="-5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2400" baseline="-5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n-1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2400" baseline="-5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i+1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G</a:t>
            </a:r>
            <a:r>
              <a:rPr lang="en-US" altLang="en-US" sz="2400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2400" baseline="-5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G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2400" baseline="-5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n-1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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Math B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G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2400" baseline="-5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i+1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) </a:t>
            </a:r>
          </a:p>
          <a:p>
            <a:pPr>
              <a:buFontTx/>
              <a:buAutoNum type="arabicPeriod" startAt="2"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Run D</a:t>
            </a:r>
            <a:r>
              <a:rPr lang="en-US" altLang="en-US" sz="24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f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(1</a:t>
            </a:r>
            <a:r>
              <a:rPr lang="en-US" altLang="en-US" sz="24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) Phase-2. if it outputs 1, Output “S random” 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                                    if it outputs 0, output “S  pseudo-random”</a:t>
            </a:r>
            <a:endParaRPr lang="en-US" altLang="ja-JP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Claim: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|prob (S⊆ G(U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):A(S) =1 ) – prob :S⊆ U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2n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A(S)=1 )|&gt;</a:t>
            </a:r>
            <a:r>
              <a:rPr lang="en-US" altLang="en-US" sz="2400" dirty="0">
                <a:solidFill>
                  <a:srgbClr val="000000"/>
                </a:solidFill>
                <a:latin typeface="Symbol" pitchFamily="2" charset="2"/>
              </a:rPr>
              <a:t>e/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B9F09560-2817-2D49-8D5B-436F2AFE2C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1143000"/>
          </a:xfrm>
        </p:spPr>
        <p:txBody>
          <a:bodyPr/>
          <a:lstStyle/>
          <a:p>
            <a:pPr algn="l"/>
            <a:r>
              <a:rPr lang="en-US" altLang="en-US" sz="4000">
                <a:latin typeface="Arial" panose="020B0604020202020204" pitchFamily="34" charset="0"/>
                <a:cs typeface="Arial" panose="020B0604020202020204" pitchFamily="34" charset="0"/>
              </a:rPr>
              <a:t>Proof of Security</a:t>
            </a: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B4DDFF37-5845-4C4A-81EC-2EBC5E12E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1050" y="3662065"/>
            <a:ext cx="334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rtl="1">
              <a:defRPr/>
            </a:pPr>
            <a:endParaRPr lang="en-US">
              <a:latin typeface="Symbo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6787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>
            <a:extLst>
              <a:ext uri="{FF2B5EF4-FFF2-40B4-BE49-F238E27FC236}">
                <a16:creationId xmlns:a16="http://schemas.microsoft.com/office/drawing/2014/main" id="{0E688511-4D3A-6C40-AF91-C18F7A214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685800"/>
            <a:ext cx="9448800" cy="5562600"/>
          </a:xfrm>
        </p:spPr>
        <p:txBody>
          <a:bodyPr/>
          <a:lstStyle/>
          <a:p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Claim 1[|prob (A(S): S⊆ G(U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)) =1 ) - prob (A(S):S⊆ U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2n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=1 )|&gt;</a:t>
            </a:r>
            <a:r>
              <a:rPr lang="en-US" altLang="en-US" sz="2400" dirty="0">
                <a:solidFill>
                  <a:srgbClr val="000000"/>
                </a:solidFill>
                <a:latin typeface="Symbol" pitchFamily="2" charset="2"/>
              </a:rPr>
              <a:t>e’]</a:t>
            </a:r>
          </a:p>
          <a:p>
            <a:pPr>
              <a:buFontTx/>
              <a:buNone/>
            </a:pPr>
            <a:r>
              <a:rPr lang="en-US" altLang="ja-JP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contradicts Easy-Lemma </a:t>
            </a:r>
          </a:p>
          <a:p>
            <a:pPr>
              <a:buFontTx/>
              <a:buNone/>
            </a:pPr>
            <a:r>
              <a:rPr lang="en-US" altLang="ja-JP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S⊆ G(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then during the execution of A(S),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</a:t>
            </a: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answering the queries of D</a:t>
            </a:r>
            <a:r>
              <a:rPr lang="en-US" altLang="en-US" sz="24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 accordance with a function f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drawn</a:t>
            </a: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D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i-1 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 probability that D in phase 2 will output 1 is p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i-1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 if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S⊆ U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then during the execution of A(S)</a:t>
            </a: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answering the queries of D</a:t>
            </a:r>
            <a:r>
              <a:rPr lang="en-US" altLang="en-US" sz="24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 accordance with a function f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D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 probability that D in phase 2 will output 1 is p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pPr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Since|p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i-1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&gt; </a:t>
            </a:r>
            <a:r>
              <a:rPr lang="en-US" altLang="en-US" sz="2400" dirty="0">
                <a:solidFill>
                  <a:srgbClr val="000000"/>
                </a:solidFill>
                <a:latin typeface="Symbol" pitchFamily="2" charset="2"/>
              </a:rPr>
              <a:t>e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’, the response of D will distinguish between</a:t>
            </a: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S⊆ G(U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 and S⊆ U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contradicting the easy lemma. QED</a:t>
            </a: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21FA10-907E-B44F-9DEF-EBBDA4759008}"/>
              </a:ext>
            </a:extLst>
          </p:cNvPr>
          <p:cNvSpPr txBox="1"/>
          <p:nvPr/>
        </p:nvSpPr>
        <p:spPr>
          <a:xfrm>
            <a:off x="0" y="0"/>
            <a:ext cx="6553200" cy="15081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3366FF"/>
                </a:solidFill>
                <a:latin typeface="Arial"/>
                <a:ea typeface="MS PGothic" charset="0"/>
                <a:cs typeface="Arial"/>
              </a:rPr>
              <a:t>Easy-Lemma: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∀PPT  A, ∀Poly P, n sufficiently large, 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| </a:t>
            </a:r>
            <a:r>
              <a:rPr lang="en-US" dirty="0" err="1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Pr</a:t>
            </a:r>
            <a:r>
              <a:rPr lang="en-US" dirty="0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 [A(S) = </a:t>
            </a:r>
            <a:r>
              <a:rPr lang="en-US" dirty="0">
                <a:latin typeface="Arial"/>
                <a:ea typeface="MS PGothic" charset="0"/>
                <a:cs typeface="Arial"/>
              </a:rPr>
              <a:t>1,  S⊆ G(</a:t>
            </a:r>
            <a:r>
              <a:rPr lang="en-US" dirty="0" err="1">
                <a:latin typeface="Arial"/>
                <a:ea typeface="MS PGothic" charset="0"/>
                <a:cs typeface="Arial"/>
              </a:rPr>
              <a:t>U</a:t>
            </a:r>
            <a:r>
              <a:rPr lang="en-US" baseline="-25000" dirty="0" err="1">
                <a:latin typeface="Arial"/>
                <a:ea typeface="MS PGothic" charset="0"/>
                <a:cs typeface="Arial"/>
              </a:rPr>
              <a:t>k</a:t>
            </a:r>
            <a:r>
              <a:rPr lang="en-US" dirty="0">
                <a:latin typeface="Arial"/>
                <a:ea typeface="MS PGothic" charset="0"/>
                <a:cs typeface="Arial"/>
              </a:rPr>
              <a:t>) </a:t>
            </a:r>
            <a:r>
              <a:rPr lang="en-US" dirty="0" err="1">
                <a:latin typeface="Arial"/>
                <a:ea typeface="MS PGothic" charset="0"/>
                <a:cs typeface="Arial"/>
              </a:rPr>
              <a:t>s.t</a:t>
            </a:r>
            <a:r>
              <a:rPr lang="en-US" dirty="0">
                <a:latin typeface="Arial"/>
                <a:ea typeface="MS PGothic" charset="0"/>
                <a:cs typeface="Arial"/>
              </a:rPr>
              <a:t> |S|=P(n] − 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Pr</a:t>
            </a:r>
            <a:r>
              <a:rPr lang="en-US" dirty="0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 [A(S) = 1 | S⊆U</a:t>
            </a:r>
            <a:r>
              <a:rPr lang="en-US" baseline="-25000" dirty="0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2k</a:t>
            </a:r>
            <a:r>
              <a:rPr lang="en-US" dirty="0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s.t.</a:t>
            </a:r>
            <a:r>
              <a:rPr lang="en-US" dirty="0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 |S|=P(n] | = </a:t>
            </a:r>
            <a:r>
              <a:rPr lang="en-US" dirty="0" err="1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neg</a:t>
            </a:r>
            <a:r>
              <a:rPr lang="en-US" dirty="0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2899505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B6D7B60-297D-5349-B562-5D616CAD5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Cost of PSRF</a:t>
            </a:r>
          </a:p>
        </p:txBody>
      </p:sp>
      <p:sp>
        <p:nvSpPr>
          <p:cNvPr id="63490" name="Rectangle 3">
            <a:extLst>
              <a:ext uri="{FF2B5EF4-FFF2-40B4-BE49-F238E27FC236}">
                <a16:creationId xmlns:a16="http://schemas.microsoft.com/office/drawing/2014/main" id="{7E019A91-2DBA-BC48-85D6-8D97D30B07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Expensive -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invocations of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Sequential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Deterioration of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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in the reduction:  what does that mean?</a:t>
            </a:r>
          </a:p>
          <a:p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>
              <a:buFontTx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But does the job! </a:t>
            </a:r>
          </a:p>
          <a:p>
            <a:pPr>
              <a:buFontTx/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>
              <a:buFontTx/>
              <a:buNone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Theorem: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 one-way functions exist if and only if pseudo-random functions exist.</a:t>
            </a:r>
          </a:p>
        </p:txBody>
      </p:sp>
    </p:spTree>
    <p:extLst>
      <p:ext uri="{BB962C8B-B14F-4D97-AF65-F5344CB8AC3E}">
        <p14:creationId xmlns:p14="http://schemas.microsoft.com/office/powerpoint/2010/main" val="194736248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B6D7B60-297D-5349-B562-5D616CAD5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Corollary</a:t>
            </a:r>
          </a:p>
        </p:txBody>
      </p:sp>
      <p:sp>
        <p:nvSpPr>
          <p:cNvPr id="63490" name="Rectangle 3">
            <a:extLst>
              <a:ext uri="{FF2B5EF4-FFF2-40B4-BE49-F238E27FC236}">
                <a16:creationId xmlns:a16="http://schemas.microsoft.com/office/drawing/2014/main" id="{7E019A91-2DBA-BC48-85D6-8D97D30B07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    One-way functions (OWF) exist </a:t>
            </a:r>
          </a:p>
          <a:p>
            <a:pPr>
              <a:buFontTx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                      if and only if        </a:t>
            </a:r>
          </a:p>
          <a:p>
            <a:pPr>
              <a:buFontTx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    Pseudo-random functions (PRF) exist.</a:t>
            </a:r>
          </a:p>
          <a:p>
            <a:pPr>
              <a:buFontTx/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>
              <a:buFontTx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Proof: Sequence of. reductions.</a:t>
            </a:r>
          </a:p>
          <a:p>
            <a:pPr>
              <a:buFontTx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F OWF Implies there exists hard core B</a:t>
            </a:r>
          </a:p>
          <a:p>
            <a:pPr>
              <a:buFontTx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            implies there exists CS PRG</a:t>
            </a:r>
          </a:p>
          <a:p>
            <a:pPr>
              <a:buFontTx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            implies there exists PRFs</a:t>
            </a:r>
          </a:p>
          <a:p>
            <a:pPr>
              <a:buFontTx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Each has a cost: start with security parameter n, end up with n’=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baseline="300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C</a:t>
            </a:r>
            <a:endParaRPr lang="en-US" altLang="en-US" baseline="30000" dirty="0">
              <a:latin typeface="Arial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>
              <a:buFontTx/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39762899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530E768F-6D1B-B149-989A-EC8CD27B00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12738"/>
            <a:ext cx="7772400" cy="525462"/>
          </a:xfrm>
        </p:spPr>
        <p:txBody>
          <a:bodyPr/>
          <a:lstStyle/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Prediction Test for Functions?</a:t>
            </a:r>
            <a:b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(analogue to Next-Bit Test)</a:t>
            </a:r>
            <a:endParaRPr lang="en-US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7BD1F51C-3D5F-AD4E-A78D-43D54814C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215313" cy="5562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Prediction Test P for functions:</a:t>
            </a:r>
          </a:p>
          <a:p>
            <a:pPr marL="0" indent="0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Requests Y</a:t>
            </a:r>
            <a:r>
              <a:rPr lang="en-US" alt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=f(X</a:t>
            </a:r>
            <a:r>
              <a:rPr lang="en-US" alt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) for X</a:t>
            </a:r>
            <a:r>
              <a:rPr lang="en-US" altLang="en-US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i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,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i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=1..q</a:t>
            </a:r>
            <a:r>
              <a:rPr lang="en-US" altLang="en-US" baseline="-250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</a:t>
            </a:r>
          </a:p>
          <a:p>
            <a:pPr marL="0" indent="0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Request Y for X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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baseline="-25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1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,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baseline="-25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2 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,,</a:t>
            </a:r>
            <a:r>
              <a:rPr lang="en-US" altLang="en-US" baseline="-25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baseline="-250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q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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</a:t>
            </a:r>
          </a:p>
          <a:p>
            <a:pPr marL="0" indent="0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Decide whether given 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>
              <a:buFontTx/>
              <a:buNone/>
            </a:pP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Y= F</a:t>
            </a:r>
            <a:r>
              <a:rPr lang="en-US" altLang="en-US" baseline="-25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S 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(X)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or    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</a:t>
            </a:r>
            <a:r>
              <a:rPr lang="en-US" altLang="en-US" baseline="-25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R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0,1</a:t>
            </a:r>
            <a:r>
              <a:rPr lang="en-US" altLang="en-US" baseline="30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Is Prediction Test </a:t>
            </a:r>
            <a:r>
              <a:rPr lang="en-US" altLang="en-US" dirty="0">
                <a:latin typeface="Arial" panose="020B0604020202020204" pitchFamily="34" charset="0"/>
                <a:ea typeface="ＭＳ ゴシック" panose="020B0609070205080204" pitchFamily="49" charset="-128"/>
              </a:rPr>
              <a:t>≅ </a:t>
            </a:r>
          </a:p>
          <a:p>
            <a:pPr marL="0" indent="0">
              <a:buFontTx/>
              <a:buNone/>
            </a:pPr>
            <a:r>
              <a:rPr lang="en-US" altLang="en-US" dirty="0">
                <a:latin typeface="Arial" panose="020B0604020202020204" pitchFamily="34" charset="0"/>
                <a:ea typeface="ＭＳ ゴシック" panose="020B0609070205080204" pitchFamily="49" charset="-128"/>
              </a:rPr>
              <a:t>  Statistical Tests for functions?</a:t>
            </a:r>
          </a:p>
          <a:p>
            <a:pPr marL="0" indent="0">
              <a:buFontTx/>
              <a:buNone/>
            </a:pPr>
            <a:r>
              <a:rPr lang="en-US" altLang="en-US" dirty="0">
                <a:latin typeface="Arial" panose="020B0604020202020204" pitchFamily="34" charset="0"/>
                <a:ea typeface="ＭＳ ゴシック" panose="020B0609070205080204" pitchFamily="49" charset="-128"/>
              </a:rPr>
              <a:t>Prove it : </a:t>
            </a:r>
            <a:r>
              <a:rPr lang="en-US" altLang="en-US" dirty="0" err="1">
                <a:latin typeface="Arial" panose="020B0604020202020204" pitchFamily="34" charset="0"/>
                <a:ea typeface="ＭＳ ゴシック" panose="020B0609070205080204" pitchFamily="49" charset="-128"/>
              </a:rPr>
              <a:t>Excersize</a:t>
            </a:r>
            <a:r>
              <a:rPr lang="en-US" altLang="en-US" dirty="0">
                <a:latin typeface="Arial" panose="020B0604020202020204" pitchFamily="34" charset="0"/>
                <a:ea typeface="ＭＳ ゴシック" panose="020B0609070205080204" pitchFamily="49" charset="-128"/>
              </a:rPr>
              <a:t> </a:t>
            </a:r>
          </a:p>
          <a:p>
            <a:pPr marL="0" indent="0">
              <a:buFontTx/>
              <a:buNone/>
            </a:pPr>
            <a:endParaRPr lang="en-US" altLang="en-US" dirty="0">
              <a:latin typeface="Arial" panose="020B0604020202020204" pitchFamily="34" charset="0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382459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TODAY: RANDOMNESS II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5105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Arial Narrow" panose="020B0606020202030204" pitchFamily="34" charset="0"/>
              </a:rPr>
              <a:t>APPLICATIONS of CS-PRG</a:t>
            </a:r>
          </a:p>
          <a:p>
            <a:pPr marL="400050" lvl="1" indent="0">
              <a:buNone/>
            </a:pPr>
            <a:r>
              <a:rPr lang="en-US" altLang="en-US" b="1" dirty="0">
                <a:solidFill>
                  <a:srgbClr val="FF0000"/>
                </a:solidFill>
                <a:latin typeface="Arial Narrow" panose="020B0606020202030204" pitchFamily="34" charset="0"/>
              </a:rPr>
              <a:t>Complexity Theory</a:t>
            </a:r>
          </a:p>
          <a:p>
            <a:pPr marL="400050" lvl="1" indent="0">
              <a:buNone/>
            </a:pPr>
            <a:r>
              <a:rPr lang="en-US" altLang="en-US" b="1" dirty="0">
                <a:solidFill>
                  <a:srgbClr val="FF0000"/>
                </a:solidFill>
                <a:latin typeface="Arial Narrow" panose="020B0606020202030204" pitchFamily="34" charset="0"/>
              </a:rPr>
              <a:t>Symmetric Encryption</a:t>
            </a:r>
          </a:p>
          <a:p>
            <a:pPr marL="400050" lvl="1" indent="0">
              <a:buNone/>
            </a:pPr>
            <a:endParaRPr lang="en-US" altLang="en-US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altLang="en-US" b="1" dirty="0">
                <a:solidFill>
                  <a:srgbClr val="FF0000"/>
                </a:solidFill>
                <a:latin typeface="Arial Narrow" panose="020B0606020202030204" pitchFamily="34" charset="0"/>
              </a:rPr>
              <a:t>PSEUDO RANDOM FUNCTIONS</a:t>
            </a:r>
            <a:r>
              <a:rPr lang="en-US" alt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[</a:t>
            </a:r>
            <a:r>
              <a:rPr lang="en-US" altLang="en-US" dirty="0">
                <a:latin typeface="Arial Narrow" panose="020B0606020202030204" pitchFamily="34" charset="0"/>
              </a:rPr>
              <a:t>GGM85]</a:t>
            </a:r>
            <a:endParaRPr lang="en-US" alt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altLang="en-US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altLang="en-US" b="1" dirty="0">
                <a:solidFill>
                  <a:srgbClr val="FF0000"/>
                </a:solidFill>
                <a:latin typeface="Arial Narrow" panose="020B0606020202030204" pitchFamily="34" charset="0"/>
              </a:rPr>
              <a:t>APPLICATIONS OF PSRF</a:t>
            </a:r>
          </a:p>
          <a:p>
            <a:pPr marL="0" indent="0">
              <a:buNone/>
            </a:pPr>
            <a:endParaRPr lang="en-US" altLang="en-US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altLang="en-US" b="1" dirty="0">
                <a:solidFill>
                  <a:srgbClr val="FF0000"/>
                </a:solidFill>
                <a:latin typeface="Arial Narrow" panose="020B0606020202030204" pitchFamily="34" charset="0"/>
              </a:rPr>
              <a:t>WHERE DO WE FIND ONE-WAY FUNCTIONS?</a:t>
            </a:r>
          </a:p>
          <a:p>
            <a:pPr marL="0" indent="0">
              <a:buNone/>
            </a:pPr>
            <a:endParaRPr lang="en-US" altLang="en-US" dirty="0">
              <a:latin typeface="Arial Narrow" panose="020B0606020202030204" pitchFamily="34" charset="0"/>
            </a:endParaRPr>
          </a:p>
          <a:p>
            <a:pPr marL="0" indent="0">
              <a:buFontTx/>
              <a:buNone/>
            </a:pPr>
            <a:endParaRPr lang="en-US" alt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79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>
            <a:extLst>
              <a:ext uri="{FF2B5EF4-FFF2-40B4-BE49-F238E27FC236}">
                <a16:creationId xmlns:a16="http://schemas.microsoft.com/office/drawing/2014/main" id="{E9D6567A-4F81-464E-BAEC-0669E7798D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1143000"/>
          </a:xfrm>
        </p:spPr>
        <p:txBody>
          <a:bodyPr/>
          <a:lstStyle/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Applications of Pseudorandom Functions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CA5894F4-63F5-B945-8A95-87D649DC76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677400" cy="5029200"/>
          </a:xfrm>
        </p:spPr>
        <p:txBody>
          <a:bodyPr/>
          <a:lstStyle/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Learning Theory: lower bounds</a:t>
            </a:r>
          </a:p>
          <a:p>
            <a:pPr marL="457200" lvl="1" indent="0"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Can’t learn any class containing pseudo-random function</a:t>
            </a:r>
          </a:p>
          <a:p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can replace randomness in. crypto applications</a:t>
            </a:r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Caveat: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what happens when the seed is made public?</a:t>
            </a:r>
          </a:p>
          <a:p>
            <a:pPr marL="457200" lvl="1" indent="0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Can’t trust the pseudo randomness any longer</a:t>
            </a:r>
          </a:p>
        </p:txBody>
      </p:sp>
    </p:spTree>
    <p:extLst>
      <p:ext uri="{BB962C8B-B14F-4D97-AF65-F5344CB8AC3E}">
        <p14:creationId xmlns:p14="http://schemas.microsoft.com/office/powerpoint/2010/main" val="302436825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EE43F01C-67BC-5D4E-B32A-644397265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447800"/>
          </a:xfrm>
        </p:spPr>
        <p:txBody>
          <a:bodyPr/>
          <a:lstStyle/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Stateless Encryption Secure Against Chosen Cipher-text Attack</a:t>
            </a:r>
          </a:p>
        </p:txBody>
      </p:sp>
      <p:sp>
        <p:nvSpPr>
          <p:cNvPr id="67586" name="Rectangle 3">
            <a:extLst>
              <a:ext uri="{FF2B5EF4-FFF2-40B4-BE49-F238E27FC236}">
                <a16:creationId xmlns:a16="http://schemas.microsoft.com/office/drawing/2014/main" id="{61309CB4-D9F4-BD42-999A-81BD03C4BF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772400" cy="4114800"/>
          </a:xfrm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Generation: Shared secret seed –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Encryption: On  n-bit message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– -</a:t>
            </a:r>
          </a:p>
          <a:p>
            <a:pPr lvl="1"/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choose n-bit r at random</a:t>
            </a:r>
          </a:p>
          <a:p>
            <a:pPr lvl="1"/>
            <a:r>
              <a:rPr lang="en-US" altLang="en-US">
                <a:latin typeface="Arial" panose="020B0604020202020204" pitchFamily="34" charset="0"/>
              </a:rPr>
              <a:t>Output ciphertext (m⊕ f</a:t>
            </a:r>
            <a:r>
              <a:rPr lang="en-US" altLang="en-US" baseline="-25000">
                <a:latin typeface="Arial" panose="020B0604020202020204" pitchFamily="34" charset="0"/>
                <a:sym typeface="Symbol" pitchFamily="2" charset="2"/>
              </a:rPr>
              <a:t>S</a:t>
            </a:r>
            <a:r>
              <a:rPr lang="en-US" altLang="en-US">
                <a:latin typeface="Arial" panose="020B0604020202020204" pitchFamily="34" charset="0"/>
              </a:rPr>
              <a:t>(r), r)</a:t>
            </a:r>
          </a:p>
          <a:p>
            <a:pPr lvl="1"/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Decryption: On  ciphertext (c,r)</a:t>
            </a:r>
            <a:endParaRPr lang="en-US" altLang="en-US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Output m=c⊕f</a:t>
            </a:r>
            <a:r>
              <a:rPr lang="en-US" altLang="en-US" baseline="-2500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(r)</a:t>
            </a:r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02328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>
            <a:extLst>
              <a:ext uri="{FF2B5EF4-FFF2-40B4-BE49-F238E27FC236}">
                <a16:creationId xmlns:a16="http://schemas.microsoft.com/office/drawing/2014/main" id="{A13B810A-1382-DB4C-8653-6C05175A42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Arial" panose="020B0604020202020204" pitchFamily="34" charset="0"/>
                <a:cs typeface="Arial" panose="020B0604020202020204" pitchFamily="34" charset="0"/>
              </a:rPr>
              <a:t>Passwords, Calling card id’s</a:t>
            </a:r>
          </a:p>
        </p:txBody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id="{2E071138-5920-3144-830F-4569B0AE6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7772400" cy="4114800"/>
          </a:xfrm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Global secret seed –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To generate a password for user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– 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               Let  PW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baseline="-25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S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(M)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174938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278B80D6-26B9-2944-94CB-C75F33660D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Arial" panose="020B0604020202020204" pitchFamily="34" charset="0"/>
                <a:cs typeface="Arial" panose="020B0604020202020204" pitchFamily="34" charset="0"/>
              </a:rPr>
              <a:t>Identify Friend of Foe</a:t>
            </a:r>
          </a:p>
        </p:txBody>
      </p:sp>
      <p:sp>
        <p:nvSpPr>
          <p:cNvPr id="69634" name="Rectangle 3">
            <a:extLst>
              <a:ext uri="{FF2B5EF4-FFF2-40B4-BE49-F238E27FC236}">
                <a16:creationId xmlns:a16="http://schemas.microsoft.com/office/drawing/2014/main" id="{978479D3-9423-6447-9B8E-941DB9EA6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7772400" cy="4114800"/>
          </a:xfrm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Global secret seed of the reds is –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altLang="en-US">
              <a:latin typeface="Arial" panose="020B0604020202020204" pitchFamily="34" charset="0"/>
            </a:endParaRPr>
          </a:p>
          <a:p>
            <a:pPr lvl="1"/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Challenge m, answer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baseline="-25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S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(M)</a:t>
            </a:r>
          </a:p>
          <a:p>
            <a:endParaRPr lang="en-US" altLang="en-US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Security: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though can obtain polynomial number of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(M, f</a:t>
            </a:r>
            <a:r>
              <a:rPr lang="en-US" altLang="en-US" baseline="-25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(M)),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fr-FR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predict an additional one</a:t>
            </a:r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079784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76EF1948-0258-7F48-AB3E-757B89705F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8565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cs typeface="Arial" panose="020B0604020202020204" pitchFamily="34" charset="0"/>
              </a:rPr>
              <a:t>Where do we find:</a:t>
            </a:r>
            <a:br>
              <a:rPr lang="en-US" altLang="en-US" sz="3600" dirty="0">
                <a:cs typeface="Arial" panose="020B0604020202020204" pitchFamily="34" charset="0"/>
              </a:rPr>
            </a:br>
            <a:r>
              <a:rPr lang="en-US" altLang="en-US" sz="3600" dirty="0">
                <a:cs typeface="Arial" panose="020B0604020202020204" pitchFamily="34" charset="0"/>
              </a:rPr>
              <a:t>One Way Functions (OWF)</a:t>
            </a:r>
          </a:p>
        </p:txBody>
      </p:sp>
      <p:sp>
        <p:nvSpPr>
          <p:cNvPr id="62466" name="Rectangle 3">
            <a:extLst>
              <a:ext uri="{FF2B5EF4-FFF2-40B4-BE49-F238E27FC236}">
                <a16:creationId xmlns:a16="http://schemas.microsoft.com/office/drawing/2014/main" id="{561A8B1B-66DC-B444-8DCC-96DE8EF76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438400"/>
            <a:ext cx="9220200" cy="5029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400" dirty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Definition: </a:t>
            </a:r>
            <a:r>
              <a:rPr lang="en-US" altLang="en-US" sz="2400" dirty="0">
                <a:solidFill>
                  <a:srgbClr val="0541FF"/>
                </a:solidFill>
                <a:cs typeface="Arial" panose="020B0604020202020204" pitchFamily="34" charset="0"/>
              </a:rPr>
              <a:t>f</a:t>
            </a:r>
            <a:r>
              <a:rPr lang="en-US" altLang="en-US" sz="2400" dirty="0">
                <a:cs typeface="Arial" panose="020B0604020202020204" pitchFamily="34" charset="0"/>
              </a:rPr>
              <a:t>: {0,1}*   </a:t>
            </a:r>
            <a:r>
              <a:rPr lang="en-US" altLang="en-US" sz="2400" dirty="0">
                <a:cs typeface="Arial" panose="020B0604020202020204" pitchFamily="34" charset="0"/>
                <a:sym typeface="Symbol" pitchFamily="2" charset="2"/>
              </a:rPr>
              <a:t></a:t>
            </a:r>
            <a:r>
              <a:rPr lang="en-US" altLang="en-US" sz="2400" dirty="0">
                <a:cs typeface="Arial" panose="020B0604020202020204" pitchFamily="34" charset="0"/>
              </a:rPr>
              <a:t> {0,1}*  is a </a:t>
            </a:r>
            <a:r>
              <a:rPr lang="en-US" alt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one-way</a:t>
            </a:r>
            <a:r>
              <a:rPr lang="en-US" altLang="en-US" sz="28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chemeClr val="tx2"/>
                </a:solidFill>
                <a:cs typeface="Arial" panose="020B0604020202020204" pitchFamily="34" charset="0"/>
              </a:rPr>
              <a:t>function</a:t>
            </a:r>
            <a:r>
              <a:rPr lang="en-US" altLang="en-US" sz="2400" dirty="0">
                <a:cs typeface="Arial" panose="020B0604020202020204" pitchFamily="34" charset="0"/>
              </a:rPr>
              <a:t>  if</a:t>
            </a:r>
          </a:p>
          <a:p>
            <a:pPr eaLnBrk="1" hangingPunct="1">
              <a:buFont typeface="Comic Sans MS" panose="030F0902030302020204" pitchFamily="66" charset="0"/>
              <a:buAutoNum type="arabicPeriod"/>
            </a:pP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0541FF"/>
                </a:solidFill>
              </a:rPr>
              <a:t>Easy to Evaluate</a:t>
            </a:r>
            <a:r>
              <a:rPr lang="en-US" altLang="en-US" sz="2800" dirty="0"/>
              <a:t>: </a:t>
            </a:r>
            <a:r>
              <a:rPr lang="en-US" altLang="en-US" sz="2400" dirty="0"/>
              <a:t>∃ PPT algorithm A </a:t>
            </a:r>
            <a:r>
              <a:rPr lang="en-US" altLang="en-US" sz="2400" dirty="0" err="1"/>
              <a:t>s.t.</a:t>
            </a:r>
            <a:r>
              <a:rPr lang="en-US" altLang="en-US" sz="2400" dirty="0"/>
              <a:t> A(x)=f(x) ∀x.</a:t>
            </a:r>
          </a:p>
          <a:p>
            <a:pPr eaLnBrk="1" hangingPunct="1">
              <a:buFont typeface="Comic Sans MS" panose="030F0902030302020204" pitchFamily="66" charset="0"/>
              <a:buAutoNum type="arabicPeriod"/>
            </a:pPr>
            <a:r>
              <a:rPr lang="en-US" altLang="en-US" sz="2400" dirty="0"/>
              <a:t> </a:t>
            </a:r>
            <a:r>
              <a:rPr lang="en-US" altLang="en-US" sz="2800" dirty="0">
                <a:solidFill>
                  <a:srgbClr val="0541FF"/>
                </a:solidFill>
              </a:rPr>
              <a:t>Hard to Invert</a:t>
            </a:r>
            <a:r>
              <a:rPr lang="en-US" altLang="en-US" sz="2800" dirty="0">
                <a:solidFill>
                  <a:srgbClr val="0541FF"/>
                </a:solidFill>
                <a:cs typeface="Arial" panose="020B0604020202020204" pitchFamily="34" charset="0"/>
              </a:rPr>
              <a:t>: 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rgbClr val="0541FF"/>
                </a:solidFill>
                <a:cs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 dirty="0">
                <a:cs typeface="Arial" panose="020B0604020202020204" pitchFamily="34" charset="0"/>
                <a:sym typeface="Symbol" pitchFamily="2" charset="2"/>
              </a:rPr>
              <a:t>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/>
              <a:t>PPT algorithm Inverter, 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  </a:t>
            </a:r>
            <a:r>
              <a:rPr lang="en-US" altLang="en-US" sz="2400" dirty="0" err="1"/>
              <a:t>Pr</a:t>
            </a:r>
            <a:r>
              <a:rPr lang="en-US" altLang="en-US" sz="2400" dirty="0"/>
              <a:t> ( Inverter(1</a:t>
            </a:r>
            <a:r>
              <a:rPr lang="en-US" altLang="en-US" sz="2400" baseline="30000" dirty="0"/>
              <a:t>n</a:t>
            </a:r>
            <a:r>
              <a:rPr lang="en-US" altLang="en-US" sz="2400" dirty="0"/>
              <a:t>,f(x)) =x</a:t>
            </a:r>
            <a:r>
              <a:rPr lang="ja-JP" altLang="en-US" sz="2400"/>
              <a:t>’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s.t.</a:t>
            </a:r>
            <a:r>
              <a:rPr lang="en-US" altLang="ja-JP" sz="2400" dirty="0"/>
              <a:t> f(x)=f(x</a:t>
            </a:r>
            <a:r>
              <a:rPr lang="ja-JP" altLang="en-US" sz="2400"/>
              <a:t>’</a:t>
            </a:r>
            <a:r>
              <a:rPr lang="en-US" altLang="ja-JP" sz="2400" dirty="0"/>
              <a:t>)) =neg(n)</a:t>
            </a:r>
          </a:p>
          <a:p>
            <a:pPr eaLnBrk="1" hangingPunct="1">
              <a:buFontTx/>
              <a:buNone/>
            </a:pPr>
            <a:r>
              <a:rPr lang="en-US" altLang="en-US" sz="2000" baseline="-25000" dirty="0">
                <a:cs typeface="Arial" panose="020B0604020202020204" pitchFamily="34" charset="0"/>
              </a:rPr>
              <a:t>         </a:t>
            </a:r>
            <a:r>
              <a:rPr lang="en-US" altLang="en-US" sz="2000" dirty="0">
                <a:cs typeface="Arial" panose="020B0604020202020204" pitchFamily="34" charset="0"/>
              </a:rPr>
              <a:t>over x  </a:t>
            </a:r>
            <a:r>
              <a:rPr lang="en-US" altLang="en-US" sz="2000" dirty="0">
                <a:latin typeface="Symbol" pitchFamily="2" charset="2"/>
                <a:cs typeface="Arial" panose="020B0604020202020204" pitchFamily="34" charset="0"/>
                <a:sym typeface="Symbol" pitchFamily="2" charset="2"/>
              </a:rPr>
              <a:t></a:t>
            </a:r>
            <a:r>
              <a:rPr lang="en-US" altLang="en-US" sz="2000" dirty="0">
                <a:cs typeface="Arial" panose="020B0604020202020204" pitchFamily="34" charset="0"/>
              </a:rPr>
              <a:t> </a:t>
            </a:r>
            <a:r>
              <a:rPr lang="en-US" altLang="en-US" sz="2000" baseline="-25000" dirty="0">
                <a:cs typeface="Arial" panose="020B0604020202020204" pitchFamily="34" charset="0"/>
              </a:rPr>
              <a:t>R</a:t>
            </a:r>
            <a:r>
              <a:rPr lang="en-US" altLang="en-US" sz="2000" dirty="0">
                <a:cs typeface="Arial" panose="020B0604020202020204" pitchFamily="34" charset="0"/>
              </a:rPr>
              <a:t>{0,1}</a:t>
            </a:r>
            <a:r>
              <a:rPr lang="en-US" altLang="en-US" sz="2000" baseline="30000" dirty="0">
                <a:cs typeface="Arial" panose="020B0604020202020204" pitchFamily="34" charset="0"/>
              </a:rPr>
              <a:t>n</a:t>
            </a:r>
            <a:endParaRPr lang="en-US" altLang="en-US" sz="2000" dirty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      and coins of Inverter </a:t>
            </a:r>
          </a:p>
        </p:txBody>
      </p:sp>
      <p:sp>
        <p:nvSpPr>
          <p:cNvPr id="33795" name="Arc 4">
            <a:extLst>
              <a:ext uri="{FF2B5EF4-FFF2-40B4-BE49-F238E27FC236}">
                <a16:creationId xmlns:a16="http://schemas.microsoft.com/office/drawing/2014/main" id="{CF9E03D2-0EC2-4646-BD88-CF2153A6ADE3}"/>
              </a:ext>
            </a:extLst>
          </p:cNvPr>
          <p:cNvSpPr>
            <a:spLocks/>
          </p:cNvSpPr>
          <p:nvPr/>
        </p:nvSpPr>
        <p:spPr bwMode="auto">
          <a:xfrm rot="8398920">
            <a:off x="2895600" y="914400"/>
            <a:ext cx="1824038" cy="1489075"/>
          </a:xfrm>
          <a:custGeom>
            <a:avLst/>
            <a:gdLst>
              <a:gd name="T0" fmla="*/ 0 w 21600"/>
              <a:gd name="T1" fmla="*/ 0 h 23451"/>
              <a:gd name="T2" fmla="*/ 2147483647 w 21600"/>
              <a:gd name="T3" fmla="*/ 2147483647 h 23451"/>
              <a:gd name="T4" fmla="*/ 0 w 21600"/>
              <a:gd name="T5" fmla="*/ 2147483647 h 23451"/>
              <a:gd name="T6" fmla="*/ 0 60000 65536"/>
              <a:gd name="T7" fmla="*/ 0 60000 65536"/>
              <a:gd name="T8" fmla="*/ 0 60000 65536"/>
              <a:gd name="T9" fmla="*/ 0 w 21600"/>
              <a:gd name="T10" fmla="*/ 0 h 23451"/>
              <a:gd name="T11" fmla="*/ 21600 w 21600"/>
              <a:gd name="T12" fmla="*/ 23451 h 234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451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7"/>
                  <a:pt x="21573" y="22835"/>
                  <a:pt x="21520" y="23450"/>
                </a:cubicBezTo>
              </a:path>
              <a:path w="21600" h="23451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7"/>
                  <a:pt x="21573" y="22835"/>
                  <a:pt x="21520" y="2345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796" name="Group 5">
            <a:extLst>
              <a:ext uri="{FF2B5EF4-FFF2-40B4-BE49-F238E27FC236}">
                <a16:creationId xmlns:a16="http://schemas.microsoft.com/office/drawing/2014/main" id="{20D8903C-886E-D143-904D-49424FF58B2A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795337"/>
            <a:ext cx="3681413" cy="1727200"/>
            <a:chOff x="1392" y="576"/>
            <a:chExt cx="2319" cy="915"/>
          </a:xfrm>
        </p:grpSpPr>
        <p:sp>
          <p:nvSpPr>
            <p:cNvPr id="33798" name="Text Box 6">
              <a:extLst>
                <a:ext uri="{FF2B5EF4-FFF2-40B4-BE49-F238E27FC236}">
                  <a16:creationId xmlns:a16="http://schemas.microsoft.com/office/drawing/2014/main" id="{4EE66992-3B18-7248-AE3E-1552CCE5B5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768"/>
              <a:ext cx="21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/>
                <a:t>x</a:t>
              </a:r>
            </a:p>
          </p:txBody>
        </p:sp>
        <p:sp>
          <p:nvSpPr>
            <p:cNvPr id="33799" name="Line 7">
              <a:extLst>
                <a:ext uri="{FF2B5EF4-FFF2-40B4-BE49-F238E27FC236}">
                  <a16:creationId xmlns:a16="http://schemas.microsoft.com/office/drawing/2014/main" id="{0FB6E989-E79F-6E4A-A973-153D479E3B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864"/>
              <a:ext cx="1584" cy="0"/>
            </a:xfrm>
            <a:prstGeom prst="line">
              <a:avLst/>
            </a:prstGeom>
            <a:noFill/>
            <a:ln w="9525">
              <a:solidFill>
                <a:srgbClr val="3399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0" name="Text Box 8">
              <a:extLst>
                <a:ext uri="{FF2B5EF4-FFF2-40B4-BE49-F238E27FC236}">
                  <a16:creationId xmlns:a16="http://schemas.microsoft.com/office/drawing/2014/main" id="{7761F0D3-E7A4-8447-9A5A-8913BEF9C2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768"/>
              <a:ext cx="4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/>
                <a:t>f(x)</a:t>
              </a:r>
            </a:p>
          </p:txBody>
        </p:sp>
        <p:sp>
          <p:nvSpPr>
            <p:cNvPr id="33801" name="Line 9">
              <a:extLst>
                <a:ext uri="{FF2B5EF4-FFF2-40B4-BE49-F238E27FC236}">
                  <a16:creationId xmlns:a16="http://schemas.microsoft.com/office/drawing/2014/main" id="{1FDD49C1-AA8B-7E4A-A1C6-12E24B745F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32" y="1104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2" name="Text Box 10">
              <a:extLst>
                <a:ext uri="{FF2B5EF4-FFF2-40B4-BE49-F238E27FC236}">
                  <a16:creationId xmlns:a16="http://schemas.microsoft.com/office/drawing/2014/main" id="{6B8BC071-E6CC-4741-8954-6483CACEE9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576"/>
              <a:ext cx="768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dirty="0">
                  <a:solidFill>
                    <a:srgbClr val="339933"/>
                  </a:solidFill>
                </a:rPr>
                <a:t>easy</a:t>
              </a:r>
            </a:p>
          </p:txBody>
        </p:sp>
        <p:sp>
          <p:nvSpPr>
            <p:cNvPr id="33803" name="Text Box 11">
              <a:extLst>
                <a:ext uri="{FF2B5EF4-FFF2-40B4-BE49-F238E27FC236}">
                  <a16:creationId xmlns:a16="http://schemas.microsoft.com/office/drawing/2014/main" id="{30396677-342E-4D4B-A994-B01FB04A0B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055"/>
              <a:ext cx="73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>
                  <a:solidFill>
                    <a:srgbClr val="FF3300"/>
                  </a:solidFill>
                </a:rPr>
                <a:t>hard on average</a:t>
              </a:r>
            </a:p>
          </p:txBody>
        </p:sp>
      </p:grpSp>
      <p:sp>
        <p:nvSpPr>
          <p:cNvPr id="33797" name="Rectangle 1">
            <a:extLst>
              <a:ext uri="{FF2B5EF4-FFF2-40B4-BE49-F238E27FC236}">
                <a16:creationId xmlns:a16="http://schemas.microsoft.com/office/drawing/2014/main" id="{2CBC9155-2131-9947-9836-0A51AB921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791200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Comic Sans MS" panose="030F0902030302020204" pitchFamily="66" charset="0"/>
                <a:cs typeface="Arial" panose="020B0604020202020204" pitchFamily="34" charset="0"/>
              </a:rPr>
              <a:t>Sometime called a 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Comic Sans MS" panose="030F0902030302020204" pitchFamily="66" charset="0"/>
                <a:cs typeface="Arial" panose="020B0604020202020204" pitchFamily="34" charset="0"/>
              </a:rPr>
              <a:t>Strong OWF</a:t>
            </a:r>
          </a:p>
        </p:txBody>
      </p:sp>
    </p:spTree>
    <p:extLst>
      <p:ext uri="{BB962C8B-B14F-4D97-AF65-F5344CB8AC3E}">
        <p14:creationId xmlns:p14="http://schemas.microsoft.com/office/powerpoint/2010/main" val="8630802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E17006E9-3CA4-8C42-B1D1-075C00986C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sz="4000">
                <a:cs typeface="Arial" panose="020B0604020202020204" pitchFamily="34" charset="0"/>
              </a:rPr>
              <a:t>Primary Source for candidate examples: Number Theory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A4295B00-091F-9845-9DA5-F6BD8505F5B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362200"/>
            <a:ext cx="8686800" cy="4114800"/>
          </a:xfrm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en-US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Best Algorithm known:</a:t>
            </a:r>
            <a:r>
              <a:rPr lang="en-US" altLang="en-US">
                <a:cs typeface="Arial" panose="020B0604020202020204" pitchFamily="34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    Sub-exponential time </a:t>
            </a:r>
          </a:p>
          <a:p>
            <a:pPr eaLnBrk="1" hangingPunct="1">
              <a:buFontTx/>
              <a:buNone/>
            </a:pPr>
            <a:endParaRPr lang="en-US" altLang="en-US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OWF candidate:   </a:t>
            </a:r>
            <a:r>
              <a:rPr lang="en-US" altLang="en-US">
                <a:cs typeface="Arial" panose="020B0604020202020204" pitchFamily="34" charset="0"/>
              </a:rPr>
              <a:t>f (p,q) =  pq</a:t>
            </a:r>
            <a:endParaRPr lang="en-US" altLang="en-US" sz="3600">
              <a:cs typeface="Arial" panose="020B0604020202020204" pitchFamily="34" charset="0"/>
            </a:endParaRPr>
          </a:p>
        </p:txBody>
      </p:sp>
      <p:sp>
        <p:nvSpPr>
          <p:cNvPr id="34819" name="Text Box 4">
            <a:extLst>
              <a:ext uri="{FF2B5EF4-FFF2-40B4-BE49-F238E27FC236}">
                <a16:creationId xmlns:a16="http://schemas.microsoft.com/office/drawing/2014/main" id="{2E0B8FD8-2CA7-704B-BFA8-C0FD9A11D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76400"/>
            <a:ext cx="8610600" cy="892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chemeClr val="accent2"/>
                </a:solidFill>
                <a:latin typeface="Comic Sans MS" panose="030F0902030302020204" pitchFamily="66" charset="0"/>
              </a:rPr>
              <a:t>Hard Computational Problem: Factoring Integers</a:t>
            </a:r>
          </a:p>
          <a:p>
            <a:r>
              <a:rPr lang="en-US" altLang="en-US" b="1">
                <a:latin typeface="Comic Sans MS" panose="030F0902030302020204" pitchFamily="66" charset="0"/>
              </a:rPr>
              <a:t>Given integer N</a:t>
            </a:r>
            <a:r>
              <a:rPr lang="en-US" altLang="en-US" b="1">
                <a:solidFill>
                  <a:schemeClr val="tx2"/>
                </a:solidFill>
                <a:latin typeface="Comic Sans MS" panose="030F0902030302020204" pitchFamily="66" charset="0"/>
              </a:rPr>
              <a:t> Find its prime divisors</a:t>
            </a:r>
            <a:endParaRPr lang="en-US" altLang="en-US" sz="1400"/>
          </a:p>
        </p:txBody>
      </p:sp>
      <p:sp>
        <p:nvSpPr>
          <p:cNvPr id="34820" name="Rectangle 5">
            <a:extLst>
              <a:ext uri="{FF2B5EF4-FFF2-40B4-BE49-F238E27FC236}">
                <a16:creationId xmlns:a16="http://schemas.microsoft.com/office/drawing/2014/main" id="{771533FF-84B9-3A46-B0E3-F18156F0E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743450"/>
            <a:ext cx="779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 i="1">
                <a:solidFill>
                  <a:srgbClr val="008080"/>
                </a:solidFill>
                <a:latin typeface="Comic Sans MS" panose="030F0902030302020204" pitchFamily="66" charset="0"/>
              </a:rPr>
              <a:t>p,q</a:t>
            </a:r>
          </a:p>
        </p:txBody>
      </p:sp>
      <p:sp>
        <p:nvSpPr>
          <p:cNvPr id="34821" name="Rectangle 6">
            <a:extLst>
              <a:ext uri="{FF2B5EF4-FFF2-40B4-BE49-F238E27FC236}">
                <a16:creationId xmlns:a16="http://schemas.microsoft.com/office/drawing/2014/main" id="{22A6A91A-9096-4944-A0C4-859CE3DC4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4667250"/>
            <a:ext cx="101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 i="1">
                <a:solidFill>
                  <a:srgbClr val="008080"/>
                </a:solidFill>
                <a:latin typeface="Comic Sans MS" panose="030F0902030302020204" pitchFamily="66" charset="0"/>
              </a:rPr>
              <a:t>N=pq</a:t>
            </a:r>
            <a:endParaRPr lang="en-US" altLang="en-US" b="1">
              <a:solidFill>
                <a:srgbClr val="008080"/>
              </a:solidFill>
              <a:latin typeface="Comic Sans MS" panose="030F0902030302020204" pitchFamily="66" charset="0"/>
            </a:endParaRPr>
          </a:p>
        </p:txBody>
      </p:sp>
      <p:sp>
        <p:nvSpPr>
          <p:cNvPr id="34822" name="Arc 7">
            <a:extLst>
              <a:ext uri="{FF2B5EF4-FFF2-40B4-BE49-F238E27FC236}">
                <a16:creationId xmlns:a16="http://schemas.microsoft.com/office/drawing/2014/main" id="{6F4A9E8A-FB9E-F441-9F1D-9F0C1F265801}"/>
              </a:ext>
            </a:extLst>
          </p:cNvPr>
          <p:cNvSpPr>
            <a:spLocks/>
          </p:cNvSpPr>
          <p:nvPr/>
        </p:nvSpPr>
        <p:spPr bwMode="auto">
          <a:xfrm>
            <a:off x="6629400" y="4591050"/>
            <a:ext cx="871538" cy="2286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78"/>
                  <a:pt x="9658" y="11"/>
                  <a:pt x="21580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78"/>
                  <a:pt x="9658" y="11"/>
                  <a:pt x="21580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Arc 8">
            <a:extLst>
              <a:ext uri="{FF2B5EF4-FFF2-40B4-BE49-F238E27FC236}">
                <a16:creationId xmlns:a16="http://schemas.microsoft.com/office/drawing/2014/main" id="{E9B947E0-1BF3-2742-8843-59A7DAE6B549}"/>
              </a:ext>
            </a:extLst>
          </p:cNvPr>
          <p:cNvSpPr>
            <a:spLocks/>
          </p:cNvSpPr>
          <p:nvPr/>
        </p:nvSpPr>
        <p:spPr bwMode="auto">
          <a:xfrm>
            <a:off x="7461250" y="4591050"/>
            <a:ext cx="871538" cy="228600"/>
          </a:xfrm>
          <a:custGeom>
            <a:avLst/>
            <a:gdLst>
              <a:gd name="T0" fmla="*/ 0 w 21620"/>
              <a:gd name="T1" fmla="*/ 0 h 21600"/>
              <a:gd name="T2" fmla="*/ 2147483647 w 21620"/>
              <a:gd name="T3" fmla="*/ 2147483647 h 21600"/>
              <a:gd name="T4" fmla="*/ 2147483647 w 2162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20"/>
              <a:gd name="T10" fmla="*/ 0 h 21600"/>
              <a:gd name="T11" fmla="*/ 21620 w 2162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20" h="21600" fill="none" extrusionOk="0">
                <a:moveTo>
                  <a:pt x="0" y="0"/>
                </a:moveTo>
                <a:cubicBezTo>
                  <a:pt x="6" y="0"/>
                  <a:pt x="13" y="-1"/>
                  <a:pt x="20" y="-1"/>
                </a:cubicBezTo>
                <a:cubicBezTo>
                  <a:pt x="11949" y="-1"/>
                  <a:pt x="21620" y="9670"/>
                  <a:pt x="21620" y="21600"/>
                </a:cubicBezTo>
              </a:path>
              <a:path w="21620" h="21600" stroke="0" extrusionOk="0">
                <a:moveTo>
                  <a:pt x="0" y="0"/>
                </a:moveTo>
                <a:cubicBezTo>
                  <a:pt x="6" y="0"/>
                  <a:pt x="13" y="-1"/>
                  <a:pt x="20" y="-1"/>
                </a:cubicBezTo>
                <a:cubicBezTo>
                  <a:pt x="11949" y="-1"/>
                  <a:pt x="21620" y="9670"/>
                  <a:pt x="21620" y="21600"/>
                </a:cubicBezTo>
                <a:lnTo>
                  <a:pt x="20" y="21600"/>
                </a:ln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Arc 9">
            <a:extLst>
              <a:ext uri="{FF2B5EF4-FFF2-40B4-BE49-F238E27FC236}">
                <a16:creationId xmlns:a16="http://schemas.microsoft.com/office/drawing/2014/main" id="{5EE8AD04-8838-6B4F-8989-5472602CBFE3}"/>
              </a:ext>
            </a:extLst>
          </p:cNvPr>
          <p:cNvSpPr>
            <a:spLocks/>
          </p:cNvSpPr>
          <p:nvPr/>
        </p:nvSpPr>
        <p:spPr bwMode="auto">
          <a:xfrm>
            <a:off x="7308850" y="5124450"/>
            <a:ext cx="871538" cy="2365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Arc 10">
            <a:extLst>
              <a:ext uri="{FF2B5EF4-FFF2-40B4-BE49-F238E27FC236}">
                <a16:creationId xmlns:a16="http://schemas.microsoft.com/office/drawing/2014/main" id="{6CA363A5-8B28-2941-933F-23CFEAB3DFBE}"/>
              </a:ext>
            </a:extLst>
          </p:cNvPr>
          <p:cNvSpPr>
            <a:spLocks/>
          </p:cNvSpPr>
          <p:nvPr/>
        </p:nvSpPr>
        <p:spPr bwMode="auto">
          <a:xfrm>
            <a:off x="6477000" y="5124450"/>
            <a:ext cx="871538" cy="236538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Rectangle 11">
            <a:extLst>
              <a:ext uri="{FF2B5EF4-FFF2-40B4-BE49-F238E27FC236}">
                <a16:creationId xmlns:a16="http://schemas.microsoft.com/office/drawing/2014/main" id="{0FC974FF-E0A9-0A45-ADEB-06FCF9FAB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114800"/>
            <a:ext cx="28194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chemeClr val="tx2"/>
                </a:solidFill>
                <a:latin typeface="Comic Sans MS" panose="030F0902030302020204" pitchFamily="66" charset="0"/>
              </a:rPr>
              <a:t>Easy to multiply </a:t>
            </a:r>
          </a:p>
          <a:p>
            <a:endParaRPr lang="en-US" altLang="en-US" b="1">
              <a:solidFill>
                <a:schemeClr val="tx2"/>
              </a:solidFill>
              <a:latin typeface="Comic Sans MS" panose="030F0902030302020204" pitchFamily="66" charset="0"/>
            </a:endParaRPr>
          </a:p>
          <a:p>
            <a:endParaRPr lang="en-US" altLang="en-US" b="1">
              <a:solidFill>
                <a:schemeClr val="tx2"/>
              </a:solidFill>
              <a:latin typeface="Comic Sans MS" panose="030F0902030302020204" pitchFamily="66" charset="0"/>
            </a:endParaRPr>
          </a:p>
          <a:p>
            <a:r>
              <a:rPr lang="en-US" altLang="en-US" b="1">
                <a:solidFill>
                  <a:schemeClr val="tx2"/>
                </a:solidFill>
                <a:latin typeface="Comic Sans MS" panose="030F0902030302020204" pitchFamily="66" charset="0"/>
              </a:rPr>
              <a:t>      </a:t>
            </a:r>
          </a:p>
          <a:p>
            <a:r>
              <a:rPr lang="en-US" altLang="en-US" b="1">
                <a:solidFill>
                  <a:schemeClr val="tx2"/>
                </a:solidFill>
                <a:latin typeface="Comic Sans MS" panose="030F0902030302020204" pitchFamily="66" charset="0"/>
              </a:rPr>
              <a:t>    hard</a:t>
            </a:r>
            <a:endParaRPr lang="en-US" altLang="en-US" b="1">
              <a:solidFill>
                <a:srgbClr val="008080"/>
              </a:solidFill>
              <a:latin typeface="Comic Sans MS" panose="030F0902030302020204" pitchFamily="66" charset="0"/>
            </a:endParaRPr>
          </a:p>
        </p:txBody>
      </p:sp>
      <p:sp>
        <p:nvSpPr>
          <p:cNvPr id="34827" name="Rectangle 12">
            <a:extLst>
              <a:ext uri="{FF2B5EF4-FFF2-40B4-BE49-F238E27FC236}">
                <a16:creationId xmlns:a16="http://schemas.microsoft.com/office/drawing/2014/main" id="{0F75D476-A6BC-144E-9045-E92E6494B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876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b="1" i="1">
              <a:solidFill>
                <a:srgbClr val="008080"/>
              </a:solidFill>
              <a:latin typeface="Comic Sans MS" panose="030F0902030302020204" pitchFamily="66" charset="0"/>
            </a:endParaRPr>
          </a:p>
        </p:txBody>
      </p:sp>
      <p:sp>
        <p:nvSpPr>
          <p:cNvPr id="34828" name="Line 13">
            <a:extLst>
              <a:ext uri="{FF2B5EF4-FFF2-40B4-BE49-F238E27FC236}">
                <a16:creationId xmlns:a16="http://schemas.microsoft.com/office/drawing/2014/main" id="{1DC8CB94-1F5F-F343-85FA-DC140E1C22D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4495800"/>
            <a:ext cx="0" cy="3048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08396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AB603A7C-E059-1B40-BA27-8DF5F7F039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>
                <a:cs typeface="Arial" panose="020B0604020202020204" pitchFamily="34" charset="0"/>
              </a:rPr>
              <a:t>Is this a good candidate?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D1333B24-364E-784D-8A82-B7D335826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/>
              <a:t>Consider f(x,y) = xy where |xy|=k</a:t>
            </a:r>
          </a:p>
          <a:p>
            <a:pPr lvl="1" eaLnBrk="1" hangingPunct="1"/>
            <a:r>
              <a:rPr lang="en-US" altLang="en-US" sz="2000"/>
              <a:t>For most of the inputs of length k it is easy to invert!</a:t>
            </a:r>
          </a:p>
          <a:p>
            <a:pPr lvl="1" eaLnBrk="1" hangingPunct="1"/>
            <a:r>
              <a:rPr lang="en-US" altLang="en-US" sz="2000"/>
              <a:t>In particular there is an attack A that will succeed with probability ¾ for uniformly picked inputs. A(xy) = (2,z/2)) if z even and 0 otherwise.</a:t>
            </a:r>
          </a:p>
          <a:p>
            <a:pPr eaLnBrk="1" hangingPunct="1"/>
            <a:r>
              <a:rPr lang="en-US" altLang="en-US" sz="2400"/>
              <a:t>Thus, f does not satisfy the definition of one-way function which requires the probability of inverting to be negligible</a:t>
            </a:r>
          </a:p>
          <a:p>
            <a:pPr eaLnBrk="1" hangingPunct="1"/>
            <a:r>
              <a:rPr lang="en-US" altLang="en-US" sz="2400"/>
              <a:t>Still some hope: When x, y are both primes of same size, best algorithm is sub-exponential time. </a:t>
            </a:r>
          </a:p>
          <a:p>
            <a:pPr eaLnBrk="1" hangingPunct="1"/>
            <a:r>
              <a:rPr lang="en-US" altLang="en-US" sz="2400"/>
              <a:t>For this example: can restrict the input to be primes.</a:t>
            </a:r>
          </a:p>
          <a:p>
            <a:pPr lvl="1" eaLnBrk="1" hangingPunct="1"/>
            <a:r>
              <a:rPr lang="en-US" altLang="en-US" sz="2000"/>
              <a:t>the prime number theorem O(1/k) x</a:t>
            </a:r>
            <a:r>
              <a:rPr lang="ja-JP" altLang="en-US" sz="2000"/>
              <a:t>’</a:t>
            </a:r>
            <a:r>
              <a:rPr lang="en-US" altLang="ja-JP" sz="2000"/>
              <a:t>s is a prime, so can sample primes</a:t>
            </a:r>
          </a:p>
          <a:p>
            <a:pPr lvl="1" eaLnBrk="1" hangingPunct="1"/>
            <a:r>
              <a:rPr lang="en-US" altLang="en-US" sz="2000"/>
              <a:t>More generally, this can be done when you know which are the hard inputs and can sample these</a:t>
            </a:r>
          </a:p>
          <a:p>
            <a:pPr lvl="1" eaLnBrk="1" hangingPunct="1"/>
            <a:endParaRPr lang="en-US" altLang="ja-JP" sz="2000"/>
          </a:p>
          <a:p>
            <a:pPr lvl="1" eaLnBrk="1" hangingPunct="1"/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8615280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847E9828-24EF-5C47-BE24-A84E37DE5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More Generally</a:t>
            </a:r>
          </a:p>
        </p:txBody>
      </p:sp>
      <p:sp>
        <p:nvSpPr>
          <p:cNvPr id="77826" name="Rectangle 3">
            <a:extLst>
              <a:ext uri="{FF2B5EF4-FFF2-40B4-BE49-F238E27FC236}">
                <a16:creationId xmlns:a16="http://schemas.microsoft.com/office/drawing/2014/main" id="{CC1EC770-E297-464B-9A29-8BBC744631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/>
              <a:t>What if you don’t know which are the hard instances although some exist ?   Can you still use f?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/>
            <a:r>
              <a:rPr lang="en-US" altLang="en-US" sz="2400"/>
              <a:t>For example</a:t>
            </a:r>
          </a:p>
          <a:p>
            <a:pPr lvl="1" eaLnBrk="1" hangingPunct="1"/>
            <a:r>
              <a:rPr lang="en-US" altLang="en-US" sz="2000"/>
              <a:t>The hard fraction of  the inputs is significant but not recognizable</a:t>
            </a:r>
          </a:p>
          <a:p>
            <a:pPr lvl="1" eaLnBrk="1" hangingPunct="1">
              <a:buFontTx/>
              <a:buNone/>
            </a:pPr>
            <a:endParaRPr lang="en-US" altLang="en-US" sz="2000"/>
          </a:p>
          <a:p>
            <a:pPr eaLnBrk="1" hangingPunct="1"/>
            <a:r>
              <a:rPr lang="en-US" altLang="en-US" sz="2400"/>
              <a:t>Motivates the definition of </a:t>
            </a:r>
            <a:r>
              <a:rPr lang="en-US" altLang="en-US" sz="2400">
                <a:solidFill>
                  <a:srgbClr val="FF3300"/>
                </a:solidFill>
              </a:rPr>
              <a:t>Weak One Way Functions</a:t>
            </a:r>
          </a:p>
          <a:p>
            <a:pPr lvl="1" eaLnBrk="1" hangingPunct="1"/>
            <a:r>
              <a:rPr lang="en-US" altLang="en-US" sz="2000">
                <a:solidFill>
                  <a:srgbClr val="000000"/>
                </a:solidFill>
              </a:rPr>
              <a:t>For which there is a “hard-core” fraction of inputs</a:t>
            </a:r>
          </a:p>
          <a:p>
            <a:pPr lvl="1" eaLnBrk="1" hangingPunct="1"/>
            <a:r>
              <a:rPr lang="en-US" altLang="en-US" sz="2000">
                <a:solidFill>
                  <a:srgbClr val="000000"/>
                </a:solidFill>
              </a:rPr>
              <a:t>But we don’t know in advance who/what they are are</a:t>
            </a:r>
          </a:p>
          <a:p>
            <a:pPr lvl="1" eaLnBrk="1" hangingPunct="1"/>
            <a:r>
              <a:rPr lang="en-US" altLang="en-US" sz="2000">
                <a:solidFill>
                  <a:srgbClr val="000000"/>
                </a:solidFill>
              </a:rPr>
              <a:t>Will show that can still squeeze out the hardness nonetheless </a:t>
            </a:r>
            <a:r>
              <a:rPr lang="en-US" altLang="en-US" sz="2400">
                <a:solidFill>
                  <a:srgbClr val="FF3300"/>
                </a:solidFill>
              </a:rPr>
              <a:t>	</a:t>
            </a:r>
            <a:r>
              <a:rPr lang="en-US" altLang="en-US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53879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AFBFE27A-3E41-454C-BB50-A8E965DAD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16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>
                <a:cs typeface="Arial" panose="020B0604020202020204" pitchFamily="34" charset="0"/>
              </a:rPr>
              <a:t>Weak One Way Function</a:t>
            </a:r>
          </a:p>
        </p:txBody>
      </p:sp>
      <p:sp>
        <p:nvSpPr>
          <p:cNvPr id="78850" name="Rectangle 3">
            <a:extLst>
              <a:ext uri="{FF2B5EF4-FFF2-40B4-BE49-F238E27FC236}">
                <a16:creationId xmlns:a16="http://schemas.microsoft.com/office/drawing/2014/main" id="{733D8911-2E2E-1C46-96E2-526956C286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Definition: </a:t>
            </a:r>
            <a:r>
              <a:rPr lang="en-US" altLang="en-US" sz="2400" dirty="0"/>
              <a:t>f: {0,1}*  </a:t>
            </a:r>
            <a:r>
              <a:rPr lang="en-US" altLang="en-US" sz="2400" dirty="0">
                <a:sym typeface="Symbol" pitchFamily="2" charset="2"/>
              </a:rPr>
              <a:t></a:t>
            </a:r>
            <a:r>
              <a:rPr lang="en-US" altLang="en-US" sz="2400" dirty="0"/>
              <a:t> {0,1}*  is a </a:t>
            </a:r>
            <a:r>
              <a:rPr lang="en-US" altLang="en-US" sz="2400" dirty="0">
                <a:solidFill>
                  <a:srgbClr val="FF0000"/>
                </a:solidFill>
              </a:rPr>
              <a:t>weak one-way</a:t>
            </a:r>
            <a:r>
              <a:rPr lang="en-US" altLang="en-US" sz="2400" dirty="0">
                <a:solidFill>
                  <a:schemeClr val="tx2"/>
                </a:solidFill>
              </a:rPr>
              <a:t> function</a:t>
            </a:r>
            <a:r>
              <a:rPr lang="en-US" altLang="en-US" sz="24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/>
              <a:t>Easy to Evaluate: </a:t>
            </a:r>
            <a:r>
              <a:rPr lang="en-US" altLang="en-US" sz="2400" dirty="0">
                <a:sym typeface="Symbol" pitchFamily="2" charset="2"/>
              </a:rPr>
              <a:t></a:t>
            </a:r>
            <a:r>
              <a:rPr lang="en-US" altLang="en-US" sz="2400" dirty="0"/>
              <a:t> PPT algorithm A </a:t>
            </a:r>
            <a:r>
              <a:rPr lang="en-US" altLang="en-US" sz="2400" dirty="0" err="1"/>
              <a:t>s.t.</a:t>
            </a:r>
            <a:r>
              <a:rPr lang="en-US" altLang="en-US" sz="2400" dirty="0"/>
              <a:t> A(x)=f(x)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Symbol" pitchFamily="2" charset="2"/>
              </a:rPr>
              <a:t>2.  Weakly Hard to Invert: </a:t>
            </a:r>
            <a:r>
              <a:rPr lang="en-US" altLang="en-US" sz="2400" dirty="0"/>
              <a:t> non-negligible </a:t>
            </a:r>
            <a:r>
              <a:rPr lang="en-US" altLang="en-US" sz="2400" dirty="0">
                <a:latin typeface="Symbol" pitchFamily="2" charset="2"/>
              </a:rPr>
              <a:t>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s.t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2" charset="2"/>
              </a:rPr>
              <a:t></a:t>
            </a:r>
            <a:r>
              <a:rPr lang="en-US" altLang="en-US" sz="2400" dirty="0"/>
              <a:t> PPT algorithms A, </a:t>
            </a:r>
            <a:r>
              <a:rPr lang="en-US" altLang="en-US" sz="2400" dirty="0">
                <a:sym typeface="Symbol" pitchFamily="2" charset="2"/>
              </a:rPr>
              <a:t>n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such that </a:t>
            </a:r>
            <a:r>
              <a:rPr lang="en-US" altLang="en-US" sz="2400" dirty="0">
                <a:sym typeface="Symbol" pitchFamily="2" charset="2"/>
              </a:rPr>
              <a:t>n&gt;n</a:t>
            </a:r>
            <a:r>
              <a:rPr lang="en-US" altLang="en-US" sz="2400" baseline="-25000" dirty="0">
                <a:sym typeface="Symbol" pitchFamily="2" charset="2"/>
              </a:rPr>
              <a:t>0</a:t>
            </a:r>
            <a:r>
              <a:rPr lang="en-US" altLang="en-US" sz="2400" baseline="-25000" dirty="0"/>
              <a:t> </a:t>
            </a:r>
            <a:r>
              <a:rPr lang="en-US" altLang="en-US" sz="2400" dirty="0"/>
              <a:t>                                                         </a:t>
            </a:r>
            <a:r>
              <a:rPr lang="en-US" altLang="en-US" sz="2400" dirty="0" err="1"/>
              <a:t>Pr</a:t>
            </a:r>
            <a:r>
              <a:rPr lang="en-US" altLang="en-US" sz="2400" dirty="0"/>
              <a:t>( A(1</a:t>
            </a:r>
            <a:r>
              <a:rPr lang="en-US" altLang="en-US" sz="2400" baseline="30000" dirty="0"/>
              <a:t>n</a:t>
            </a:r>
            <a:r>
              <a:rPr lang="en-US" altLang="en-US" sz="2400" dirty="0"/>
              <a:t>, f(x)) </a:t>
            </a:r>
            <a:r>
              <a:rPr lang="en-US" altLang="en-US" sz="2400" dirty="0">
                <a:sym typeface="Symbol" pitchFamily="2" charset="2"/>
              </a:rPr>
              <a:t></a:t>
            </a:r>
            <a:r>
              <a:rPr lang="en-US" altLang="en-US" sz="2400" dirty="0"/>
              <a:t> x</a:t>
            </a:r>
            <a:r>
              <a:rPr lang="ja-JP" altLang="en-US" sz="2400"/>
              <a:t>’</a:t>
            </a:r>
            <a:r>
              <a:rPr lang="en-US" altLang="ja-JP" sz="2400" dirty="0"/>
              <a:t> such that f(x)=f(x</a:t>
            </a:r>
            <a:r>
              <a:rPr lang="ja-JP" altLang="en-US" sz="2400"/>
              <a:t>’</a:t>
            </a:r>
            <a:r>
              <a:rPr lang="en-US" altLang="ja-JP" sz="2400" dirty="0"/>
              <a:t>)) &gt;</a:t>
            </a:r>
            <a:r>
              <a:rPr lang="en-US" altLang="ja-JP" sz="2400" dirty="0">
                <a:latin typeface="Symbol" pitchFamily="2" charset="2"/>
              </a:rPr>
              <a:t>e</a:t>
            </a:r>
            <a:r>
              <a:rPr lang="en-US" altLang="ja-JP" sz="2400" dirty="0"/>
              <a:t>(k)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taken over x</a:t>
            </a:r>
            <a:r>
              <a:rPr lang="en-US" altLang="en-US" sz="2400" dirty="0">
                <a:sym typeface="Symbol" pitchFamily="2" charset="2"/>
              </a:rPr>
              <a:t>{0,1}</a:t>
            </a:r>
            <a:r>
              <a:rPr lang="en-US" altLang="en-US" sz="2400" baseline="30000" dirty="0">
                <a:sym typeface="Symbol" pitchFamily="2" charset="2"/>
              </a:rPr>
              <a:t>k</a:t>
            </a:r>
            <a:r>
              <a:rPr lang="en-US" altLang="en-US" sz="2400" dirty="0">
                <a:sym typeface="Symbol" pitchFamily="2" charset="2"/>
              </a:rPr>
              <a:t> </a:t>
            </a:r>
            <a:r>
              <a:rPr lang="en-US" altLang="en-US" sz="2400" dirty="0"/>
              <a:t>and A</a:t>
            </a:r>
            <a:r>
              <a:rPr lang="ja-JP" altLang="en-US" sz="2400"/>
              <a:t>’</a:t>
            </a:r>
            <a:r>
              <a:rPr lang="en-US" altLang="ja-JP" sz="2400" dirty="0"/>
              <a:t>s coins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008000"/>
                </a:solidFill>
              </a:rPr>
              <a:t>Intuitively:</a:t>
            </a:r>
            <a:r>
              <a:rPr lang="en-US" altLang="en-US" sz="24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there is a </a:t>
            </a:r>
            <a:r>
              <a:rPr lang="en-US" altLang="en-US" sz="2400" i="1" dirty="0">
                <a:solidFill>
                  <a:srgbClr val="3366FF"/>
                </a:solidFill>
              </a:rPr>
              <a:t>hard-core </a:t>
            </a:r>
            <a:r>
              <a:rPr lang="en-US" altLang="en-US" sz="2400" dirty="0"/>
              <a:t>polynomial fraction 1/Q of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instances on which it is always hard to invert f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755377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FD04FFD6-CB8F-E847-8DF3-28A1B59C30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Weak OWF ≣ Strong OWF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5E471758-348C-F444-BC72-434FC790FE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Theorem: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one-way functions exist iff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weak one-way functions exist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First Example of an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Amplification Theorem: important tool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737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929DB15A-8CE7-5847-B03D-8D74A826D7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458200" cy="1143000"/>
          </a:xfrm>
        </p:spPr>
        <p:txBody>
          <a:bodyPr/>
          <a:lstStyle/>
          <a:p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RECALL: CONSTRUCTION of CS-PRG</a:t>
            </a:r>
            <a:endParaRPr lang="he-IL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F27EF759-54CE-504E-B0D8-36BECE966E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5734050"/>
            <a:ext cx="8229600" cy="129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 is one-way permutation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 is hard-core predicate for F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684" name="Rectangle 4">
            <a:extLst>
              <a:ext uri="{FF2B5EF4-FFF2-40B4-BE49-F238E27FC236}">
                <a16:creationId xmlns:a16="http://schemas.microsoft.com/office/drawing/2014/main" id="{16ACD84D-2733-A642-8C52-B8F6DC3C2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057400"/>
            <a:ext cx="12192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99685" name="Line 5">
            <a:extLst>
              <a:ext uri="{FF2B5EF4-FFF2-40B4-BE49-F238E27FC236}">
                <a16:creationId xmlns:a16="http://schemas.microsoft.com/office/drawing/2014/main" id="{3FE5D46E-5292-FC46-88EE-0D4AA54658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1336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99686" name="Rectangle 6">
            <a:extLst>
              <a:ext uri="{FF2B5EF4-FFF2-40B4-BE49-F238E27FC236}">
                <a16:creationId xmlns:a16="http://schemas.microsoft.com/office/drawing/2014/main" id="{A1488414-CC00-EF42-8F26-654FE6FA4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057400"/>
            <a:ext cx="12192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99687" name="Text Box 7">
            <a:extLst>
              <a:ext uri="{FF2B5EF4-FFF2-40B4-BE49-F238E27FC236}">
                <a16:creationId xmlns:a16="http://schemas.microsoft.com/office/drawing/2014/main" id="{C48D5647-BB43-B448-A948-7BE636D6F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81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33CC"/>
                </a:solidFill>
                <a:latin typeface="Comic Sans MS" panose="030F0902030302020204" pitchFamily="66" charset="0"/>
              </a:rPr>
              <a:t>s</a:t>
            </a:r>
            <a:endParaRPr lang="he-IL" altLang="en-US" sz="1800" dirty="0">
              <a:solidFill>
                <a:srgbClr val="0033CC"/>
              </a:solidFill>
              <a:latin typeface="Comic Sans MS" panose="030F09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99688" name="Text Box 8">
            <a:extLst>
              <a:ext uri="{FF2B5EF4-FFF2-40B4-BE49-F238E27FC236}">
                <a16:creationId xmlns:a16="http://schemas.microsoft.com/office/drawing/2014/main" id="{B7C0491A-CFC6-B040-A6FA-ACB17E468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81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33CC"/>
                </a:solidFill>
                <a:latin typeface="Comic Sans MS" panose="030F0902030302020204" pitchFamily="66" charset="0"/>
              </a:rPr>
              <a:t>f(s)</a:t>
            </a:r>
            <a:endParaRPr lang="he-IL" altLang="en-US" sz="1800" dirty="0">
              <a:solidFill>
                <a:srgbClr val="0033CC"/>
              </a:solidFill>
              <a:latin typeface="Comic Sans MS" panose="030F09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99689" name="Text Box 9">
            <a:extLst>
              <a:ext uri="{FF2B5EF4-FFF2-40B4-BE49-F238E27FC236}">
                <a16:creationId xmlns:a16="http://schemas.microsoft.com/office/drawing/2014/main" id="{BA8E6C37-ED99-004B-B993-C784DCEBE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81200"/>
            <a:ext cx="1676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33CC"/>
                </a:solidFill>
                <a:latin typeface="Comic Sans MS" panose="030F0902030302020204" pitchFamily="66" charset="0"/>
              </a:rPr>
              <a:t>B(s) </a:t>
            </a:r>
            <a:endParaRPr lang="he-IL" altLang="en-US" sz="1800" dirty="0">
              <a:solidFill>
                <a:srgbClr val="0033CC"/>
              </a:solidFill>
              <a:latin typeface="Comic Sans MS" panose="030F09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99690" name="Rectangle 10">
            <a:extLst>
              <a:ext uri="{FF2B5EF4-FFF2-40B4-BE49-F238E27FC236}">
                <a16:creationId xmlns:a16="http://schemas.microsoft.com/office/drawing/2014/main" id="{03BBBB1D-EC45-1441-AEC4-F92FBAF1C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05740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99692" name="Line 12">
            <a:extLst>
              <a:ext uri="{FF2B5EF4-FFF2-40B4-BE49-F238E27FC236}">
                <a16:creationId xmlns:a16="http://schemas.microsoft.com/office/drawing/2014/main" id="{2EB0B294-EF37-EE4A-A8FF-2027240C6B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1371600"/>
            <a:ext cx="0" cy="396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99693" name="Text Box 13">
            <a:extLst>
              <a:ext uri="{FF2B5EF4-FFF2-40B4-BE49-F238E27FC236}">
                <a16:creationId xmlns:a16="http://schemas.microsoft.com/office/drawing/2014/main" id="{4DC63CB9-FACB-AB4E-9D34-BACF5CC3E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5240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Arial Narrow" panose="020B0604020202020204" pitchFamily="34" charset="0"/>
              </a:rPr>
              <a:t>Output</a:t>
            </a:r>
            <a:endParaRPr lang="he-IL" altLang="en-US" sz="1800">
              <a:solidFill>
                <a:srgbClr val="000000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694" name="Text Box 14">
            <a:extLst>
              <a:ext uri="{FF2B5EF4-FFF2-40B4-BE49-F238E27FC236}">
                <a16:creationId xmlns:a16="http://schemas.microsoft.com/office/drawing/2014/main" id="{39668B4A-E649-F045-A194-B7F0AE49F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295400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Arial Narrow" panose="020B0604020202020204" pitchFamily="34" charset="0"/>
              </a:rPr>
              <a:t>Internal Configuration</a:t>
            </a:r>
            <a:endParaRPr lang="he-IL" altLang="en-US" sz="1800">
              <a:solidFill>
                <a:srgbClr val="000000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695" name="Line 15">
            <a:extLst>
              <a:ext uri="{FF2B5EF4-FFF2-40B4-BE49-F238E27FC236}">
                <a16:creationId xmlns:a16="http://schemas.microsoft.com/office/drawing/2014/main" id="{C77BC5C8-73E2-E347-A6AA-DFD4EFFD68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1447800"/>
            <a:ext cx="0" cy="396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99697" name="Rectangle 17">
            <a:extLst>
              <a:ext uri="{FF2B5EF4-FFF2-40B4-BE49-F238E27FC236}">
                <a16:creationId xmlns:a16="http://schemas.microsoft.com/office/drawing/2014/main" id="{ABA91302-7154-9641-B832-58886645A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452688"/>
            <a:ext cx="12192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99698" name="Text Box 18">
            <a:extLst>
              <a:ext uri="{FF2B5EF4-FFF2-40B4-BE49-F238E27FC236}">
                <a16:creationId xmlns:a16="http://schemas.microsoft.com/office/drawing/2014/main" id="{CBA25C6D-939E-9149-B617-283D56D7E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3764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33CC"/>
                </a:solidFill>
                <a:latin typeface="Comic Sans MS" panose="030F0902030302020204" pitchFamily="66" charset="0"/>
              </a:rPr>
              <a:t>f</a:t>
            </a:r>
            <a:r>
              <a:rPr lang="en-US" altLang="en-US" sz="1800" baseline="30000" dirty="0">
                <a:solidFill>
                  <a:srgbClr val="0033CC"/>
                </a:solidFill>
                <a:latin typeface="Comic Sans MS" panose="030F0902030302020204" pitchFamily="66" charset="0"/>
              </a:rPr>
              <a:t>(2)</a:t>
            </a:r>
            <a:r>
              <a:rPr lang="en-US" altLang="en-US" sz="1800" dirty="0">
                <a:solidFill>
                  <a:srgbClr val="0033CC"/>
                </a:solidFill>
                <a:latin typeface="Comic Sans MS" panose="030F0902030302020204" pitchFamily="66" charset="0"/>
              </a:rPr>
              <a:t>(s)</a:t>
            </a:r>
            <a:endParaRPr lang="he-IL" altLang="en-US" sz="1800" dirty="0">
              <a:solidFill>
                <a:srgbClr val="0033CC"/>
              </a:solidFill>
              <a:latin typeface="Comic Sans MS" panose="030F09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99699" name="Rectangle 19">
            <a:extLst>
              <a:ext uri="{FF2B5EF4-FFF2-40B4-BE49-F238E27FC236}">
                <a16:creationId xmlns:a16="http://schemas.microsoft.com/office/drawing/2014/main" id="{2FFE474F-B2FC-4346-AF83-0470D85C4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819400"/>
            <a:ext cx="12192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99700" name="Text Box 20">
            <a:extLst>
              <a:ext uri="{FF2B5EF4-FFF2-40B4-BE49-F238E27FC236}">
                <a16:creationId xmlns:a16="http://schemas.microsoft.com/office/drawing/2014/main" id="{5FDE05ED-91DC-8C4E-8AB5-B52E12DF9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7432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33CC"/>
                </a:solidFill>
                <a:latin typeface="Comic Sans MS" panose="030F0902030302020204" pitchFamily="66" charset="0"/>
              </a:rPr>
              <a:t>f</a:t>
            </a:r>
            <a:r>
              <a:rPr lang="en-US" altLang="en-US" sz="1800" baseline="30000" dirty="0">
                <a:solidFill>
                  <a:srgbClr val="0033CC"/>
                </a:solidFill>
                <a:latin typeface="Comic Sans MS" panose="030F0902030302020204" pitchFamily="66" charset="0"/>
              </a:rPr>
              <a:t>(3)</a:t>
            </a:r>
            <a:r>
              <a:rPr lang="en-US" altLang="en-US" sz="1800" dirty="0">
                <a:solidFill>
                  <a:srgbClr val="0033CC"/>
                </a:solidFill>
                <a:latin typeface="Comic Sans MS" panose="030F0902030302020204" pitchFamily="66" charset="0"/>
              </a:rPr>
              <a:t>(s)</a:t>
            </a:r>
            <a:endParaRPr lang="he-IL" altLang="en-US" sz="1800" dirty="0">
              <a:solidFill>
                <a:srgbClr val="0033CC"/>
              </a:solidFill>
              <a:latin typeface="Comic Sans MS" panose="030F09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99701" name="Rectangle 21">
            <a:extLst>
              <a:ext uri="{FF2B5EF4-FFF2-40B4-BE49-F238E27FC236}">
                <a16:creationId xmlns:a16="http://schemas.microsoft.com/office/drawing/2014/main" id="{AF3F38CB-228B-3E42-9AB4-600F74390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43840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99702" name="Rectangle 22">
            <a:extLst>
              <a:ext uri="{FF2B5EF4-FFF2-40B4-BE49-F238E27FC236}">
                <a16:creationId xmlns:a16="http://schemas.microsoft.com/office/drawing/2014/main" id="{C3ED7DBA-C625-3645-AB9E-516C2CA36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81940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99703" name="Text Box 23">
            <a:extLst>
              <a:ext uri="{FF2B5EF4-FFF2-40B4-BE49-F238E27FC236}">
                <a16:creationId xmlns:a16="http://schemas.microsoft.com/office/drawing/2014/main" id="{45522A9B-BAE9-BC48-9475-ED6AD212C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4478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Arial Narrow" panose="020B0604020202020204" pitchFamily="34" charset="0"/>
              </a:rPr>
              <a:t>Input</a:t>
            </a:r>
            <a:endParaRPr lang="he-IL" altLang="en-US" sz="1800">
              <a:solidFill>
                <a:srgbClr val="000000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704" name="Text Box 24">
            <a:extLst>
              <a:ext uri="{FF2B5EF4-FFF2-40B4-BE49-F238E27FC236}">
                <a16:creationId xmlns:a16="http://schemas.microsoft.com/office/drawing/2014/main" id="{56396AF0-0B19-AD48-8F12-5C43AADC1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002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33CC"/>
                </a:solidFill>
                <a:latin typeface="Comic Sans MS" panose="030F0902030302020204" pitchFamily="66" charset="0"/>
              </a:rPr>
              <a:t>B(f(s))</a:t>
            </a:r>
            <a:endParaRPr lang="he-IL" altLang="en-US" sz="1800" dirty="0">
              <a:solidFill>
                <a:srgbClr val="0033CC"/>
              </a:solidFill>
              <a:latin typeface="Comic Sans MS" panose="030F09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99705" name="Text Box 25">
            <a:extLst>
              <a:ext uri="{FF2B5EF4-FFF2-40B4-BE49-F238E27FC236}">
                <a16:creationId xmlns:a16="http://schemas.microsoft.com/office/drawing/2014/main" id="{391CB81D-29C7-CF4C-958D-C5695D95A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7574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33CC"/>
                </a:solidFill>
                <a:latin typeface="Comic Sans MS" panose="030F0902030302020204" pitchFamily="66" charset="0"/>
              </a:rPr>
              <a:t>B(f</a:t>
            </a:r>
            <a:r>
              <a:rPr lang="en-US" altLang="en-US" sz="1800" baseline="30000" dirty="0">
                <a:solidFill>
                  <a:srgbClr val="0033CC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sz="1800" baseline="30000" dirty="0">
                <a:solidFill>
                  <a:srgbClr val="0033CC"/>
                </a:solidFill>
                <a:latin typeface="Arial" panose="020B0604020202020204" pitchFamily="34" charset="0"/>
              </a:rPr>
              <a:t>(2)</a:t>
            </a:r>
            <a:r>
              <a:rPr lang="en-US" altLang="en-US" sz="1800" dirty="0">
                <a:solidFill>
                  <a:srgbClr val="0033CC"/>
                </a:solidFill>
                <a:latin typeface="Comic Sans MS" panose="030F0902030302020204" pitchFamily="66" charset="0"/>
              </a:rPr>
              <a:t>(s))</a:t>
            </a:r>
            <a:endParaRPr lang="he-IL" altLang="en-US" sz="1800" dirty="0">
              <a:solidFill>
                <a:srgbClr val="0033CC"/>
              </a:solidFill>
              <a:latin typeface="Comic Sans MS" panose="030F09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99706" name="Text Box 26">
            <a:extLst>
              <a:ext uri="{FF2B5EF4-FFF2-40B4-BE49-F238E27FC236}">
                <a16:creationId xmlns:a16="http://schemas.microsoft.com/office/drawing/2014/main" id="{0B6C97FA-9080-AD4B-BA34-668EBB6AE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199" y="4662488"/>
            <a:ext cx="28955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33CC"/>
                </a:solidFill>
                <a:latin typeface="Comic Sans MS" panose="030F0902030302020204" pitchFamily="66" charset="0"/>
              </a:rPr>
              <a:t>B(f</a:t>
            </a:r>
            <a:r>
              <a:rPr lang="en-US" altLang="en-US" sz="1800" baseline="30000" dirty="0">
                <a:solidFill>
                  <a:srgbClr val="0033CC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sz="1800" baseline="30000" dirty="0">
                <a:solidFill>
                  <a:srgbClr val="0033CC"/>
                </a:solidFill>
                <a:latin typeface="Arial" panose="020B0604020202020204" pitchFamily="34" charset="0"/>
              </a:rPr>
              <a:t>(m-1)</a:t>
            </a:r>
            <a:r>
              <a:rPr lang="en-US" altLang="en-US" sz="1800" dirty="0">
                <a:solidFill>
                  <a:srgbClr val="0033CC"/>
                </a:solidFill>
                <a:latin typeface="Comic Sans MS" panose="030F0902030302020204" pitchFamily="66" charset="0"/>
              </a:rPr>
              <a:t>(s))</a:t>
            </a:r>
            <a:endParaRPr lang="he-IL" altLang="en-US" sz="1800" dirty="0">
              <a:solidFill>
                <a:srgbClr val="0033CC"/>
              </a:solidFill>
              <a:latin typeface="Comic Sans MS" panose="030F09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99707" name="Rectangle 27">
            <a:extLst>
              <a:ext uri="{FF2B5EF4-FFF2-40B4-BE49-F238E27FC236}">
                <a16:creationId xmlns:a16="http://schemas.microsoft.com/office/drawing/2014/main" id="{94C931E3-E377-C44D-9B15-A18B4BAB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72440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99708" name="Rectangle 28">
            <a:extLst>
              <a:ext uri="{FF2B5EF4-FFF2-40B4-BE49-F238E27FC236}">
                <a16:creationId xmlns:a16="http://schemas.microsoft.com/office/drawing/2014/main" id="{934C4A46-15CC-BC40-B13F-5C4773580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738688"/>
            <a:ext cx="12192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99709" name="Text Box 29">
            <a:extLst>
              <a:ext uri="{FF2B5EF4-FFF2-40B4-BE49-F238E27FC236}">
                <a16:creationId xmlns:a16="http://schemas.microsoft.com/office/drawing/2014/main" id="{8D926556-9397-E44B-8339-DB4598EFE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662488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 err="1">
                <a:solidFill>
                  <a:srgbClr val="0033CC"/>
                </a:solidFill>
                <a:latin typeface="Comic Sans MS" panose="030F0902030302020204" pitchFamily="66" charset="0"/>
              </a:rPr>
              <a:t>f</a:t>
            </a:r>
            <a:r>
              <a:rPr lang="en-US" altLang="en-US" sz="1800" baseline="30000" dirty="0" err="1">
                <a:solidFill>
                  <a:srgbClr val="0033CC"/>
                </a:solidFill>
                <a:latin typeface="Comic Sans MS" panose="030F0902030302020204" pitchFamily="66" charset="0"/>
              </a:rPr>
              <a:t>m</a:t>
            </a:r>
            <a:r>
              <a:rPr lang="en-US" altLang="en-US" sz="1800" dirty="0">
                <a:solidFill>
                  <a:srgbClr val="0033CC"/>
                </a:solidFill>
                <a:latin typeface="Comic Sans MS" panose="030F0902030302020204" pitchFamily="66" charset="0"/>
              </a:rPr>
              <a:t>(s)</a:t>
            </a:r>
            <a:endParaRPr lang="he-IL" altLang="en-US" sz="1800" dirty="0">
              <a:solidFill>
                <a:srgbClr val="0033CC"/>
              </a:solidFill>
              <a:latin typeface="Comic Sans MS" panose="030F09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8328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7E7D31C6-3944-CC44-8B56-D278C3BD9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Weak OWF ≣ Strong OWF</a:t>
            </a: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2D831010-28FE-B547-9DE7-2E4A4AEE9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9525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Non-obvious direction: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weak one-way functions exist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⇒one-way functions exist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Suppose f is a weak OWF for hard core 1/ Q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Instances, then the following  F is a strong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one-way function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Def: </a:t>
            </a:r>
            <a:r>
              <a:rPr lang="en-US" altLang="en-US" sz="2800"/>
              <a:t>F(x</a:t>
            </a:r>
            <a:r>
              <a:rPr lang="en-US" altLang="en-US" sz="2800" baseline="-25000"/>
              <a:t>1</a:t>
            </a:r>
            <a:r>
              <a:rPr lang="en-US" altLang="en-US" sz="2800"/>
              <a:t>…x</a:t>
            </a:r>
            <a:r>
              <a:rPr lang="en-US" altLang="en-US" sz="2800" baseline="-25000"/>
              <a:t>N</a:t>
            </a:r>
            <a:r>
              <a:rPr lang="en-US" altLang="en-US" sz="2800"/>
              <a:t>)=f(x</a:t>
            </a:r>
            <a:r>
              <a:rPr lang="en-US" altLang="en-US" sz="2800" baseline="-25000"/>
              <a:t>1</a:t>
            </a:r>
            <a:r>
              <a:rPr lang="en-US" altLang="en-US" sz="2800"/>
              <a:t>)|f(x</a:t>
            </a:r>
            <a:r>
              <a:rPr lang="en-US" altLang="en-US" sz="2800" baseline="-25000"/>
              <a:t>2</a:t>
            </a:r>
            <a:r>
              <a:rPr lang="en-US" altLang="en-US" sz="2800"/>
              <a:t>)…|f(x</a:t>
            </a:r>
            <a:r>
              <a:rPr lang="en-US" altLang="en-US" sz="2800" baseline="-25000"/>
              <a:t>N</a:t>
            </a:r>
            <a:r>
              <a:rPr lang="en-US" altLang="en-US" sz="2800"/>
              <a:t>)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for |x</a:t>
            </a:r>
            <a:r>
              <a:rPr lang="en-US" altLang="en-US" sz="2800" baseline="-25000"/>
              <a:t>i</a:t>
            </a:r>
            <a:r>
              <a:rPr lang="en-US" altLang="en-US" sz="2800"/>
              <a:t>|=k, N=2kQ(k) 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711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8" name="Line 6">
            <a:extLst>
              <a:ext uri="{FF2B5EF4-FFF2-40B4-BE49-F238E27FC236}">
                <a16:creationId xmlns:a16="http://schemas.microsoft.com/office/drawing/2014/main" id="{C6F25022-EF4E-4B47-A444-8493E7EA2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429000"/>
            <a:ext cx="1863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1464A96B-6955-D54E-92E0-6E495975CE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600200"/>
          </a:xfrm>
        </p:spPr>
        <p:txBody>
          <a:bodyPr/>
          <a:lstStyle/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Proof Plan:</a:t>
            </a:r>
            <a:b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“Efficient” Reduction Between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BC98F052-5918-ED41-9D8A-25E0FD06AF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80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80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436" name="Rectangle 4">
            <a:extLst>
              <a:ext uri="{FF2B5EF4-FFF2-40B4-BE49-F238E27FC236}">
                <a16:creationId xmlns:a16="http://schemas.microsoft.com/office/drawing/2014/main" id="{C442EDC6-1923-D948-A299-17BA4A96D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953000"/>
            <a:ext cx="2554288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Arial"/>
                <a:ea typeface="ＭＳ Ｐゴシック" charset="0"/>
                <a:cs typeface="Arial"/>
              </a:rPr>
              <a:t>Then f is </a:t>
            </a:r>
            <a:r>
              <a:rPr lang="en-US" b="1" dirty="0">
                <a:latin typeface="Arial"/>
                <a:ea typeface="ＭＳ Ｐゴシック" charset="0"/>
                <a:cs typeface="Arial"/>
              </a:rPr>
              <a:t>not</a:t>
            </a:r>
            <a:r>
              <a:rPr lang="en-US" dirty="0">
                <a:latin typeface="Arial"/>
                <a:ea typeface="ＭＳ Ｐゴシック" charset="0"/>
                <a:cs typeface="Arial"/>
              </a:rPr>
              <a:t> a </a:t>
            </a:r>
          </a:p>
          <a:p>
            <a:pPr>
              <a:defRPr/>
            </a:pPr>
            <a:r>
              <a:rPr lang="en-US" dirty="0">
                <a:latin typeface="Arial"/>
                <a:ea typeface="ＭＳ Ｐゴシック" charset="0"/>
                <a:cs typeface="Arial"/>
              </a:rPr>
              <a:t>weak One-way function</a:t>
            </a:r>
          </a:p>
          <a:p>
            <a:pPr>
              <a:defRPr/>
            </a:pPr>
            <a:r>
              <a:rPr lang="en-US" dirty="0">
                <a:latin typeface="Arial"/>
                <a:ea typeface="ＭＳ Ｐゴシック" charset="0"/>
                <a:cs typeface="Arial"/>
              </a:rPr>
              <a:t>Contradiction</a:t>
            </a:r>
          </a:p>
        </p:txBody>
      </p:sp>
      <p:sp>
        <p:nvSpPr>
          <p:cNvPr id="146437" name="Text Box 5">
            <a:extLst>
              <a:ext uri="{FF2B5EF4-FFF2-40B4-BE49-F238E27FC236}">
                <a16:creationId xmlns:a16="http://schemas.microsoft.com/office/drawing/2014/main" id="{126573EE-D14F-C84F-AB92-1D0E362BC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57400"/>
            <a:ext cx="3429000" cy="19383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 any algorithm</a:t>
            </a:r>
          </a:p>
          <a:p>
            <a:r>
              <a:rPr lang="en-US" altLang="en-US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en-US" b="1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</a:t>
            </a:r>
          </a:p>
          <a:p>
            <a:r>
              <a:rPr lang="en-US" altLang="en-US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function F(z) where </a:t>
            </a:r>
          </a:p>
          <a:p>
            <a:r>
              <a:rPr lang="en-US" altLang="en-US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|z|=k’ in poly(k’) time </a:t>
            </a:r>
          </a:p>
          <a:p>
            <a:r>
              <a:rPr lang="en-US" altLang="en-US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prob.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&gt;1/P(k’)</a:t>
            </a:r>
          </a:p>
        </p:txBody>
      </p:sp>
      <p:sp>
        <p:nvSpPr>
          <p:cNvPr id="146439" name="Text Box 7">
            <a:extLst>
              <a:ext uri="{FF2B5EF4-FFF2-40B4-BE49-F238E27FC236}">
                <a16:creationId xmlns:a16="http://schemas.microsoft.com/office/drawing/2014/main" id="{D3AEE461-7A96-EC46-9096-DEE2019FE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81200"/>
            <a:ext cx="3200400" cy="267811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 an algorithm </a:t>
            </a:r>
          </a:p>
          <a:p>
            <a:r>
              <a:rPr lang="en-US" altLang="en-US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invert </a:t>
            </a:r>
          </a:p>
          <a:p>
            <a:r>
              <a:rPr lang="en-US" altLang="en-US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 one way function f(x) in </a:t>
            </a:r>
          </a:p>
          <a:p>
            <a:r>
              <a:rPr lang="en-US" altLang="en-US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poly(k’)= p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oly(k) time</a:t>
            </a:r>
          </a:p>
          <a:p>
            <a:r>
              <a:rPr lang="en-US" altLang="en-US">
                <a:solidFill>
                  <a:srgbClr val="0027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prob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&gt; 1-1/Q(k)</a:t>
            </a:r>
          </a:p>
        </p:txBody>
      </p:sp>
      <p:sp>
        <p:nvSpPr>
          <p:cNvPr id="146440" name="Rectangle 8">
            <a:extLst>
              <a:ext uri="{FF2B5EF4-FFF2-40B4-BE49-F238E27FC236}">
                <a16:creationId xmlns:a16="http://schemas.microsoft.com/office/drawing/2014/main" id="{7943A4DC-40F0-9A40-8755-7AA173313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800600"/>
            <a:ext cx="685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sz="4000">
              <a:solidFill>
                <a:schemeClr val="tx2"/>
              </a:solidFill>
              <a:latin typeface="Symbol" charset="0"/>
              <a:ea typeface="ＭＳ Ｐゴシック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394FDF-62D7-5046-9B3A-04FD840C1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105400"/>
            <a:ext cx="27225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If F is 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</a:p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One-Way function</a:t>
            </a:r>
          </a:p>
        </p:txBody>
      </p:sp>
    </p:spTree>
    <p:extLst>
      <p:ext uri="{BB962C8B-B14F-4D97-AF65-F5344CB8AC3E}">
        <p14:creationId xmlns:p14="http://schemas.microsoft.com/office/powerpoint/2010/main" val="9765068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6" grpId="0"/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05A7211F-2DB3-EF45-99D2-1F2C62718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Intuitive Argument:</a:t>
            </a:r>
            <a:br>
              <a:rPr lang="en-US" altLang="en-US"/>
            </a:br>
            <a:r>
              <a:rPr lang="en-US" altLang="en-US"/>
              <a:t>Not Proof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EB7C2384-ECC3-CE42-80C5-20C9B2F1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/>
              <a:t>If an adversary works by inverting each coordinate individually, 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  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we get an immediate bound on the success probability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   &lt;(1-1/Q(k)) </a:t>
            </a:r>
            <a:r>
              <a:rPr lang="en-US" altLang="en-US" sz="2800" baseline="30000"/>
              <a:t>kQ(k)</a:t>
            </a:r>
            <a:endParaRPr lang="en-US" altLang="en-US" sz="2800"/>
          </a:p>
          <a:p>
            <a:pPr marL="0" indent="0" eaLnBrk="1" hangingPunct="1">
              <a:buFontTx/>
              <a:buNone/>
            </a:pPr>
            <a:r>
              <a:rPr lang="en-US" altLang="en-US" sz="2800"/>
              <a:t>   &lt;[(1-1/Q(k))</a:t>
            </a:r>
            <a:r>
              <a:rPr lang="en-US" altLang="en-US" sz="2800" baseline="30000"/>
              <a:t>Q(k)</a:t>
            </a:r>
            <a:r>
              <a:rPr lang="en-US" altLang="en-US" sz="2800"/>
              <a:t>]</a:t>
            </a:r>
            <a:r>
              <a:rPr lang="en-US" altLang="en-US" sz="2800" baseline="30000"/>
              <a:t>k</a:t>
            </a:r>
            <a:r>
              <a:rPr lang="en-US" altLang="en-US" sz="2800"/>
              <a:t>&lt; 1/e</a:t>
            </a:r>
            <a:r>
              <a:rPr lang="en-US" altLang="en-US" sz="2800" baseline="30000"/>
              <a:t>k</a:t>
            </a:r>
          </a:p>
          <a:p>
            <a:pPr marL="0" indent="0" eaLnBrk="1" hangingPunct="1">
              <a:buFontTx/>
              <a:buNone/>
            </a:pPr>
            <a:endParaRPr lang="en-US" altLang="en-US" sz="2800" baseline="30000"/>
          </a:p>
          <a:p>
            <a:pPr marL="0" indent="0" eaLnBrk="1" hangingPunct="1">
              <a:buFontTx/>
              <a:buNone/>
            </a:pPr>
            <a:r>
              <a:rPr lang="en-US" altLang="en-US" sz="2800"/>
              <a:t>Q: Why isn’t this a formal proof ?</a:t>
            </a:r>
            <a:endParaRPr lang="en-US" altLang="en-US" sz="2800" baseline="30000"/>
          </a:p>
        </p:txBody>
      </p:sp>
    </p:spTree>
    <p:extLst>
      <p:ext uri="{BB962C8B-B14F-4D97-AF65-F5344CB8AC3E}">
        <p14:creationId xmlns:p14="http://schemas.microsoft.com/office/powerpoint/2010/main" val="40347939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816850E1-2295-9B41-9EC5-27CFF2428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altLang="en-US" sz="3600"/>
              <a:t>Formal Proof: A reduction</a:t>
            </a:r>
            <a:br>
              <a:rPr lang="en-US" altLang="en-US" sz="3600"/>
            </a:br>
            <a:r>
              <a:rPr lang="en-US" altLang="en-US" sz="3600"/>
              <a:t>F not strong ⇒f not weak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87A95992-3E3B-4649-A0C0-D2B69BF36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F(x</a:t>
            </a:r>
            <a:r>
              <a:rPr lang="en-US" altLang="en-US" sz="2400" baseline="-25000"/>
              <a:t>1</a:t>
            </a:r>
            <a:r>
              <a:rPr lang="en-US" altLang="en-US" sz="2400"/>
              <a:t>…x</a:t>
            </a:r>
            <a:r>
              <a:rPr lang="en-US" altLang="en-US" sz="2400" baseline="-25000"/>
              <a:t>N</a:t>
            </a:r>
            <a:r>
              <a:rPr lang="en-US" altLang="en-US" sz="2400"/>
              <a:t>)=f(x</a:t>
            </a:r>
            <a:r>
              <a:rPr lang="en-US" altLang="en-US" sz="2400" baseline="-25000"/>
              <a:t>1</a:t>
            </a:r>
            <a:r>
              <a:rPr lang="en-US" altLang="en-US" sz="2400"/>
              <a:t>)|f(x</a:t>
            </a:r>
            <a:r>
              <a:rPr lang="en-US" altLang="en-US" sz="2400" baseline="-25000"/>
              <a:t>2</a:t>
            </a:r>
            <a:r>
              <a:rPr lang="en-US" altLang="en-US" sz="2400"/>
              <a:t>)…|f(x</a:t>
            </a:r>
            <a:r>
              <a:rPr lang="en-US" altLang="en-US" sz="2400" baseline="-25000"/>
              <a:t>N</a:t>
            </a:r>
            <a:r>
              <a:rPr lang="en-US" altLang="en-US" sz="2400"/>
              <a:t>), N=2kQ(k),  let k’=kN.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Assume</a:t>
            </a:r>
            <a:r>
              <a:rPr lang="en-US" altLang="en-US" sz="2400"/>
              <a:t> for contradiction </a:t>
            </a:r>
            <a:r>
              <a:rPr lang="en-US" altLang="en-US" sz="2400">
                <a:solidFill>
                  <a:srgbClr val="FF0000"/>
                </a:solidFill>
              </a:rPr>
              <a:t>that F is not a (strong) one-way </a:t>
            </a:r>
          </a:p>
          <a:p>
            <a:pPr>
              <a:buFontTx/>
              <a:buNone/>
            </a:pPr>
            <a:r>
              <a:rPr lang="en-US" altLang="en-US" sz="2400"/>
              <a:t>function. Then, ∃non-neg </a:t>
            </a:r>
            <a:r>
              <a:rPr lang="en-US" altLang="en-US" sz="2400">
                <a:latin typeface="Symbol" pitchFamily="2" charset="2"/>
              </a:rPr>
              <a:t>e</a:t>
            </a:r>
            <a:r>
              <a:rPr lang="en-US" altLang="en-US" sz="2400"/>
              <a:t> &amp; algorithm A’ s.t. for inf. many k’</a:t>
            </a:r>
            <a:endParaRPr lang="en-US" altLang="ja-JP" sz="2400"/>
          </a:p>
          <a:p>
            <a:pPr>
              <a:buFontTx/>
              <a:buNone/>
            </a:pPr>
            <a:r>
              <a:rPr lang="en-US" altLang="en-US" sz="2400"/>
              <a:t>Prob[A’(F(x</a:t>
            </a:r>
            <a:r>
              <a:rPr lang="en-US" altLang="en-US" sz="2400" baseline="-25000"/>
              <a:t>1</a:t>
            </a:r>
            <a:r>
              <a:rPr lang="en-US" altLang="en-US" sz="2400"/>
              <a:t>…x</a:t>
            </a:r>
            <a:r>
              <a:rPr lang="en-US" altLang="en-US" sz="2400" baseline="-25000"/>
              <a:t>N</a:t>
            </a:r>
            <a:r>
              <a:rPr lang="en-US" altLang="en-US" sz="2400"/>
              <a:t>)) inverts</a:t>
            </a:r>
            <a:r>
              <a:rPr lang="en-US" altLang="ja-JP" sz="2400"/>
              <a:t>]&gt;     (k’) abbreviate  </a:t>
            </a:r>
            <a:r>
              <a:rPr lang="en-US" altLang="ja-JP" sz="2400">
                <a:latin typeface="Symbol" pitchFamily="2" charset="2"/>
              </a:rPr>
              <a:t>e</a:t>
            </a:r>
          </a:p>
          <a:p>
            <a:pPr>
              <a:buFontTx/>
              <a:buNone/>
            </a:pPr>
            <a:endParaRPr lang="en-US" altLang="ja-JP" sz="2400">
              <a:latin typeface="Symbol" pitchFamily="2" charset="2"/>
            </a:endParaRPr>
          </a:p>
          <a:p>
            <a:pPr>
              <a:buFontTx/>
              <a:buNone/>
            </a:pPr>
            <a:endParaRPr lang="en-US" altLang="ja-JP" sz="2400">
              <a:latin typeface="Symbol" pitchFamily="2" charset="2"/>
            </a:endParaRPr>
          </a:p>
          <a:p>
            <a:pPr>
              <a:buFontTx/>
              <a:buNone/>
            </a:pPr>
            <a:endParaRPr lang="en-US" altLang="ja-JP" sz="2400"/>
          </a:p>
          <a:p>
            <a:pPr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                                   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A8398A-F91F-0942-82A2-97209513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971800"/>
            <a:ext cx="319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Symbol" pitchFamily="2" charset="2"/>
              </a:rPr>
              <a:t>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E105D3-48CF-704B-808E-E65079A9B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81400"/>
            <a:ext cx="8534400" cy="30464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):  </a:t>
            </a:r>
          </a:p>
          <a:p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 For each position i =1,…,N,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Repeat for</a:t>
            </a:r>
            <a:r>
              <a:rPr lang="en-US" altLang="en-US">
                <a:latin typeface="Symbol" pitchFamily="2" charset="2"/>
              </a:rPr>
              <a:t>&gt;2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k(</a:t>
            </a:r>
            <a:r>
              <a:rPr lang="en-US" altLang="en-US">
                <a:latin typeface="Symbol" pitchFamily="2" charset="2"/>
              </a:rPr>
              <a:t>e/N)</a:t>
            </a:r>
            <a:r>
              <a:rPr lang="en-US" altLang="en-US" baseline="30000">
                <a:latin typeface="Symbol" pitchFamily="2" charset="2"/>
              </a:rPr>
              <a:t>-1</a:t>
            </a:r>
            <a:r>
              <a:rPr lang="en-US" altLang="en-US">
                <a:latin typeface="Symbol" pitchFamily="2" charset="2"/>
              </a:rPr>
              <a:t> t</a:t>
            </a:r>
            <a:r>
              <a:rPr lang="en-US" altLang="en-US">
                <a:solidFill>
                  <a:srgbClr val="000000"/>
                </a:solidFill>
                <a:latin typeface="Comic Sans MS" panose="030F0902030302020204" pitchFamily="66" charset="0"/>
              </a:rPr>
              <a:t>rials</a:t>
            </a:r>
            <a:endParaRPr lang="en-US" altLang="ja-JP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  1) 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Choose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random x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is-I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i-1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…x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∈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{0,1}</a:t>
            </a:r>
            <a:r>
              <a:rPr lang="en-US" altLang="en-US" baseline="3000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</a:t>
            </a:r>
          </a:p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  2) 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Compute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= f(x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)|...|f(x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i-1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)|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y|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f(x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)|…|f(x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  3)  Run A’(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). If it fails, continue</a:t>
            </a:r>
          </a:p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                        else set  (x’</a:t>
            </a:r>
            <a:r>
              <a:rPr lang="en-US" altLang="ja-JP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…x’</a:t>
            </a:r>
            <a:r>
              <a:rPr lang="en-US" altLang="ja-JP" baseline="-2500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) =A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) s.t. f(x’</a:t>
            </a:r>
            <a:r>
              <a:rPr lang="en-US" altLang="ja-JP" baseline="-2500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)=f(x</a:t>
            </a:r>
            <a:r>
              <a:rPr lang="en-US" altLang="ja-JP" baseline="-2500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output x</a:t>
            </a:r>
            <a:r>
              <a:rPr lang="en-US" altLang="ja-JP" baseline="-2500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ja-JP" altLang="en-US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 s.t. f(x’</a:t>
            </a:r>
            <a:r>
              <a:rPr lang="en-US" altLang="ja-JP" baseline="-2500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)=</a:t>
            </a:r>
            <a:r>
              <a:rPr lang="en-US" altLang="ja-JP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13CD16-E5CA-5F40-84CA-9DD57F513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105400"/>
            <a:ext cx="5430838" cy="461963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ja-JP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say that y is in the i-th position of z 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18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CEAC6B-4F8F-1746-AA80-276BD3D2C0D1}"/>
              </a:ext>
            </a:extLst>
          </p:cNvPr>
          <p:cNvSpPr/>
          <p:nvPr/>
        </p:nvSpPr>
        <p:spPr bwMode="auto">
          <a:xfrm>
            <a:off x="6350" y="6172200"/>
            <a:ext cx="8001000" cy="533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-8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34" name="TextBox 4">
            <a:extLst>
              <a:ext uri="{FF2B5EF4-FFF2-40B4-BE49-F238E27FC236}">
                <a16:creationId xmlns:a16="http://schemas.microsoft.com/office/drawing/2014/main" id="{6D295EF6-90C7-6741-9E17-EC8B5F003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562600"/>
            <a:ext cx="10699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/>
              <a:t>(N/</a:t>
            </a:r>
            <a:r>
              <a:rPr lang="en-US" altLang="en-US" sz="2000">
                <a:latin typeface="Symbol" pitchFamily="2" charset="2"/>
              </a:rPr>
              <a:t>e/2)k</a:t>
            </a:r>
            <a:r>
              <a:rPr lang="en-US" altLang="en-US" sz="2000" baseline="30000">
                <a:latin typeface="Symbol" pitchFamily="2" charset="2"/>
              </a:rPr>
              <a:t> </a:t>
            </a:r>
            <a:endParaRPr lang="en-US" altLang="en-US" sz="2000"/>
          </a:p>
        </p:txBody>
      </p:sp>
      <p:sp>
        <p:nvSpPr>
          <p:cNvPr id="44035" name="TextBox 1">
            <a:extLst>
              <a:ext uri="{FF2B5EF4-FFF2-40B4-BE49-F238E27FC236}">
                <a16:creationId xmlns:a16="http://schemas.microsoft.com/office/drawing/2014/main" id="{0C3167A2-CDEA-F147-BBB1-A62EF5A2E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486400"/>
            <a:ext cx="1909763" cy="461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/>
              <a:t>2k(</a:t>
            </a:r>
            <a:r>
              <a:rPr lang="en-US" altLang="en-US" sz="2000">
                <a:latin typeface="Symbol" pitchFamily="2" charset="2"/>
              </a:rPr>
              <a:t>e/N)</a:t>
            </a:r>
            <a:r>
              <a:rPr lang="en-US" altLang="en-US" baseline="30000">
                <a:latin typeface="Symbol" pitchFamily="2" charset="2"/>
              </a:rPr>
              <a:t>-</a:t>
            </a:r>
            <a:r>
              <a:rPr lang="en-US" altLang="en-US" baseline="30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trials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3146CD-6417-DF46-B79D-2E9FE93CF851}"/>
              </a:ext>
            </a:extLst>
          </p:cNvPr>
          <p:cNvSpPr/>
          <p:nvPr/>
        </p:nvSpPr>
        <p:spPr bwMode="auto">
          <a:xfrm>
            <a:off x="152400" y="3581400"/>
            <a:ext cx="8001000" cy="533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-8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37" name="Content Placeholder 3">
            <a:extLst>
              <a:ext uri="{FF2B5EF4-FFF2-40B4-BE49-F238E27FC236}">
                <a16:creationId xmlns:a16="http://schemas.microsoft.com/office/drawing/2014/main" id="{123E2975-0363-A14E-ACC1-62724FBB7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0"/>
            <a:ext cx="9220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Claim</a:t>
            </a:r>
            <a:r>
              <a:rPr lang="en-US" altLang="en-US" sz="2400">
                <a:solidFill>
                  <a:srgbClr val="FF0000"/>
                </a:solidFill>
              </a:rPr>
              <a:t>: </a:t>
            </a:r>
            <a:r>
              <a:rPr lang="en-US" altLang="en-US" sz="2400"/>
              <a:t>Pr[A</a:t>
            </a:r>
            <a:r>
              <a:rPr lang="en-US" altLang="ja-JP" sz="2400"/>
              <a:t>(f(x)) inverts] &gt; 1-1/Q(k)  for inf. many k </a:t>
            </a:r>
            <a:r>
              <a:rPr lang="en-US" altLang="en-US" sz="2400">
                <a:solidFill>
                  <a:srgbClr val="008000"/>
                </a:solidFill>
              </a:rPr>
              <a:t>contradicting </a:t>
            </a:r>
            <a:r>
              <a:rPr lang="en-US" altLang="en-US" sz="2400"/>
              <a:t>f being a weak OWF with “hard-core 1/Q(k) instances”</a:t>
            </a:r>
            <a:endParaRPr lang="en-US" altLang="ja-JP" sz="280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Proof outline:   </a:t>
            </a:r>
            <a:r>
              <a:rPr lang="en-US" altLang="en-US" sz="2400"/>
              <a:t>For each i &amp; </a:t>
            </a:r>
            <a:r>
              <a:rPr lang="en-US" altLang="en-US" sz="2400">
                <a:solidFill>
                  <a:srgbClr val="FF0000"/>
                </a:solidFill>
              </a:rPr>
              <a:t>a</a:t>
            </a:r>
            <a:r>
              <a:rPr lang="en-US" altLang="en-US" sz="2400"/>
              <a:t> of length k. </a:t>
            </a:r>
          </a:p>
          <a:p>
            <a:pPr>
              <a:buFontTx/>
              <a:buNone/>
            </a:pPr>
            <a:r>
              <a:rPr lang="en-US" altLang="en-US" sz="2400"/>
              <a:t>P</a:t>
            </a:r>
            <a:r>
              <a:rPr lang="en-US" altLang="en-US" sz="2400" baseline="-25000"/>
              <a:t>i</a:t>
            </a:r>
            <a:r>
              <a:rPr lang="en-US" altLang="en-US" sz="2400"/>
              <a:t>(</a:t>
            </a:r>
            <a:r>
              <a:rPr lang="en-US" altLang="en-US" sz="2400">
                <a:solidFill>
                  <a:srgbClr val="FF0000"/>
                </a:solidFill>
              </a:rPr>
              <a:t>a</a:t>
            </a:r>
            <a:r>
              <a:rPr lang="en-US" altLang="en-US" sz="2400"/>
              <a:t>) = inversion probability of A’ (z) when </a:t>
            </a:r>
            <a:r>
              <a:rPr lang="en-US" altLang="en-US" sz="2400">
                <a:solidFill>
                  <a:srgbClr val="FF0000"/>
                </a:solidFill>
              </a:rPr>
              <a:t>f(a) </a:t>
            </a:r>
            <a:r>
              <a:rPr lang="en-US" altLang="en-US" sz="2400"/>
              <a:t>in the ith     	position of z            [prob is over z and A’s coins]</a:t>
            </a:r>
          </a:p>
          <a:p>
            <a:pPr>
              <a:buFontTx/>
              <a:buNone/>
            </a:pPr>
            <a:r>
              <a:rPr lang="en-US" altLang="en-US" sz="2400"/>
              <a:t>Let </a:t>
            </a:r>
            <a:r>
              <a:rPr lang="en-US" altLang="en-US" sz="2400">
                <a:solidFill>
                  <a:srgbClr val="0000FF"/>
                </a:solidFill>
              </a:rPr>
              <a:t>Bad</a:t>
            </a:r>
            <a:r>
              <a:rPr lang="en-US" altLang="en-US" sz="2400"/>
              <a:t>={a∈{0,1}</a:t>
            </a:r>
            <a:r>
              <a:rPr lang="en-US" altLang="en-US" sz="2400" baseline="30000"/>
              <a:t>k</a:t>
            </a:r>
            <a:r>
              <a:rPr lang="en-US" altLang="en-US" sz="2400"/>
              <a:t> : </a:t>
            </a:r>
            <a:r>
              <a:rPr lang="en-US" altLang="en-US" sz="2400" b="1">
                <a:solidFill>
                  <a:srgbClr val="0000FF"/>
                </a:solidFill>
              </a:rPr>
              <a:t>∀</a:t>
            </a:r>
            <a:r>
              <a:rPr lang="en-US" altLang="en-US" sz="2400">
                <a:solidFill>
                  <a:srgbClr val="0000FF"/>
                </a:solidFill>
              </a:rPr>
              <a:t>positions</a:t>
            </a:r>
            <a:r>
              <a:rPr lang="en-US" altLang="en-US" sz="2400" b="1">
                <a:solidFill>
                  <a:srgbClr val="0000FF"/>
                </a:solidFill>
              </a:rPr>
              <a:t> </a:t>
            </a:r>
            <a:r>
              <a:rPr lang="en-US" altLang="en-US" sz="2400">
                <a:solidFill>
                  <a:srgbClr val="0000FF"/>
                </a:solidFill>
              </a:rPr>
              <a:t>1≤i≤N, </a:t>
            </a:r>
            <a:r>
              <a:rPr lang="en-US" altLang="en-US" sz="2400"/>
              <a:t>P</a:t>
            </a:r>
            <a:r>
              <a:rPr lang="en-US" altLang="en-US" sz="2400" baseline="-25000"/>
              <a:t>i</a:t>
            </a:r>
            <a:r>
              <a:rPr lang="en-US" altLang="en-US" sz="2400"/>
              <a:t>(a) &lt; </a:t>
            </a:r>
            <a:r>
              <a:rPr lang="en-US" altLang="en-US" sz="2400">
                <a:latin typeface="Symbol" pitchFamily="2" charset="2"/>
              </a:rPr>
              <a:t>e</a:t>
            </a:r>
            <a:r>
              <a:rPr lang="en-US" altLang="en-US" sz="2400"/>
              <a:t>/2N }    </a:t>
            </a:r>
          </a:p>
          <a:p>
            <a:pPr>
              <a:buFontTx/>
              <a:buNone/>
            </a:pPr>
            <a:r>
              <a:rPr lang="en-US" altLang="en-US" sz="2400"/>
              <a:t>&amp;  </a:t>
            </a:r>
            <a:r>
              <a:rPr lang="en-US" altLang="en-US" sz="2400">
                <a:solidFill>
                  <a:srgbClr val="0000FF"/>
                </a:solidFill>
              </a:rPr>
              <a:t>Good</a:t>
            </a:r>
            <a:r>
              <a:rPr lang="en-US" altLang="en-US" sz="2400"/>
              <a:t>=[a : ∃</a:t>
            </a:r>
            <a:r>
              <a:rPr lang="en-US" altLang="en-US" sz="2400">
                <a:solidFill>
                  <a:srgbClr val="0000FF"/>
                </a:solidFill>
              </a:rPr>
              <a:t>1≤i≤N, </a:t>
            </a:r>
            <a:r>
              <a:rPr lang="en-US" altLang="en-US" sz="2400"/>
              <a:t>P</a:t>
            </a:r>
            <a:r>
              <a:rPr lang="en-US" altLang="en-US" sz="2400" baseline="-25000"/>
              <a:t>i</a:t>
            </a:r>
            <a:r>
              <a:rPr lang="en-US" altLang="en-US" sz="2400"/>
              <a:t>(a) &gt; </a:t>
            </a:r>
            <a:r>
              <a:rPr lang="en-US" altLang="en-US" sz="2400">
                <a:latin typeface="Symbol" pitchFamily="2" charset="2"/>
              </a:rPr>
              <a:t>e</a:t>
            </a:r>
            <a:r>
              <a:rPr lang="en-US" altLang="en-US" sz="2400"/>
              <a:t>/2N ,  call i the  good position]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Lemma 1: </a:t>
            </a:r>
            <a:r>
              <a:rPr lang="en-US" altLang="en-US" sz="2400"/>
              <a:t>a is good ⇒ Prob[A(f(a)) inverts]≥1-1/e</a:t>
            </a:r>
            <a:r>
              <a:rPr lang="en-US" altLang="en-US" sz="2400" baseline="30000"/>
              <a:t>k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Proof: </a:t>
            </a:r>
            <a:r>
              <a:rPr lang="en-US" altLang="en-US" sz="2400">
                <a:solidFill>
                  <a:srgbClr val="FF3300"/>
                </a:solidFill>
              </a:rPr>
              <a:t>a</a:t>
            </a:r>
            <a:r>
              <a:rPr lang="en-US" altLang="en-US" sz="2400"/>
              <a:t> is good  ⇒ </a:t>
            </a:r>
          </a:p>
          <a:p>
            <a:pPr>
              <a:buFontTx/>
              <a:buNone/>
            </a:pPr>
            <a:r>
              <a:rPr lang="en-US" altLang="en-US" sz="2400"/>
              <a:t>Prob[A(f(a)) does not inverts] &lt;</a:t>
            </a:r>
          </a:p>
          <a:p>
            <a:pPr>
              <a:buFontTx/>
              <a:buNone/>
            </a:pPr>
            <a:r>
              <a:rPr lang="en-US" altLang="en-US" sz="2400"/>
              <a:t>Prob</a:t>
            </a:r>
            <a:r>
              <a:rPr lang="en-US" altLang="ja-JP" sz="2400"/>
              <a:t>[A’(z)  fails to invert when f(a) is in good position of z]&lt;</a:t>
            </a:r>
          </a:p>
          <a:p>
            <a:pPr>
              <a:buFontTx/>
              <a:buNone/>
            </a:pPr>
            <a:r>
              <a:rPr lang="en-US" altLang="ja-JP" sz="2400"/>
              <a:t>[1-P</a:t>
            </a:r>
            <a:r>
              <a:rPr lang="en-US" altLang="ja-JP" sz="2400" baseline="-25000"/>
              <a:t>i</a:t>
            </a:r>
            <a:r>
              <a:rPr lang="en-US" altLang="ja-JP" sz="2400"/>
              <a:t>(a)]</a:t>
            </a:r>
            <a:r>
              <a:rPr lang="en-US" altLang="ja-JP" sz="2400" baseline="30000"/>
              <a:t> </a:t>
            </a:r>
            <a:r>
              <a:rPr lang="en-US" altLang="ja-JP" sz="2400"/>
              <a:t>     </a:t>
            </a:r>
            <a:r>
              <a:rPr lang="en-US" altLang="en-US" sz="2400"/>
              <a:t>              &lt;  (1-</a:t>
            </a:r>
            <a:r>
              <a:rPr lang="en-US" altLang="en-US" sz="2400">
                <a:latin typeface="Symbol" pitchFamily="2" charset="2"/>
              </a:rPr>
              <a:t>e</a:t>
            </a:r>
            <a:r>
              <a:rPr lang="en-US" altLang="en-US" sz="2400"/>
              <a:t>/2N)</a:t>
            </a:r>
            <a:r>
              <a:rPr lang="en-US" altLang="en-US" sz="2400" baseline="30000"/>
              <a:t> </a:t>
            </a:r>
            <a:r>
              <a:rPr lang="en-US" altLang="en-US" sz="2400"/>
              <a:t>             =  O(1/e</a:t>
            </a:r>
            <a:r>
              <a:rPr lang="en-US" altLang="en-US" sz="2400" baseline="30000"/>
              <a:t>k </a:t>
            </a:r>
            <a:r>
              <a:rPr lang="en-US" altLang="en-US" sz="2400"/>
              <a:t>)   QED </a:t>
            </a:r>
            <a:endParaRPr lang="en-US" altLang="en-US" sz="2400" baseline="30000"/>
          </a:p>
          <a:p>
            <a:pPr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Lemma 2:   </a:t>
            </a:r>
            <a:r>
              <a:rPr lang="en-US" altLang="en-US" sz="2400">
                <a:solidFill>
                  <a:srgbClr val="000000"/>
                </a:solidFill>
              </a:rPr>
              <a:t>|Bad|/2</a:t>
            </a:r>
            <a:r>
              <a:rPr lang="en-US" altLang="en-US" sz="2400" baseline="30000">
                <a:solidFill>
                  <a:srgbClr val="000000"/>
                </a:solidFill>
              </a:rPr>
              <a:t>k</a:t>
            </a:r>
            <a:r>
              <a:rPr lang="en-US" altLang="en-US" sz="2400">
                <a:solidFill>
                  <a:srgbClr val="000000"/>
                </a:solidFill>
              </a:rPr>
              <a:t> &lt;small = 1/2Q(k)     (to prove)</a:t>
            </a:r>
          </a:p>
        </p:txBody>
      </p:sp>
    </p:spTree>
    <p:extLst>
      <p:ext uri="{BB962C8B-B14F-4D97-AF65-F5344CB8AC3E}">
        <p14:creationId xmlns:p14="http://schemas.microsoft.com/office/powerpoint/2010/main" val="6963747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Content Placeholder 3">
            <a:extLst>
              <a:ext uri="{FF2B5EF4-FFF2-40B4-BE49-F238E27FC236}">
                <a16:creationId xmlns:a16="http://schemas.microsoft.com/office/drawing/2014/main" id="{1824ABA8-F31A-E849-8D8C-08359DBBE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"/>
            <a:ext cx="9220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Lemma 3: </a:t>
            </a:r>
            <a:r>
              <a:rPr lang="en-US" altLang="en-US" sz="2800">
                <a:solidFill>
                  <a:srgbClr val="000000"/>
                </a:solidFill>
              </a:rPr>
              <a:t>if </a:t>
            </a:r>
            <a:r>
              <a:rPr lang="en-US" altLang="en-US" sz="2400">
                <a:solidFill>
                  <a:srgbClr val="000000"/>
                </a:solidFill>
              </a:rPr>
              <a:t>Pr[a is bad] &lt; small= 1/2Q(k) </a:t>
            </a:r>
            <a:r>
              <a:rPr lang="en-US" altLang="en-US" sz="2400"/>
              <a:t>&amp; </a:t>
            </a:r>
          </a:p>
          <a:p>
            <a:pPr>
              <a:buFontTx/>
              <a:buNone/>
            </a:pPr>
            <a:r>
              <a:rPr lang="en-US" altLang="en-US" sz="2400"/>
              <a:t>                       Prob[A(f(a)) inverts when a is good]≥1-1/e</a:t>
            </a:r>
            <a:r>
              <a:rPr lang="en-US" altLang="en-US" sz="2400" baseline="30000"/>
              <a:t>k</a:t>
            </a:r>
          </a:p>
          <a:p>
            <a:pPr>
              <a:buFontTx/>
              <a:buNone/>
            </a:pPr>
            <a:r>
              <a:rPr lang="en-US" altLang="en-US" sz="2400"/>
              <a:t>                  </a:t>
            </a:r>
            <a:r>
              <a:rPr lang="en-US" altLang="en-US" sz="2400">
                <a:solidFill>
                  <a:srgbClr val="000000"/>
                </a:solidFill>
              </a:rPr>
              <a:t>then  Prob</a:t>
            </a:r>
            <a:r>
              <a:rPr lang="en-US" altLang="en-US" sz="2400" baseline="-25000">
                <a:solidFill>
                  <a:srgbClr val="000000"/>
                </a:solidFill>
              </a:rPr>
              <a:t>a, A coins</a:t>
            </a:r>
            <a:r>
              <a:rPr lang="en-US" altLang="en-US" sz="2400">
                <a:solidFill>
                  <a:srgbClr val="000000"/>
                </a:solidFill>
              </a:rPr>
              <a:t>[A(f(a)) inverts ] &gt; 1-1/Q(k)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 </a:t>
            </a:r>
          </a:p>
          <a:p>
            <a:pPr>
              <a:buFontTx/>
              <a:buNone/>
            </a:pPr>
            <a:r>
              <a:rPr lang="en-US" altLang="en-US" sz="2400"/>
              <a:t>Pr</a:t>
            </a:r>
            <a:r>
              <a:rPr lang="en-US" altLang="en-US" sz="2400" baseline="-25000"/>
              <a:t>a,A</a:t>
            </a:r>
            <a:r>
              <a:rPr lang="en-US" altLang="ja-JP" sz="2400"/>
              <a:t>[A(f(a)) fails to invert]=</a:t>
            </a:r>
          </a:p>
          <a:p>
            <a:pPr>
              <a:buFontTx/>
              <a:buNone/>
            </a:pPr>
            <a:r>
              <a:rPr lang="en-US" altLang="en-US" sz="2400"/>
              <a:t>Pr</a:t>
            </a:r>
            <a:r>
              <a:rPr lang="en-US" altLang="en-US" sz="2400" baseline="-25000"/>
              <a:t>a,A</a:t>
            </a:r>
            <a:r>
              <a:rPr lang="en-US" altLang="ja-JP" sz="2400"/>
              <a:t>[A(f(a)) fails to invert|a is Bad]Pr[a is Bad]+</a:t>
            </a:r>
          </a:p>
          <a:p>
            <a:pPr>
              <a:buFontTx/>
              <a:buNone/>
            </a:pPr>
            <a:r>
              <a:rPr lang="en-US" altLang="en-US" sz="2400"/>
              <a:t>Pr</a:t>
            </a:r>
            <a:r>
              <a:rPr lang="en-US" altLang="en-US" sz="2400" baseline="-25000"/>
              <a:t>a,A</a:t>
            </a:r>
            <a:r>
              <a:rPr lang="en-US" altLang="en-US" sz="2400"/>
              <a:t>[A</a:t>
            </a:r>
            <a:r>
              <a:rPr lang="en-US" altLang="ja-JP" sz="2400"/>
              <a:t>(f(a)) fails to invert|a is good]Pr[a is good]&lt;</a:t>
            </a:r>
          </a:p>
          <a:p>
            <a:pPr>
              <a:buFontTx/>
              <a:buNone/>
            </a:pPr>
            <a:r>
              <a:rPr lang="en-US" altLang="ja-JP" sz="2400"/>
              <a:t>Pr[a is Bad]+</a:t>
            </a:r>
            <a:r>
              <a:rPr lang="en-US" altLang="en-US" sz="2400"/>
              <a:t>Pr</a:t>
            </a:r>
            <a:r>
              <a:rPr lang="en-US" altLang="en-US" sz="2400" baseline="-25000"/>
              <a:t>a,A</a:t>
            </a:r>
            <a:r>
              <a:rPr lang="ja-JP" altLang="en-US" sz="2400" baseline="-25000"/>
              <a:t>’ </a:t>
            </a:r>
            <a:r>
              <a:rPr lang="en-US" altLang="en-US" sz="2400"/>
              <a:t>[A</a:t>
            </a:r>
            <a:r>
              <a:rPr lang="en-US" altLang="ja-JP" sz="2400"/>
              <a:t>(f(x)) fails to invert|a is good]&lt;</a:t>
            </a:r>
          </a:p>
          <a:p>
            <a:pPr>
              <a:buFontTx/>
              <a:buNone/>
            </a:pPr>
            <a:r>
              <a:rPr lang="en-US" altLang="en-US" sz="2400"/>
              <a:t>Pr[a is Bad]+ O(1/e</a:t>
            </a:r>
            <a:r>
              <a:rPr lang="en-US" altLang="en-US" sz="2400" baseline="30000"/>
              <a:t>k </a:t>
            </a:r>
            <a:r>
              <a:rPr lang="en-US" altLang="en-US" sz="2400"/>
              <a:t>)&lt; 1/2Q(k)+O(1/e</a:t>
            </a:r>
            <a:r>
              <a:rPr lang="en-US" altLang="en-US" sz="2400" baseline="30000"/>
              <a:t>k </a:t>
            </a:r>
            <a:r>
              <a:rPr lang="en-US" altLang="en-US" sz="2400"/>
              <a:t>) </a:t>
            </a:r>
            <a:r>
              <a:rPr lang="en-US" altLang="en-US" sz="2400" baseline="30000"/>
              <a:t>  </a:t>
            </a:r>
            <a:r>
              <a:rPr lang="en-US" altLang="en-US" sz="2400"/>
              <a:t>&lt;1/Q(k)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Thus, Pr</a:t>
            </a:r>
            <a:r>
              <a:rPr lang="en-US" altLang="en-US" sz="2400" baseline="-25000"/>
              <a:t>x,A</a:t>
            </a:r>
            <a:r>
              <a:rPr lang="ja-JP" altLang="en-US" sz="2400" baseline="-25000"/>
              <a:t>’</a:t>
            </a:r>
            <a:r>
              <a:rPr lang="en-US" altLang="ja-JP" sz="2400"/>
              <a:t>[A(f(x)) inverts]&gt; 1-1/Q(k) QED (Lemma 3)</a:t>
            </a:r>
          </a:p>
          <a:p>
            <a:pPr>
              <a:buFontTx/>
              <a:buNone/>
            </a:pPr>
            <a:r>
              <a:rPr lang="en-US" altLang="en-US" sz="2400"/>
              <a:t>which contradicts f being a weak-one way function  with</a:t>
            </a:r>
          </a:p>
          <a:p>
            <a:pPr>
              <a:buFontTx/>
              <a:buNone/>
            </a:pPr>
            <a:r>
              <a:rPr lang="en-US" altLang="en-US" sz="2400"/>
              <a:t>Hard core fraction 1/Q(k instances       QED (Theorem)</a:t>
            </a:r>
          </a:p>
          <a:p>
            <a:pPr>
              <a:buFontTx/>
              <a:buNone/>
            </a:pPr>
            <a:endParaRPr lang="en-US" altLang="en-US" sz="2400"/>
          </a:p>
          <a:p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732582664"/>
      </p:ext>
    </p:extLst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Content Placeholder 3">
            <a:extLst>
              <a:ext uri="{FF2B5EF4-FFF2-40B4-BE49-F238E27FC236}">
                <a16:creationId xmlns:a16="http://schemas.microsoft.com/office/drawing/2014/main" id="{1FC86EEF-2FC0-A244-BC7D-0C73143A3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"/>
            <a:ext cx="9220200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Lemma 2: </a:t>
            </a:r>
            <a:r>
              <a:rPr lang="en-US" altLang="en-US" sz="2400"/>
              <a:t>|Bad| &lt;2</a:t>
            </a:r>
            <a:r>
              <a:rPr lang="en-US" altLang="en-US" sz="2400" baseline="30000"/>
              <a:t>k</a:t>
            </a:r>
            <a:r>
              <a:rPr lang="en-US" altLang="en-US" sz="2400"/>
              <a:t>small            (for small= 1/2Q(k))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rgbClr val="0066FF"/>
                </a:solidFill>
              </a:rPr>
              <a:t>Pf : </a:t>
            </a:r>
            <a:r>
              <a:rPr lang="en-US" altLang="en-US" sz="2400">
                <a:solidFill>
                  <a:srgbClr val="008000"/>
                </a:solidFill>
              </a:rPr>
              <a:t>Suppose for contradiction </a:t>
            </a:r>
            <a:r>
              <a:rPr lang="en-US" altLang="en-US" sz="2400"/>
              <a:t>that</a:t>
            </a:r>
          </a:p>
          <a:p>
            <a:pPr>
              <a:buFontTx/>
              <a:buNone/>
            </a:pPr>
            <a:r>
              <a:rPr lang="en-US" altLang="en-US" sz="2400"/>
              <a:t>|Bad| ≧ 2</a:t>
            </a:r>
            <a:r>
              <a:rPr lang="en-US" altLang="en-US" sz="2400" baseline="30000"/>
              <a:t>k</a:t>
            </a:r>
            <a:r>
              <a:rPr lang="en-US" altLang="en-US" sz="2400"/>
              <a:t>small     |Good| &lt;2</a:t>
            </a:r>
            <a:r>
              <a:rPr lang="en-US" altLang="en-US" sz="2400" baseline="30000"/>
              <a:t>k</a:t>
            </a:r>
            <a:r>
              <a:rPr lang="en-US" altLang="en-US" sz="2400"/>
              <a:t>small</a:t>
            </a:r>
          </a:p>
          <a:p>
            <a:pPr>
              <a:buFontTx/>
              <a:buNone/>
            </a:pPr>
            <a:endParaRPr lang="en-US" altLang="en-US" sz="240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sz="2400"/>
              <a:t>Prob[A’ inverts F(x</a:t>
            </a:r>
            <a:r>
              <a:rPr lang="en-US" altLang="en-US" sz="2400" baseline="-25000"/>
              <a:t>1</a:t>
            </a:r>
            <a:r>
              <a:rPr lang="en-US" altLang="en-US" sz="2400"/>
              <a:t>…x</a:t>
            </a:r>
            <a:r>
              <a:rPr lang="en-US" altLang="en-US" sz="2400" baseline="-25000"/>
              <a:t>N</a:t>
            </a:r>
            <a:r>
              <a:rPr lang="en-US" altLang="en-US" sz="2400"/>
              <a:t>)]=</a:t>
            </a:r>
          </a:p>
          <a:p>
            <a:pPr>
              <a:buFontTx/>
              <a:buNone/>
            </a:pPr>
            <a:r>
              <a:rPr lang="en-US" altLang="en-US" sz="2400"/>
              <a:t>Pr[A’(F(x</a:t>
            </a:r>
            <a:r>
              <a:rPr lang="en-US" altLang="en-US" sz="2400" baseline="-25000"/>
              <a:t>1</a:t>
            </a:r>
            <a:r>
              <a:rPr lang="en-US" altLang="en-US" sz="2400"/>
              <a:t>…x</a:t>
            </a:r>
            <a:r>
              <a:rPr lang="en-US" altLang="en-US" sz="2400" baseline="-25000"/>
              <a:t>N</a:t>
            </a:r>
            <a:r>
              <a:rPr lang="en-US" altLang="en-US" sz="2400"/>
              <a:t>)) inverts and ∃Bad x</a:t>
            </a:r>
            <a:r>
              <a:rPr lang="en-US" altLang="en-US" sz="2400" baseline="-25000"/>
              <a:t>i</a:t>
            </a:r>
            <a:r>
              <a:rPr lang="en-US" altLang="en-US" sz="2400"/>
              <a:t>]+  </a:t>
            </a:r>
          </a:p>
          <a:p>
            <a:pPr>
              <a:buFontTx/>
              <a:buNone/>
            </a:pPr>
            <a:r>
              <a:rPr lang="en-US" altLang="en-US" sz="2400"/>
              <a:t>Pr[A’(F(x</a:t>
            </a:r>
            <a:r>
              <a:rPr lang="en-US" altLang="en-US" sz="2400" baseline="-25000"/>
              <a:t>1</a:t>
            </a:r>
            <a:r>
              <a:rPr lang="en-US" altLang="en-US" sz="2400"/>
              <a:t>…x</a:t>
            </a:r>
            <a:r>
              <a:rPr lang="en-US" altLang="en-US" sz="2400" baseline="-25000"/>
              <a:t>N</a:t>
            </a:r>
            <a:r>
              <a:rPr lang="en-US" altLang="en-US" sz="2400"/>
              <a:t>)) inverts and no x</a:t>
            </a:r>
            <a:r>
              <a:rPr lang="en-US" altLang="en-US" sz="2400" baseline="-25000"/>
              <a:t>i</a:t>
            </a:r>
            <a:r>
              <a:rPr lang="en-US" altLang="en-US" sz="2400"/>
              <a:t> is Bad]≦</a:t>
            </a:r>
          </a:p>
          <a:p>
            <a:pPr>
              <a:buFontTx/>
              <a:buNone/>
            </a:pPr>
            <a:r>
              <a:rPr lang="en-US" altLang="en-US" sz="2400"/>
              <a:t>(by union bound) ∑</a:t>
            </a:r>
            <a:r>
              <a:rPr lang="en-US" altLang="en-US" sz="2400" baseline="-25000"/>
              <a:t>i</a:t>
            </a:r>
            <a:r>
              <a:rPr lang="en-US" altLang="en-US" sz="2400" baseline="30000"/>
              <a:t>N </a:t>
            </a:r>
            <a:r>
              <a:rPr lang="en-US" altLang="en-US" sz="2400"/>
              <a:t>Pr[A’(F(x</a:t>
            </a:r>
            <a:r>
              <a:rPr lang="en-US" altLang="en-US" sz="2400" baseline="-25000"/>
              <a:t>1</a:t>
            </a:r>
            <a:r>
              <a:rPr lang="en-US" altLang="en-US" sz="2400"/>
              <a:t>…x</a:t>
            </a:r>
            <a:r>
              <a:rPr lang="en-US" altLang="en-US" sz="2400" baseline="-25000"/>
              <a:t>N</a:t>
            </a:r>
            <a:r>
              <a:rPr lang="en-US" altLang="en-US" sz="2400"/>
              <a:t>)) inverts and x</a:t>
            </a:r>
            <a:r>
              <a:rPr lang="en-US" altLang="en-US" sz="2400" baseline="-25000"/>
              <a:t>i</a:t>
            </a:r>
            <a:r>
              <a:rPr lang="en-US" altLang="en-US" sz="2400"/>
              <a:t> is Bad]+</a:t>
            </a:r>
          </a:p>
          <a:p>
            <a:pPr>
              <a:buFontTx/>
              <a:buNone/>
            </a:pPr>
            <a:r>
              <a:rPr lang="en-US" altLang="en-US" sz="2400"/>
              <a:t>(by def  of being good) Pr[∀x</a:t>
            </a:r>
            <a:r>
              <a:rPr lang="en-US" altLang="en-US" sz="2400" baseline="-25000"/>
              <a:t>i</a:t>
            </a:r>
            <a:r>
              <a:rPr lang="en-US" altLang="en-US" sz="2400"/>
              <a:t>  x</a:t>
            </a:r>
            <a:r>
              <a:rPr lang="en-US" altLang="en-US" sz="2400" baseline="-25000"/>
              <a:t>i</a:t>
            </a:r>
            <a:r>
              <a:rPr lang="en-US" altLang="en-US" sz="2400"/>
              <a:t> is good]≦</a:t>
            </a:r>
          </a:p>
          <a:p>
            <a:pPr>
              <a:buFontTx/>
              <a:buNone/>
            </a:pPr>
            <a:r>
              <a:rPr lang="en-US" altLang="en-US" sz="2400"/>
              <a:t>N(</a:t>
            </a:r>
            <a:r>
              <a:rPr lang="en-US" altLang="en-US" sz="2400">
                <a:latin typeface="Symbol" pitchFamily="2" charset="2"/>
              </a:rPr>
              <a:t>e</a:t>
            </a:r>
            <a:r>
              <a:rPr lang="en-US" altLang="en-US" sz="2400"/>
              <a:t>/2N )+Pr[x</a:t>
            </a:r>
            <a:r>
              <a:rPr lang="en-US" altLang="en-US" sz="2400" baseline="-25000"/>
              <a:t>i</a:t>
            </a:r>
            <a:r>
              <a:rPr lang="en-US" altLang="en-US" sz="2400"/>
              <a:t> is good]</a:t>
            </a:r>
            <a:r>
              <a:rPr lang="en-US" altLang="en-US" sz="2400" baseline="30000"/>
              <a:t>N</a:t>
            </a:r>
            <a:r>
              <a:rPr lang="en-US" altLang="en-US" sz="2400"/>
              <a:t>≦</a:t>
            </a:r>
          </a:p>
          <a:p>
            <a:pPr>
              <a:buFontTx/>
              <a:buNone/>
            </a:pPr>
            <a:r>
              <a:rPr lang="en-US" altLang="en-US" sz="2400">
                <a:latin typeface="Symbol" pitchFamily="2" charset="2"/>
              </a:rPr>
              <a:t>e</a:t>
            </a:r>
            <a:r>
              <a:rPr lang="en-US" altLang="en-US" sz="2400"/>
              <a:t>/2 +(1-small)</a:t>
            </a:r>
            <a:r>
              <a:rPr lang="en-US" altLang="en-US" sz="2400" baseline="30000"/>
              <a:t>N </a:t>
            </a:r>
            <a:r>
              <a:rPr lang="en-US" altLang="en-US" sz="2400"/>
              <a:t>= </a:t>
            </a:r>
            <a:r>
              <a:rPr lang="en-US" altLang="en-US" sz="2400">
                <a:latin typeface="Symbol" pitchFamily="2" charset="2"/>
              </a:rPr>
              <a:t>e</a:t>
            </a:r>
            <a:r>
              <a:rPr lang="en-US" altLang="en-US" sz="2400"/>
              <a:t>/2 +(1-small)</a:t>
            </a:r>
            <a:r>
              <a:rPr lang="en-US" altLang="en-US" sz="2400" baseline="30000"/>
              <a:t>2kQ(k)</a:t>
            </a:r>
            <a:r>
              <a:rPr lang="en-US" altLang="en-US" sz="2400"/>
              <a:t>= </a:t>
            </a:r>
            <a:r>
              <a:rPr lang="en-US" altLang="en-US" sz="2400">
                <a:latin typeface="Symbol" pitchFamily="2" charset="2"/>
              </a:rPr>
              <a:t>e</a:t>
            </a:r>
            <a:r>
              <a:rPr lang="en-US" altLang="en-US" sz="2400"/>
              <a:t>/2 +1/e</a:t>
            </a:r>
            <a:r>
              <a:rPr lang="en-US" altLang="en-US" sz="2400" baseline="30000"/>
              <a:t>k    </a:t>
            </a:r>
            <a:r>
              <a:rPr lang="en-US" altLang="en-US" sz="2400">
                <a:solidFill>
                  <a:srgbClr val="FF0000"/>
                </a:solidFill>
              </a:rPr>
              <a:t>&lt; </a:t>
            </a:r>
            <a:r>
              <a:rPr lang="en-US" altLang="en-US" sz="2400">
                <a:solidFill>
                  <a:srgbClr val="FF3300"/>
                </a:solidFill>
                <a:latin typeface="Symbol" pitchFamily="2" charset="2"/>
              </a:rPr>
              <a:t>e</a:t>
            </a:r>
            <a:r>
              <a:rPr lang="en-US" altLang="en-US" sz="2400"/>
              <a:t>    </a:t>
            </a:r>
          </a:p>
          <a:p>
            <a:pPr>
              <a:buFontTx/>
              <a:buNone/>
            </a:pPr>
            <a:r>
              <a:rPr lang="en-US" altLang="en-US" sz="2400"/>
              <a:t>But we assumed for contradiction that F is not OWF and can </a:t>
            </a:r>
          </a:p>
          <a:p>
            <a:pPr>
              <a:buFontTx/>
              <a:buNone/>
            </a:pPr>
            <a:r>
              <a:rPr lang="en-US" altLang="en-US" sz="2400"/>
              <a:t>be inverted by A’ with </a:t>
            </a:r>
            <a:r>
              <a:rPr lang="en-US" altLang="en-US" sz="2400">
                <a:solidFill>
                  <a:srgbClr val="FF3300"/>
                </a:solidFill>
              </a:rPr>
              <a:t>probability  &gt;  </a:t>
            </a:r>
            <a:r>
              <a:rPr lang="en-US" altLang="en-US" sz="2400">
                <a:solidFill>
                  <a:srgbClr val="FF3300"/>
                </a:solidFill>
                <a:latin typeface="Symbol" pitchFamily="2" charset="2"/>
              </a:rPr>
              <a:t>e</a:t>
            </a:r>
            <a:r>
              <a:rPr lang="en-US" altLang="en-US" sz="2400">
                <a:solidFill>
                  <a:srgbClr val="FF3300"/>
                </a:solidFill>
              </a:rPr>
              <a:t>    </a:t>
            </a:r>
            <a:r>
              <a:rPr lang="en-US" altLang="en-US" sz="2400">
                <a:solidFill>
                  <a:srgbClr val="008000"/>
                </a:solidFill>
              </a:rPr>
              <a:t>contradictio</a:t>
            </a:r>
            <a:r>
              <a:rPr lang="en-US" altLang="en-US" sz="2400"/>
              <a:t>n !!!      QED</a:t>
            </a:r>
          </a:p>
          <a:p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97032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76F7619C-32A9-5D47-9D83-92951ABEE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z="3600"/>
              <a:t>Drawbacks to the theorem</a:t>
            </a:r>
          </a:p>
        </p:txBody>
      </p:sp>
      <p:sp>
        <p:nvSpPr>
          <p:cNvPr id="65538" name="Content Placeholder 2">
            <a:extLst>
              <a:ext uri="{FF2B5EF4-FFF2-40B4-BE49-F238E27FC236}">
                <a16:creationId xmlns:a16="http://schemas.microsoft.com/office/drawing/2014/main" id="{9AD0AC7C-5E60-EE49-84BA-537167697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altLang="en-US" sz="2800"/>
              <a:t>The size of the input k’ to F </a:t>
            </a:r>
          </a:p>
          <a:p>
            <a:pPr lvl="1"/>
            <a:r>
              <a:rPr lang="en-US" altLang="en-US" sz="2400"/>
              <a:t>depends on Q, the size of the hard core of f, which may not be known.</a:t>
            </a:r>
          </a:p>
          <a:p>
            <a:pPr lvl="1"/>
            <a:r>
              <a:rPr lang="en-US" altLang="en-US" sz="2400"/>
              <a:t>k’ quite large relative to k. k’=O(k</a:t>
            </a:r>
            <a:r>
              <a:rPr lang="en-US" altLang="en-US" sz="2400" baseline="30000"/>
              <a:t>2</a:t>
            </a:r>
            <a:r>
              <a:rPr lang="en-US" altLang="en-US" sz="2400"/>
              <a:t>Q(k)).</a:t>
            </a:r>
          </a:p>
          <a:p>
            <a:endParaRPr lang="en-US" altLang="en-US" sz="2400"/>
          </a:p>
          <a:p>
            <a:r>
              <a:rPr lang="en-US" altLang="en-US" sz="2800"/>
              <a:t>Using random walks on expanders, can construct efficient (with only constant factor expansion) construction of a (strong) OWF from a weak OWF as long as its also “regular” (e.g. a permutation)</a:t>
            </a:r>
          </a:p>
          <a:p>
            <a:r>
              <a:rPr lang="en-US" altLang="en-US" sz="2800">
                <a:solidFill>
                  <a:srgbClr val="FF0000"/>
                </a:solidFill>
              </a:rPr>
              <a:t>Open Question: </a:t>
            </a:r>
            <a:r>
              <a:rPr lang="en-US" altLang="en-US" sz="2800"/>
              <a:t>How about for general OWF.</a:t>
            </a:r>
          </a:p>
          <a:p>
            <a:pPr>
              <a:buFontTx/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3607069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AA739F4A-0103-284D-BACB-F904CD0D8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600200"/>
          </a:xfrm>
        </p:spPr>
        <p:txBody>
          <a:bodyPr/>
          <a:lstStyle/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Typical Proof:</a:t>
            </a:r>
            <a:b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“Efficient” Reduction Between Primitives</a:t>
            </a:r>
          </a:p>
        </p:txBody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477B7F84-3E40-A24A-8BE9-7D16ED6C5D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4200" y="1676400"/>
            <a:ext cx="8229600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80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80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31" name="TextBox 1">
            <a:extLst>
              <a:ext uri="{FF2B5EF4-FFF2-40B4-BE49-F238E27FC236}">
                <a16:creationId xmlns:a16="http://schemas.microsoft.com/office/drawing/2014/main" id="{2FF4BD9C-293D-0C48-89DB-9573AAC8B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124200"/>
            <a:ext cx="82835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Notice: there is a HUGE blowup</a:t>
            </a:r>
          </a:p>
          <a:p>
            <a:r>
              <a:rPr lang="en-US" altLang="en-US"/>
              <a:t>In parameters going from k to k’</a:t>
            </a:r>
          </a:p>
          <a:p>
            <a:r>
              <a:rPr lang="en-US" altLang="en-US"/>
              <a:t>In practice, say  if f is hard to invert 1% of 1000 length  inversion</a:t>
            </a:r>
          </a:p>
          <a:p>
            <a:r>
              <a:rPr lang="en-US" altLang="en-US"/>
              <a:t>Then F is hard to invert everywhere on 100,000,000 length inputs </a:t>
            </a:r>
          </a:p>
        </p:txBody>
      </p:sp>
    </p:spTree>
    <p:extLst>
      <p:ext uri="{BB962C8B-B14F-4D97-AF65-F5344CB8AC3E}">
        <p14:creationId xmlns:p14="http://schemas.microsoft.com/office/powerpoint/2010/main" val="25988332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05A7211F-2DB3-EF45-99D2-1F2C62718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Intuitive Argument:</a:t>
            </a:r>
            <a:br>
              <a:rPr lang="en-US" altLang="en-US"/>
            </a:br>
            <a:r>
              <a:rPr lang="en-US" altLang="en-US"/>
              <a:t>Not Proof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EB7C2384-ECC3-CE42-80C5-20C9B2F1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/>
              <a:t>If an adversary works by inverting each coordinate individually, 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  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we get an immediate bound on the success probability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   &lt;(1-1/Q(k)) </a:t>
            </a:r>
            <a:r>
              <a:rPr lang="en-US" altLang="en-US" sz="2800" baseline="30000"/>
              <a:t>kQ(k)</a:t>
            </a:r>
            <a:endParaRPr lang="en-US" altLang="en-US" sz="2800"/>
          </a:p>
          <a:p>
            <a:pPr marL="0" indent="0" eaLnBrk="1" hangingPunct="1">
              <a:buFontTx/>
              <a:buNone/>
            </a:pPr>
            <a:r>
              <a:rPr lang="en-US" altLang="en-US" sz="2800"/>
              <a:t>   &lt;[(1-1/Q(k))</a:t>
            </a:r>
            <a:r>
              <a:rPr lang="en-US" altLang="en-US" sz="2800" baseline="30000"/>
              <a:t>Q(k)</a:t>
            </a:r>
            <a:r>
              <a:rPr lang="en-US" altLang="en-US" sz="2800"/>
              <a:t>]</a:t>
            </a:r>
            <a:r>
              <a:rPr lang="en-US" altLang="en-US" sz="2800" baseline="30000"/>
              <a:t>k</a:t>
            </a:r>
            <a:r>
              <a:rPr lang="en-US" altLang="en-US" sz="2800"/>
              <a:t>&lt; 1/e</a:t>
            </a:r>
            <a:r>
              <a:rPr lang="en-US" altLang="en-US" sz="2800" baseline="30000"/>
              <a:t>k</a:t>
            </a:r>
          </a:p>
          <a:p>
            <a:pPr marL="0" indent="0" eaLnBrk="1" hangingPunct="1">
              <a:buFontTx/>
              <a:buNone/>
            </a:pPr>
            <a:endParaRPr lang="en-US" altLang="en-US" sz="2800" baseline="30000"/>
          </a:p>
          <a:p>
            <a:pPr marL="0" indent="0" eaLnBrk="1" hangingPunct="1">
              <a:buFontTx/>
              <a:buNone/>
            </a:pPr>
            <a:r>
              <a:rPr lang="en-US" altLang="en-US" sz="2800"/>
              <a:t>Q: Why isn’t this a formal proof ?</a:t>
            </a:r>
            <a:endParaRPr lang="en-US" altLang="en-US" sz="2800" baseline="30000"/>
          </a:p>
        </p:txBody>
      </p:sp>
    </p:spTree>
    <p:extLst>
      <p:ext uri="{BB962C8B-B14F-4D97-AF65-F5344CB8AC3E}">
        <p14:creationId xmlns:p14="http://schemas.microsoft.com/office/powerpoint/2010/main" val="3345080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Recall: Every OWF Has an Associated Hard Core Bit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33400" y="1524000"/>
                <a:ext cx="7772400" cy="4876800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  <a:buFontTx/>
                  <a:buNone/>
                </a:pPr>
                <a:endParaRPr lang="en-US" altLang="en-US" dirty="0">
                  <a:latin typeface="Arial Narrow" panose="020B0606020202030204" pitchFamily="34" charset="0"/>
                </a:endParaRPr>
              </a:p>
              <a:p>
                <a:pPr>
                  <a:lnSpc>
                    <a:spcPct val="90000"/>
                  </a:lnSpc>
                  <a:buFontTx/>
                  <a:buNone/>
                </a:pPr>
                <a:r>
                  <a:rPr lang="en-US" altLang="en-US" b="1" dirty="0">
                    <a:solidFill>
                      <a:srgbClr val="0541FF"/>
                    </a:solidFill>
                    <a:latin typeface="Arial Narrow" panose="020B0606020202030204" pitchFamily="34" charset="0"/>
                  </a:rPr>
                  <a:t>Theorem [</a:t>
                </a:r>
                <a:r>
                  <a:rPr lang="en-US" altLang="en-US" b="1" dirty="0" err="1">
                    <a:solidFill>
                      <a:srgbClr val="0541FF"/>
                    </a:solidFill>
                    <a:latin typeface="Arial Narrow" panose="020B0606020202030204" pitchFamily="34" charset="0"/>
                  </a:rPr>
                  <a:t>GoldreichLevin</a:t>
                </a:r>
                <a:r>
                  <a:rPr lang="en-US" altLang="en-US" b="1" dirty="0">
                    <a:solidFill>
                      <a:srgbClr val="0541FF"/>
                    </a:solidFill>
                    <a:latin typeface="Arial Narrow" panose="020B0606020202030204" pitchFamily="34" charset="0"/>
                  </a:rPr>
                  <a:t>]:</a:t>
                </a:r>
                <a:r>
                  <a:rPr lang="en-US" altLang="en-US" b="1" dirty="0">
                    <a:latin typeface="Arial Narrow" panose="020B0606020202030204" pitchFamily="34" charset="0"/>
                  </a:rPr>
                  <a:t> </a:t>
                </a:r>
              </a:p>
              <a:p>
                <a:pPr>
                  <a:lnSpc>
                    <a:spcPct val="90000"/>
                  </a:lnSpc>
                  <a:buFontTx/>
                  <a:buNone/>
                </a:pPr>
                <a:r>
                  <a:rPr lang="en-US" altLang="en-US" dirty="0">
                    <a:latin typeface="Arial Narrow" panose="020B0606020202030204" pitchFamily="34" charset="0"/>
                  </a:rPr>
                  <a:t>Let f be a One-way Function.  </a:t>
                </a:r>
              </a:p>
              <a:p>
                <a:pPr>
                  <a:lnSpc>
                    <a:spcPct val="90000"/>
                  </a:lnSpc>
                  <a:buFontTx/>
                  <a:buNone/>
                </a:pPr>
                <a:r>
                  <a:rPr lang="en-US" altLang="en-US" dirty="0">
                    <a:latin typeface="Arial Narrow" panose="020B0606020202030204" pitchFamily="34" charset="0"/>
                  </a:rPr>
                  <a:t>Define f’</a:t>
                </a:r>
                <a:r>
                  <a:rPr lang="en-US" altLang="ja-JP" dirty="0">
                    <a:latin typeface="Arial Narrow" panose="020B0606020202030204" pitchFamily="34" charset="0"/>
                  </a:rPr>
                  <a:t>(</a:t>
                </a:r>
                <a:r>
                  <a:rPr lang="en-US" altLang="ja-JP" dirty="0" err="1">
                    <a:latin typeface="Arial Narrow" panose="020B0606020202030204" pitchFamily="34" charset="0"/>
                  </a:rPr>
                  <a:t>x,r</a:t>
                </a:r>
                <a:r>
                  <a:rPr lang="en-US" altLang="ja-JP" dirty="0">
                    <a:latin typeface="Arial Narrow" panose="020B0606020202030204" pitchFamily="34" charset="0"/>
                  </a:rPr>
                  <a:t>) = f(x) || r where |r|=|x|=n. </a:t>
                </a:r>
              </a:p>
              <a:p>
                <a:pPr>
                  <a:lnSpc>
                    <a:spcPct val="90000"/>
                  </a:lnSpc>
                  <a:buFontTx/>
                  <a:buNone/>
                </a:pPr>
                <a:endParaRPr lang="en-US" altLang="ja-JP" dirty="0">
                  <a:latin typeface="Arial Narrow" panose="020B0606020202030204" pitchFamily="34" charset="0"/>
                </a:endParaRPr>
              </a:p>
              <a:p>
                <a:pPr>
                  <a:lnSpc>
                    <a:spcPct val="90000"/>
                  </a:lnSpc>
                  <a:buFontTx/>
                  <a:buNone/>
                </a:pPr>
                <a:r>
                  <a:rPr lang="en-US" altLang="ja-JP" dirty="0">
                    <a:latin typeface="Arial Narrow" panose="020B0606020202030204" pitchFamily="34" charset="0"/>
                  </a:rPr>
                  <a:t>Then </a:t>
                </a:r>
                <a:r>
                  <a:rPr lang="en-US" altLang="ja-JP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B(</a:t>
                </a:r>
                <a:r>
                  <a:rPr lang="en-US" altLang="ja-JP" b="1" dirty="0" err="1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x,r</a:t>
                </a:r>
                <a:r>
                  <a:rPr lang="en-US" altLang="ja-JP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altLang="ja-JP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altLang="ja-JP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ja-JP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altLang="ja-JP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ja-JP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 mod 2 = &lt;</a:t>
                </a:r>
                <a:r>
                  <a:rPr lang="en-US" altLang="ja-JP" b="1" dirty="0" err="1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x,r</a:t>
                </a:r>
                <a:r>
                  <a:rPr lang="en-US" altLang="ja-JP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&gt; </a:t>
                </a:r>
                <a:r>
                  <a:rPr lang="en-US" altLang="ja-JP" dirty="0">
                    <a:latin typeface="Arial Narrow" panose="020B0606020202030204" pitchFamily="34" charset="0"/>
                  </a:rPr>
                  <a:t>is a hard-core predicate for f’.</a:t>
                </a:r>
              </a:p>
              <a:p>
                <a:pPr>
                  <a:lnSpc>
                    <a:spcPct val="90000"/>
                  </a:lnSpc>
                  <a:buFontTx/>
                  <a:buNone/>
                </a:pPr>
                <a:r>
                  <a:rPr lang="en-US" altLang="ja-JP" dirty="0">
                    <a:latin typeface="Arial Narrow" panose="020B0606020202030204" pitchFamily="34" charset="0"/>
                  </a:rPr>
                  <a:t>(Alternatively, {B</a:t>
                </a:r>
                <a:r>
                  <a:rPr lang="en-US" altLang="ja-JP" baseline="-25000" dirty="0">
                    <a:latin typeface="Arial Narrow" panose="020B0606020202030204" pitchFamily="34" charset="0"/>
                  </a:rPr>
                  <a:t>r</a:t>
                </a:r>
                <a:r>
                  <a:rPr lang="en-US" altLang="ja-JP" dirty="0">
                    <a:latin typeface="Arial Narrow" panose="020B0606020202030204" pitchFamily="34" charset="0"/>
                  </a:rPr>
                  <a:t>(x) = &lt;</a:t>
                </a:r>
                <a:r>
                  <a:rPr lang="en-US" altLang="ja-JP" dirty="0" err="1">
                    <a:latin typeface="Arial Narrow" panose="020B0606020202030204" pitchFamily="34" charset="0"/>
                  </a:rPr>
                  <a:t>x,r</a:t>
                </a:r>
                <a:r>
                  <a:rPr lang="en-US" altLang="ja-JP" dirty="0">
                    <a:latin typeface="Arial Narrow" panose="020B0606020202030204" pitchFamily="34" charset="0"/>
                  </a:rPr>
                  <a:t>&gt; mod 2}</a:t>
                </a:r>
                <a:r>
                  <a:rPr lang="en-US" altLang="ja-JP" baseline="-25000" dirty="0">
                    <a:latin typeface="Arial Narrow" panose="020B0606020202030204" pitchFamily="34" charset="0"/>
                  </a:rPr>
                  <a:t>r</a:t>
                </a:r>
                <a:r>
                  <a:rPr lang="en-US" altLang="ja-JP" dirty="0">
                    <a:latin typeface="Arial Narrow" panose="020B0606020202030204" pitchFamily="34" charset="0"/>
                  </a:rPr>
                  <a:t> is a collection of hardcore predicates for f</a:t>
                </a:r>
                <a:r>
                  <a:rPr lang="en-US" altLang="ja-JP" baseline="-25000" dirty="0">
                    <a:latin typeface="Arial Narrow" panose="020B0606020202030204" pitchFamily="34" charset="0"/>
                  </a:rPr>
                  <a:t> </a:t>
                </a:r>
                <a:r>
                  <a:rPr lang="en-US" altLang="ja-JP" baseline="-25000" dirty="0" err="1">
                    <a:latin typeface="Arial Narrow" panose="020B0606020202030204" pitchFamily="34" charset="0"/>
                  </a:rPr>
                  <a:t>i</a:t>
                </a:r>
                <a:r>
                  <a:rPr lang="en-US" altLang="ja-JP" dirty="0">
                    <a:latin typeface="Arial Narrow" panose="020B0606020202030204" pitchFamily="34" charset="0"/>
                  </a:rPr>
                  <a:t>.)</a:t>
                </a:r>
              </a:p>
              <a:p>
                <a:pPr>
                  <a:lnSpc>
                    <a:spcPct val="90000"/>
                  </a:lnSpc>
                  <a:buFontTx/>
                  <a:buNone/>
                </a:pPr>
                <a:endParaRPr lang="en-US" altLang="ja-JP" dirty="0">
                  <a:latin typeface="Arial Narrow" panose="020B0606020202030204" pitchFamily="34" charset="0"/>
                </a:endParaRPr>
              </a:p>
              <a:p>
                <a:pPr>
                  <a:lnSpc>
                    <a:spcPct val="90000"/>
                  </a:lnSpc>
                  <a:buFontTx/>
                  <a:buNone/>
                </a:pPr>
                <a:endParaRPr lang="en-US" altLang="en-US" dirty="0">
                  <a:latin typeface="Arial Narrow" panose="020B0606020202030204" pitchFamily="34" charset="0"/>
                </a:endParaRPr>
              </a:p>
              <a:p>
                <a:pPr>
                  <a:lnSpc>
                    <a:spcPct val="90000"/>
                  </a:lnSpc>
                  <a:buFontTx/>
                  <a:buNone/>
                </a:pPr>
                <a:endParaRPr lang="en-US" altLang="en-US" sz="3600" dirty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153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33400" y="1524000"/>
                <a:ext cx="7772400" cy="4876800"/>
              </a:xfrm>
              <a:blipFill>
                <a:blip r:embed="rId2"/>
                <a:stretch>
                  <a:fillRect l="-2124" r="-2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9945417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816850E1-2295-9B41-9EC5-27CFF2428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altLang="en-US" sz="3600"/>
              <a:t>Formal Proof: A reduction</a:t>
            </a:r>
            <a:br>
              <a:rPr lang="en-US" altLang="en-US" sz="3600"/>
            </a:br>
            <a:r>
              <a:rPr lang="en-US" altLang="en-US" sz="3600"/>
              <a:t>F not strong ⇒f not weak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87A95992-3E3B-4649-A0C0-D2B69BF36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F(x</a:t>
            </a:r>
            <a:r>
              <a:rPr lang="en-US" altLang="en-US" sz="2400" baseline="-25000"/>
              <a:t>1</a:t>
            </a:r>
            <a:r>
              <a:rPr lang="en-US" altLang="en-US" sz="2400"/>
              <a:t>…x</a:t>
            </a:r>
            <a:r>
              <a:rPr lang="en-US" altLang="en-US" sz="2400" baseline="-25000"/>
              <a:t>N</a:t>
            </a:r>
            <a:r>
              <a:rPr lang="en-US" altLang="en-US" sz="2400"/>
              <a:t>)=f(x</a:t>
            </a:r>
            <a:r>
              <a:rPr lang="en-US" altLang="en-US" sz="2400" baseline="-25000"/>
              <a:t>1</a:t>
            </a:r>
            <a:r>
              <a:rPr lang="en-US" altLang="en-US" sz="2400"/>
              <a:t>)|f(x</a:t>
            </a:r>
            <a:r>
              <a:rPr lang="en-US" altLang="en-US" sz="2400" baseline="-25000"/>
              <a:t>2</a:t>
            </a:r>
            <a:r>
              <a:rPr lang="en-US" altLang="en-US" sz="2400"/>
              <a:t>)…|f(x</a:t>
            </a:r>
            <a:r>
              <a:rPr lang="en-US" altLang="en-US" sz="2400" baseline="-25000"/>
              <a:t>N</a:t>
            </a:r>
            <a:r>
              <a:rPr lang="en-US" altLang="en-US" sz="2400"/>
              <a:t>), N=2kQ(k),  let k’=kN.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Assume</a:t>
            </a:r>
            <a:r>
              <a:rPr lang="en-US" altLang="en-US" sz="2400"/>
              <a:t> for contradiction </a:t>
            </a:r>
            <a:r>
              <a:rPr lang="en-US" altLang="en-US" sz="2400">
                <a:solidFill>
                  <a:srgbClr val="FF0000"/>
                </a:solidFill>
              </a:rPr>
              <a:t>that F is not a (strong) one-way </a:t>
            </a:r>
          </a:p>
          <a:p>
            <a:pPr>
              <a:buFontTx/>
              <a:buNone/>
            </a:pPr>
            <a:r>
              <a:rPr lang="en-US" altLang="en-US" sz="2400"/>
              <a:t>function. Then, ∃non-neg </a:t>
            </a:r>
            <a:r>
              <a:rPr lang="en-US" altLang="en-US" sz="2400">
                <a:latin typeface="Symbol" pitchFamily="2" charset="2"/>
              </a:rPr>
              <a:t>e</a:t>
            </a:r>
            <a:r>
              <a:rPr lang="en-US" altLang="en-US" sz="2400"/>
              <a:t> &amp; algorithm A’ s.t. for inf. many k’</a:t>
            </a:r>
            <a:endParaRPr lang="en-US" altLang="ja-JP" sz="2400"/>
          </a:p>
          <a:p>
            <a:pPr>
              <a:buFontTx/>
              <a:buNone/>
            </a:pPr>
            <a:r>
              <a:rPr lang="en-US" altLang="en-US" sz="2400"/>
              <a:t>Prob[A’(F(x</a:t>
            </a:r>
            <a:r>
              <a:rPr lang="en-US" altLang="en-US" sz="2400" baseline="-25000"/>
              <a:t>1</a:t>
            </a:r>
            <a:r>
              <a:rPr lang="en-US" altLang="en-US" sz="2400"/>
              <a:t>…x</a:t>
            </a:r>
            <a:r>
              <a:rPr lang="en-US" altLang="en-US" sz="2400" baseline="-25000"/>
              <a:t>N</a:t>
            </a:r>
            <a:r>
              <a:rPr lang="en-US" altLang="en-US" sz="2400"/>
              <a:t>)) inverts</a:t>
            </a:r>
            <a:r>
              <a:rPr lang="en-US" altLang="ja-JP" sz="2400"/>
              <a:t>]&gt;     (k’) abbreviate  </a:t>
            </a:r>
            <a:r>
              <a:rPr lang="en-US" altLang="ja-JP" sz="2400">
                <a:latin typeface="Symbol" pitchFamily="2" charset="2"/>
              </a:rPr>
              <a:t>e</a:t>
            </a:r>
          </a:p>
          <a:p>
            <a:pPr>
              <a:buFontTx/>
              <a:buNone/>
            </a:pPr>
            <a:endParaRPr lang="en-US" altLang="ja-JP" sz="2400">
              <a:latin typeface="Symbol" pitchFamily="2" charset="2"/>
            </a:endParaRPr>
          </a:p>
          <a:p>
            <a:pPr>
              <a:buFontTx/>
              <a:buNone/>
            </a:pPr>
            <a:endParaRPr lang="en-US" altLang="ja-JP" sz="2400">
              <a:latin typeface="Symbol" pitchFamily="2" charset="2"/>
            </a:endParaRPr>
          </a:p>
          <a:p>
            <a:pPr>
              <a:buFontTx/>
              <a:buNone/>
            </a:pPr>
            <a:endParaRPr lang="en-US" altLang="ja-JP" sz="2400"/>
          </a:p>
          <a:p>
            <a:pPr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                                   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A8398A-F91F-0942-82A2-97209513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971800"/>
            <a:ext cx="319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Symbol" pitchFamily="2" charset="2"/>
              </a:rPr>
              <a:t>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E105D3-48CF-704B-808E-E65079A9B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81400"/>
            <a:ext cx="8534400" cy="30464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):  </a:t>
            </a:r>
          </a:p>
          <a:p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 For each position i =1,…,N,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Repeat for</a:t>
            </a:r>
            <a:r>
              <a:rPr lang="en-US" altLang="en-US">
                <a:latin typeface="Symbol" pitchFamily="2" charset="2"/>
              </a:rPr>
              <a:t>&gt;2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k(</a:t>
            </a:r>
            <a:r>
              <a:rPr lang="en-US" altLang="en-US">
                <a:latin typeface="Symbol" pitchFamily="2" charset="2"/>
              </a:rPr>
              <a:t>e/N)</a:t>
            </a:r>
            <a:r>
              <a:rPr lang="en-US" altLang="en-US" baseline="30000">
                <a:latin typeface="Symbol" pitchFamily="2" charset="2"/>
              </a:rPr>
              <a:t>-1</a:t>
            </a:r>
            <a:r>
              <a:rPr lang="en-US" altLang="en-US">
                <a:latin typeface="Symbol" pitchFamily="2" charset="2"/>
              </a:rPr>
              <a:t> t</a:t>
            </a:r>
            <a:r>
              <a:rPr lang="en-US" altLang="en-US">
                <a:solidFill>
                  <a:srgbClr val="000000"/>
                </a:solidFill>
                <a:latin typeface="Comic Sans MS" panose="030F0902030302020204" pitchFamily="66" charset="0"/>
              </a:rPr>
              <a:t>rials</a:t>
            </a:r>
            <a:endParaRPr lang="en-US" altLang="ja-JP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  1) 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Choose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random x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is-I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i-1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…x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∈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{0,1}</a:t>
            </a:r>
            <a:r>
              <a:rPr lang="en-US" altLang="en-US" baseline="3000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</a:t>
            </a:r>
          </a:p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  2) 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Compute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= f(x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)|...|f(x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i-1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)|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y|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f(x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i+1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)|…|f(x</a:t>
            </a:r>
            <a:r>
              <a:rPr lang="en-US" altLang="en-US" baseline="-2500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  3)  Run A’(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). If it fails, continue</a:t>
            </a:r>
          </a:p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                        else set  (x’</a:t>
            </a:r>
            <a:r>
              <a:rPr lang="en-US" altLang="ja-JP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…x’</a:t>
            </a:r>
            <a:r>
              <a:rPr lang="en-US" altLang="ja-JP" baseline="-2500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) =A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) s.t. f(x’</a:t>
            </a:r>
            <a:r>
              <a:rPr lang="en-US" altLang="ja-JP" baseline="-2500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)=f(x</a:t>
            </a:r>
            <a:r>
              <a:rPr lang="en-US" altLang="ja-JP" baseline="-2500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output x</a:t>
            </a:r>
            <a:r>
              <a:rPr lang="en-US" altLang="ja-JP" baseline="-2500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ja-JP" altLang="en-US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 s.t. f(x’</a:t>
            </a:r>
            <a:r>
              <a:rPr lang="en-US" altLang="ja-JP" baseline="-2500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)=</a:t>
            </a:r>
            <a:r>
              <a:rPr lang="en-US" altLang="ja-JP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13CD16-E5CA-5F40-84CA-9DD57F513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105400"/>
            <a:ext cx="5430838" cy="461963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ja-JP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say that y is in the i-th position of z 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7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CEAC6B-4F8F-1746-AA80-276BD3D2C0D1}"/>
              </a:ext>
            </a:extLst>
          </p:cNvPr>
          <p:cNvSpPr/>
          <p:nvPr/>
        </p:nvSpPr>
        <p:spPr bwMode="auto">
          <a:xfrm>
            <a:off x="6350" y="6172200"/>
            <a:ext cx="8001000" cy="533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-8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34" name="TextBox 4">
            <a:extLst>
              <a:ext uri="{FF2B5EF4-FFF2-40B4-BE49-F238E27FC236}">
                <a16:creationId xmlns:a16="http://schemas.microsoft.com/office/drawing/2014/main" id="{6D295EF6-90C7-6741-9E17-EC8B5F003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562600"/>
            <a:ext cx="10699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/>
              <a:t>(N/</a:t>
            </a:r>
            <a:r>
              <a:rPr lang="en-US" altLang="en-US" sz="2000">
                <a:latin typeface="Symbol" pitchFamily="2" charset="2"/>
              </a:rPr>
              <a:t>e/2)k</a:t>
            </a:r>
            <a:r>
              <a:rPr lang="en-US" altLang="en-US" sz="2000" baseline="30000">
                <a:latin typeface="Symbol" pitchFamily="2" charset="2"/>
              </a:rPr>
              <a:t> </a:t>
            </a:r>
            <a:endParaRPr lang="en-US" altLang="en-US" sz="2000"/>
          </a:p>
        </p:txBody>
      </p:sp>
      <p:sp>
        <p:nvSpPr>
          <p:cNvPr id="44035" name="TextBox 1">
            <a:extLst>
              <a:ext uri="{FF2B5EF4-FFF2-40B4-BE49-F238E27FC236}">
                <a16:creationId xmlns:a16="http://schemas.microsoft.com/office/drawing/2014/main" id="{0C3167A2-CDEA-F147-BBB1-A62EF5A2E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486400"/>
            <a:ext cx="1909763" cy="461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/>
              <a:t>2k(</a:t>
            </a:r>
            <a:r>
              <a:rPr lang="en-US" altLang="en-US" sz="2000">
                <a:latin typeface="Symbol" pitchFamily="2" charset="2"/>
              </a:rPr>
              <a:t>e/N)</a:t>
            </a:r>
            <a:r>
              <a:rPr lang="en-US" altLang="en-US" baseline="30000">
                <a:latin typeface="Symbol" pitchFamily="2" charset="2"/>
              </a:rPr>
              <a:t>-</a:t>
            </a:r>
            <a:r>
              <a:rPr lang="en-US" altLang="en-US" baseline="30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trials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3146CD-6417-DF46-B79D-2E9FE93CF851}"/>
              </a:ext>
            </a:extLst>
          </p:cNvPr>
          <p:cNvSpPr/>
          <p:nvPr/>
        </p:nvSpPr>
        <p:spPr bwMode="auto">
          <a:xfrm>
            <a:off x="152400" y="3581400"/>
            <a:ext cx="8001000" cy="533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-8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37" name="Content Placeholder 3">
            <a:extLst>
              <a:ext uri="{FF2B5EF4-FFF2-40B4-BE49-F238E27FC236}">
                <a16:creationId xmlns:a16="http://schemas.microsoft.com/office/drawing/2014/main" id="{123E2975-0363-A14E-ACC1-62724FBB7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0"/>
            <a:ext cx="9220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Claim</a:t>
            </a:r>
            <a:r>
              <a:rPr lang="en-US" altLang="en-US" sz="2400">
                <a:solidFill>
                  <a:srgbClr val="FF0000"/>
                </a:solidFill>
              </a:rPr>
              <a:t>: </a:t>
            </a:r>
            <a:r>
              <a:rPr lang="en-US" altLang="en-US" sz="2400"/>
              <a:t>Pr[A</a:t>
            </a:r>
            <a:r>
              <a:rPr lang="en-US" altLang="ja-JP" sz="2400"/>
              <a:t>(f(x)) inverts] &gt; 1-1/Q(k)  for inf. many k </a:t>
            </a:r>
            <a:r>
              <a:rPr lang="en-US" altLang="en-US" sz="2400">
                <a:solidFill>
                  <a:srgbClr val="008000"/>
                </a:solidFill>
              </a:rPr>
              <a:t>contradicting </a:t>
            </a:r>
            <a:r>
              <a:rPr lang="en-US" altLang="en-US" sz="2400"/>
              <a:t>f being a weak OWF with “hard-core 1/Q(k) instances”</a:t>
            </a:r>
            <a:endParaRPr lang="en-US" altLang="ja-JP" sz="280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Proof outline:   </a:t>
            </a:r>
            <a:r>
              <a:rPr lang="en-US" altLang="en-US" sz="2400"/>
              <a:t>For each i &amp; </a:t>
            </a:r>
            <a:r>
              <a:rPr lang="en-US" altLang="en-US" sz="2400">
                <a:solidFill>
                  <a:srgbClr val="FF0000"/>
                </a:solidFill>
              </a:rPr>
              <a:t>a</a:t>
            </a:r>
            <a:r>
              <a:rPr lang="en-US" altLang="en-US" sz="2400"/>
              <a:t> of length k. </a:t>
            </a:r>
          </a:p>
          <a:p>
            <a:pPr>
              <a:buFontTx/>
              <a:buNone/>
            </a:pPr>
            <a:r>
              <a:rPr lang="en-US" altLang="en-US" sz="2400"/>
              <a:t>P</a:t>
            </a:r>
            <a:r>
              <a:rPr lang="en-US" altLang="en-US" sz="2400" baseline="-25000"/>
              <a:t>i</a:t>
            </a:r>
            <a:r>
              <a:rPr lang="en-US" altLang="en-US" sz="2400"/>
              <a:t>(</a:t>
            </a:r>
            <a:r>
              <a:rPr lang="en-US" altLang="en-US" sz="2400">
                <a:solidFill>
                  <a:srgbClr val="FF0000"/>
                </a:solidFill>
              </a:rPr>
              <a:t>a</a:t>
            </a:r>
            <a:r>
              <a:rPr lang="en-US" altLang="en-US" sz="2400"/>
              <a:t>) = inversion probability of A’ (z) when </a:t>
            </a:r>
            <a:r>
              <a:rPr lang="en-US" altLang="en-US" sz="2400">
                <a:solidFill>
                  <a:srgbClr val="FF0000"/>
                </a:solidFill>
              </a:rPr>
              <a:t>f(a) </a:t>
            </a:r>
            <a:r>
              <a:rPr lang="en-US" altLang="en-US" sz="2400"/>
              <a:t>in the ith     	position of z            [prob is over z and A’s coins]</a:t>
            </a:r>
          </a:p>
          <a:p>
            <a:pPr>
              <a:buFontTx/>
              <a:buNone/>
            </a:pPr>
            <a:r>
              <a:rPr lang="en-US" altLang="en-US" sz="2400"/>
              <a:t>Let </a:t>
            </a:r>
            <a:r>
              <a:rPr lang="en-US" altLang="en-US" sz="2400">
                <a:solidFill>
                  <a:srgbClr val="0000FF"/>
                </a:solidFill>
              </a:rPr>
              <a:t>Bad</a:t>
            </a:r>
            <a:r>
              <a:rPr lang="en-US" altLang="en-US" sz="2400"/>
              <a:t>={a∈{0,1}</a:t>
            </a:r>
            <a:r>
              <a:rPr lang="en-US" altLang="en-US" sz="2400" baseline="30000"/>
              <a:t>k</a:t>
            </a:r>
            <a:r>
              <a:rPr lang="en-US" altLang="en-US" sz="2400"/>
              <a:t> : </a:t>
            </a:r>
            <a:r>
              <a:rPr lang="en-US" altLang="en-US" sz="2400" b="1">
                <a:solidFill>
                  <a:srgbClr val="0000FF"/>
                </a:solidFill>
              </a:rPr>
              <a:t>∀</a:t>
            </a:r>
            <a:r>
              <a:rPr lang="en-US" altLang="en-US" sz="2400">
                <a:solidFill>
                  <a:srgbClr val="0000FF"/>
                </a:solidFill>
              </a:rPr>
              <a:t>positions</a:t>
            </a:r>
            <a:r>
              <a:rPr lang="en-US" altLang="en-US" sz="2400" b="1">
                <a:solidFill>
                  <a:srgbClr val="0000FF"/>
                </a:solidFill>
              </a:rPr>
              <a:t> </a:t>
            </a:r>
            <a:r>
              <a:rPr lang="en-US" altLang="en-US" sz="2400">
                <a:solidFill>
                  <a:srgbClr val="0000FF"/>
                </a:solidFill>
              </a:rPr>
              <a:t>1≤i≤N, </a:t>
            </a:r>
            <a:r>
              <a:rPr lang="en-US" altLang="en-US" sz="2400"/>
              <a:t>P</a:t>
            </a:r>
            <a:r>
              <a:rPr lang="en-US" altLang="en-US" sz="2400" baseline="-25000"/>
              <a:t>i</a:t>
            </a:r>
            <a:r>
              <a:rPr lang="en-US" altLang="en-US" sz="2400"/>
              <a:t>(a) &lt; </a:t>
            </a:r>
            <a:r>
              <a:rPr lang="en-US" altLang="en-US" sz="2400">
                <a:latin typeface="Symbol" pitchFamily="2" charset="2"/>
              </a:rPr>
              <a:t>e</a:t>
            </a:r>
            <a:r>
              <a:rPr lang="en-US" altLang="en-US" sz="2400"/>
              <a:t>/2N }    </a:t>
            </a:r>
          </a:p>
          <a:p>
            <a:pPr>
              <a:buFontTx/>
              <a:buNone/>
            </a:pPr>
            <a:r>
              <a:rPr lang="en-US" altLang="en-US" sz="2400"/>
              <a:t>&amp;  </a:t>
            </a:r>
            <a:r>
              <a:rPr lang="en-US" altLang="en-US" sz="2400">
                <a:solidFill>
                  <a:srgbClr val="0000FF"/>
                </a:solidFill>
              </a:rPr>
              <a:t>Good</a:t>
            </a:r>
            <a:r>
              <a:rPr lang="en-US" altLang="en-US" sz="2400"/>
              <a:t>=[a : ∃</a:t>
            </a:r>
            <a:r>
              <a:rPr lang="en-US" altLang="en-US" sz="2400">
                <a:solidFill>
                  <a:srgbClr val="0000FF"/>
                </a:solidFill>
              </a:rPr>
              <a:t>1≤i≤N, </a:t>
            </a:r>
            <a:r>
              <a:rPr lang="en-US" altLang="en-US" sz="2400"/>
              <a:t>P</a:t>
            </a:r>
            <a:r>
              <a:rPr lang="en-US" altLang="en-US" sz="2400" baseline="-25000"/>
              <a:t>i</a:t>
            </a:r>
            <a:r>
              <a:rPr lang="en-US" altLang="en-US" sz="2400"/>
              <a:t>(a) &gt; </a:t>
            </a:r>
            <a:r>
              <a:rPr lang="en-US" altLang="en-US" sz="2400">
                <a:latin typeface="Symbol" pitchFamily="2" charset="2"/>
              </a:rPr>
              <a:t>e</a:t>
            </a:r>
            <a:r>
              <a:rPr lang="en-US" altLang="en-US" sz="2400"/>
              <a:t>/2N ,  call i the  good position]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Lemma 1: </a:t>
            </a:r>
            <a:r>
              <a:rPr lang="en-US" altLang="en-US" sz="2400"/>
              <a:t>a is good ⇒ Prob[A(f(a)) inverts]≥1-1/e</a:t>
            </a:r>
            <a:r>
              <a:rPr lang="en-US" altLang="en-US" sz="2400" baseline="30000"/>
              <a:t>k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Proof: </a:t>
            </a:r>
            <a:r>
              <a:rPr lang="en-US" altLang="en-US" sz="2400">
                <a:solidFill>
                  <a:srgbClr val="FF3300"/>
                </a:solidFill>
              </a:rPr>
              <a:t>a</a:t>
            </a:r>
            <a:r>
              <a:rPr lang="en-US" altLang="en-US" sz="2400"/>
              <a:t> is good  ⇒ </a:t>
            </a:r>
          </a:p>
          <a:p>
            <a:pPr>
              <a:buFontTx/>
              <a:buNone/>
            </a:pPr>
            <a:r>
              <a:rPr lang="en-US" altLang="en-US" sz="2400"/>
              <a:t>Prob[A(f(a)) does not inverts] &lt;</a:t>
            </a:r>
          </a:p>
          <a:p>
            <a:pPr>
              <a:buFontTx/>
              <a:buNone/>
            </a:pPr>
            <a:r>
              <a:rPr lang="en-US" altLang="en-US" sz="2400"/>
              <a:t>Prob</a:t>
            </a:r>
            <a:r>
              <a:rPr lang="en-US" altLang="ja-JP" sz="2400"/>
              <a:t>[A’(z)  fails to invert when f(a) is in good position of z]&lt;</a:t>
            </a:r>
          </a:p>
          <a:p>
            <a:pPr>
              <a:buFontTx/>
              <a:buNone/>
            </a:pPr>
            <a:r>
              <a:rPr lang="en-US" altLang="ja-JP" sz="2400"/>
              <a:t>[1-P</a:t>
            </a:r>
            <a:r>
              <a:rPr lang="en-US" altLang="ja-JP" sz="2400" baseline="-25000"/>
              <a:t>i</a:t>
            </a:r>
            <a:r>
              <a:rPr lang="en-US" altLang="ja-JP" sz="2400"/>
              <a:t>(a)]</a:t>
            </a:r>
            <a:r>
              <a:rPr lang="en-US" altLang="ja-JP" sz="2400" baseline="30000"/>
              <a:t> </a:t>
            </a:r>
            <a:r>
              <a:rPr lang="en-US" altLang="ja-JP" sz="2400"/>
              <a:t>     </a:t>
            </a:r>
            <a:r>
              <a:rPr lang="en-US" altLang="en-US" sz="2400"/>
              <a:t>              &lt;  (1-</a:t>
            </a:r>
            <a:r>
              <a:rPr lang="en-US" altLang="en-US" sz="2400">
                <a:latin typeface="Symbol" pitchFamily="2" charset="2"/>
              </a:rPr>
              <a:t>e</a:t>
            </a:r>
            <a:r>
              <a:rPr lang="en-US" altLang="en-US" sz="2400"/>
              <a:t>/2N)</a:t>
            </a:r>
            <a:r>
              <a:rPr lang="en-US" altLang="en-US" sz="2400" baseline="30000"/>
              <a:t> </a:t>
            </a:r>
            <a:r>
              <a:rPr lang="en-US" altLang="en-US" sz="2400"/>
              <a:t>             =  O(1/e</a:t>
            </a:r>
            <a:r>
              <a:rPr lang="en-US" altLang="en-US" sz="2400" baseline="30000"/>
              <a:t>k </a:t>
            </a:r>
            <a:r>
              <a:rPr lang="en-US" altLang="en-US" sz="2400"/>
              <a:t>)   QED </a:t>
            </a:r>
            <a:endParaRPr lang="en-US" altLang="en-US" sz="2400" baseline="30000"/>
          </a:p>
          <a:p>
            <a:pPr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Lemma 2:   </a:t>
            </a:r>
            <a:r>
              <a:rPr lang="en-US" altLang="en-US" sz="2400">
                <a:solidFill>
                  <a:srgbClr val="000000"/>
                </a:solidFill>
              </a:rPr>
              <a:t>|Bad|/2</a:t>
            </a:r>
            <a:r>
              <a:rPr lang="en-US" altLang="en-US" sz="2400" baseline="30000">
                <a:solidFill>
                  <a:srgbClr val="000000"/>
                </a:solidFill>
              </a:rPr>
              <a:t>k</a:t>
            </a:r>
            <a:r>
              <a:rPr lang="en-US" altLang="en-US" sz="2400">
                <a:solidFill>
                  <a:srgbClr val="000000"/>
                </a:solidFill>
              </a:rPr>
              <a:t> &lt;small = 1/2Q(k)     (to prove)</a:t>
            </a:r>
          </a:p>
        </p:txBody>
      </p:sp>
    </p:spTree>
    <p:extLst>
      <p:ext uri="{BB962C8B-B14F-4D97-AF65-F5344CB8AC3E}">
        <p14:creationId xmlns:p14="http://schemas.microsoft.com/office/powerpoint/2010/main" val="26288692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Content Placeholder 3">
            <a:extLst>
              <a:ext uri="{FF2B5EF4-FFF2-40B4-BE49-F238E27FC236}">
                <a16:creationId xmlns:a16="http://schemas.microsoft.com/office/drawing/2014/main" id="{1824ABA8-F31A-E849-8D8C-08359DBBE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"/>
            <a:ext cx="9220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Lemma 3: </a:t>
            </a:r>
            <a:r>
              <a:rPr lang="en-US" altLang="en-US" sz="2800">
                <a:solidFill>
                  <a:srgbClr val="000000"/>
                </a:solidFill>
              </a:rPr>
              <a:t>if </a:t>
            </a:r>
            <a:r>
              <a:rPr lang="en-US" altLang="en-US" sz="2400">
                <a:solidFill>
                  <a:srgbClr val="000000"/>
                </a:solidFill>
              </a:rPr>
              <a:t>Pr[a is bad] &lt; small= 1/2Q(k) </a:t>
            </a:r>
            <a:r>
              <a:rPr lang="en-US" altLang="en-US" sz="2400"/>
              <a:t>&amp; </a:t>
            </a:r>
          </a:p>
          <a:p>
            <a:pPr>
              <a:buFontTx/>
              <a:buNone/>
            </a:pPr>
            <a:r>
              <a:rPr lang="en-US" altLang="en-US" sz="2400"/>
              <a:t>                       Prob[A(f(a)) inverts when a is good]≥1-1/e</a:t>
            </a:r>
            <a:r>
              <a:rPr lang="en-US" altLang="en-US" sz="2400" baseline="30000"/>
              <a:t>k</a:t>
            </a:r>
          </a:p>
          <a:p>
            <a:pPr>
              <a:buFontTx/>
              <a:buNone/>
            </a:pPr>
            <a:r>
              <a:rPr lang="en-US" altLang="en-US" sz="2400"/>
              <a:t>                  </a:t>
            </a:r>
            <a:r>
              <a:rPr lang="en-US" altLang="en-US" sz="2400">
                <a:solidFill>
                  <a:srgbClr val="000000"/>
                </a:solidFill>
              </a:rPr>
              <a:t>then  Prob</a:t>
            </a:r>
            <a:r>
              <a:rPr lang="en-US" altLang="en-US" sz="2400" baseline="-25000">
                <a:solidFill>
                  <a:srgbClr val="000000"/>
                </a:solidFill>
              </a:rPr>
              <a:t>a, A coins</a:t>
            </a:r>
            <a:r>
              <a:rPr lang="en-US" altLang="en-US" sz="2400">
                <a:solidFill>
                  <a:srgbClr val="000000"/>
                </a:solidFill>
              </a:rPr>
              <a:t>[A(f(a)) inverts ] &gt; 1-1/Q(k)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 </a:t>
            </a:r>
          </a:p>
          <a:p>
            <a:pPr>
              <a:buFontTx/>
              <a:buNone/>
            </a:pPr>
            <a:r>
              <a:rPr lang="en-US" altLang="en-US" sz="2400"/>
              <a:t>Pr</a:t>
            </a:r>
            <a:r>
              <a:rPr lang="en-US" altLang="en-US" sz="2400" baseline="-25000"/>
              <a:t>a,A</a:t>
            </a:r>
            <a:r>
              <a:rPr lang="en-US" altLang="ja-JP" sz="2400"/>
              <a:t>[A(f(a)) fails to invert]=</a:t>
            </a:r>
          </a:p>
          <a:p>
            <a:pPr>
              <a:buFontTx/>
              <a:buNone/>
            </a:pPr>
            <a:r>
              <a:rPr lang="en-US" altLang="en-US" sz="2400"/>
              <a:t>Pr</a:t>
            </a:r>
            <a:r>
              <a:rPr lang="en-US" altLang="en-US" sz="2400" baseline="-25000"/>
              <a:t>a,A</a:t>
            </a:r>
            <a:r>
              <a:rPr lang="en-US" altLang="ja-JP" sz="2400"/>
              <a:t>[A(f(a)) fails to invert|a is Bad]Pr[a is Bad]+</a:t>
            </a:r>
          </a:p>
          <a:p>
            <a:pPr>
              <a:buFontTx/>
              <a:buNone/>
            </a:pPr>
            <a:r>
              <a:rPr lang="en-US" altLang="en-US" sz="2400"/>
              <a:t>Pr</a:t>
            </a:r>
            <a:r>
              <a:rPr lang="en-US" altLang="en-US" sz="2400" baseline="-25000"/>
              <a:t>a,A</a:t>
            </a:r>
            <a:r>
              <a:rPr lang="en-US" altLang="en-US" sz="2400"/>
              <a:t>[A</a:t>
            </a:r>
            <a:r>
              <a:rPr lang="en-US" altLang="ja-JP" sz="2400"/>
              <a:t>(f(a)) fails to invert|a is good]Pr[a is good]&lt;</a:t>
            </a:r>
          </a:p>
          <a:p>
            <a:pPr>
              <a:buFontTx/>
              <a:buNone/>
            </a:pPr>
            <a:r>
              <a:rPr lang="en-US" altLang="ja-JP" sz="2400"/>
              <a:t>Pr[a is Bad]+</a:t>
            </a:r>
            <a:r>
              <a:rPr lang="en-US" altLang="en-US" sz="2400"/>
              <a:t>Pr</a:t>
            </a:r>
            <a:r>
              <a:rPr lang="en-US" altLang="en-US" sz="2400" baseline="-25000"/>
              <a:t>a,A</a:t>
            </a:r>
            <a:r>
              <a:rPr lang="ja-JP" altLang="en-US" sz="2400" baseline="-25000"/>
              <a:t>’ </a:t>
            </a:r>
            <a:r>
              <a:rPr lang="en-US" altLang="en-US" sz="2400"/>
              <a:t>[A</a:t>
            </a:r>
            <a:r>
              <a:rPr lang="en-US" altLang="ja-JP" sz="2400"/>
              <a:t>(f(x)) fails to invert|a is good]&lt;</a:t>
            </a:r>
          </a:p>
          <a:p>
            <a:pPr>
              <a:buFontTx/>
              <a:buNone/>
            </a:pPr>
            <a:r>
              <a:rPr lang="en-US" altLang="en-US" sz="2400"/>
              <a:t>Pr[a is Bad]+ O(1/e</a:t>
            </a:r>
            <a:r>
              <a:rPr lang="en-US" altLang="en-US" sz="2400" baseline="30000"/>
              <a:t>k </a:t>
            </a:r>
            <a:r>
              <a:rPr lang="en-US" altLang="en-US" sz="2400"/>
              <a:t>)&lt; 1/2Q(k)+O(1/e</a:t>
            </a:r>
            <a:r>
              <a:rPr lang="en-US" altLang="en-US" sz="2400" baseline="30000"/>
              <a:t>k </a:t>
            </a:r>
            <a:r>
              <a:rPr lang="en-US" altLang="en-US" sz="2400"/>
              <a:t>) </a:t>
            </a:r>
            <a:r>
              <a:rPr lang="en-US" altLang="en-US" sz="2400" baseline="30000"/>
              <a:t>  </a:t>
            </a:r>
            <a:r>
              <a:rPr lang="en-US" altLang="en-US" sz="2400"/>
              <a:t>&lt;1/Q(k)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Thus, Pr</a:t>
            </a:r>
            <a:r>
              <a:rPr lang="en-US" altLang="en-US" sz="2400" baseline="-25000"/>
              <a:t>x,A</a:t>
            </a:r>
            <a:r>
              <a:rPr lang="ja-JP" altLang="en-US" sz="2400" baseline="-25000"/>
              <a:t>’</a:t>
            </a:r>
            <a:r>
              <a:rPr lang="en-US" altLang="ja-JP" sz="2400"/>
              <a:t>[A(f(x)) inverts]&gt; 1-1/Q(k) QED (Lemma 3)</a:t>
            </a:r>
          </a:p>
          <a:p>
            <a:pPr>
              <a:buFontTx/>
              <a:buNone/>
            </a:pPr>
            <a:r>
              <a:rPr lang="en-US" altLang="en-US" sz="2400"/>
              <a:t>which contradicts f being a weak-one way function  with</a:t>
            </a:r>
          </a:p>
          <a:p>
            <a:pPr>
              <a:buFontTx/>
              <a:buNone/>
            </a:pPr>
            <a:r>
              <a:rPr lang="en-US" altLang="en-US" sz="2400"/>
              <a:t>Hard core fraction 1/Q(k instances       QED (Theorem)</a:t>
            </a:r>
          </a:p>
          <a:p>
            <a:pPr>
              <a:buFontTx/>
              <a:buNone/>
            </a:pPr>
            <a:endParaRPr lang="en-US" altLang="en-US" sz="2400"/>
          </a:p>
          <a:p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514032100"/>
      </p:ext>
    </p:extLst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Content Placeholder 3">
            <a:extLst>
              <a:ext uri="{FF2B5EF4-FFF2-40B4-BE49-F238E27FC236}">
                <a16:creationId xmlns:a16="http://schemas.microsoft.com/office/drawing/2014/main" id="{1FC86EEF-2FC0-A244-BC7D-0C73143A3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"/>
            <a:ext cx="9220200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Lemma 2: </a:t>
            </a:r>
            <a:r>
              <a:rPr lang="en-US" altLang="en-US" sz="2400"/>
              <a:t>|Bad| &lt;2</a:t>
            </a:r>
            <a:r>
              <a:rPr lang="en-US" altLang="en-US" sz="2400" baseline="30000"/>
              <a:t>k</a:t>
            </a:r>
            <a:r>
              <a:rPr lang="en-US" altLang="en-US" sz="2400"/>
              <a:t>small            (for small= 1/2Q(k))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rgbClr val="0066FF"/>
                </a:solidFill>
              </a:rPr>
              <a:t>Pf : </a:t>
            </a:r>
            <a:r>
              <a:rPr lang="en-US" altLang="en-US" sz="2400">
                <a:solidFill>
                  <a:srgbClr val="008000"/>
                </a:solidFill>
              </a:rPr>
              <a:t>Suppose for contradiction </a:t>
            </a:r>
            <a:r>
              <a:rPr lang="en-US" altLang="en-US" sz="2400"/>
              <a:t>that</a:t>
            </a:r>
          </a:p>
          <a:p>
            <a:pPr>
              <a:buFontTx/>
              <a:buNone/>
            </a:pPr>
            <a:r>
              <a:rPr lang="en-US" altLang="en-US" sz="2400"/>
              <a:t>|Bad| ≧ 2</a:t>
            </a:r>
            <a:r>
              <a:rPr lang="en-US" altLang="en-US" sz="2400" baseline="30000"/>
              <a:t>k</a:t>
            </a:r>
            <a:r>
              <a:rPr lang="en-US" altLang="en-US" sz="2400"/>
              <a:t>small     |Good| &lt;2</a:t>
            </a:r>
            <a:r>
              <a:rPr lang="en-US" altLang="en-US" sz="2400" baseline="30000"/>
              <a:t>k</a:t>
            </a:r>
            <a:r>
              <a:rPr lang="en-US" altLang="en-US" sz="2400"/>
              <a:t>small</a:t>
            </a:r>
          </a:p>
          <a:p>
            <a:pPr>
              <a:buFontTx/>
              <a:buNone/>
            </a:pPr>
            <a:endParaRPr lang="en-US" altLang="en-US" sz="240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sz="2400"/>
              <a:t>Prob[A’ inverts F(x</a:t>
            </a:r>
            <a:r>
              <a:rPr lang="en-US" altLang="en-US" sz="2400" baseline="-25000"/>
              <a:t>1</a:t>
            </a:r>
            <a:r>
              <a:rPr lang="en-US" altLang="en-US" sz="2400"/>
              <a:t>…x</a:t>
            </a:r>
            <a:r>
              <a:rPr lang="en-US" altLang="en-US" sz="2400" baseline="-25000"/>
              <a:t>N</a:t>
            </a:r>
            <a:r>
              <a:rPr lang="en-US" altLang="en-US" sz="2400"/>
              <a:t>)]=</a:t>
            </a:r>
          </a:p>
          <a:p>
            <a:pPr>
              <a:buFontTx/>
              <a:buNone/>
            </a:pPr>
            <a:r>
              <a:rPr lang="en-US" altLang="en-US" sz="2400"/>
              <a:t>Pr[A’(F(x</a:t>
            </a:r>
            <a:r>
              <a:rPr lang="en-US" altLang="en-US" sz="2400" baseline="-25000"/>
              <a:t>1</a:t>
            </a:r>
            <a:r>
              <a:rPr lang="en-US" altLang="en-US" sz="2400"/>
              <a:t>…x</a:t>
            </a:r>
            <a:r>
              <a:rPr lang="en-US" altLang="en-US" sz="2400" baseline="-25000"/>
              <a:t>N</a:t>
            </a:r>
            <a:r>
              <a:rPr lang="en-US" altLang="en-US" sz="2400"/>
              <a:t>)) inverts and ∃Bad x</a:t>
            </a:r>
            <a:r>
              <a:rPr lang="en-US" altLang="en-US" sz="2400" baseline="-25000"/>
              <a:t>i</a:t>
            </a:r>
            <a:r>
              <a:rPr lang="en-US" altLang="en-US" sz="2400"/>
              <a:t>]+  </a:t>
            </a:r>
          </a:p>
          <a:p>
            <a:pPr>
              <a:buFontTx/>
              <a:buNone/>
            </a:pPr>
            <a:r>
              <a:rPr lang="en-US" altLang="en-US" sz="2400"/>
              <a:t>Pr[A’(F(x</a:t>
            </a:r>
            <a:r>
              <a:rPr lang="en-US" altLang="en-US" sz="2400" baseline="-25000"/>
              <a:t>1</a:t>
            </a:r>
            <a:r>
              <a:rPr lang="en-US" altLang="en-US" sz="2400"/>
              <a:t>…x</a:t>
            </a:r>
            <a:r>
              <a:rPr lang="en-US" altLang="en-US" sz="2400" baseline="-25000"/>
              <a:t>N</a:t>
            </a:r>
            <a:r>
              <a:rPr lang="en-US" altLang="en-US" sz="2400"/>
              <a:t>)) inverts and no x</a:t>
            </a:r>
            <a:r>
              <a:rPr lang="en-US" altLang="en-US" sz="2400" baseline="-25000"/>
              <a:t>i</a:t>
            </a:r>
            <a:r>
              <a:rPr lang="en-US" altLang="en-US" sz="2400"/>
              <a:t> is Bad]≦</a:t>
            </a:r>
          </a:p>
          <a:p>
            <a:pPr>
              <a:buFontTx/>
              <a:buNone/>
            </a:pPr>
            <a:r>
              <a:rPr lang="en-US" altLang="en-US" sz="2400"/>
              <a:t>(by union bound) ∑</a:t>
            </a:r>
            <a:r>
              <a:rPr lang="en-US" altLang="en-US" sz="2400" baseline="-25000"/>
              <a:t>i</a:t>
            </a:r>
            <a:r>
              <a:rPr lang="en-US" altLang="en-US" sz="2400" baseline="30000"/>
              <a:t>N </a:t>
            </a:r>
            <a:r>
              <a:rPr lang="en-US" altLang="en-US" sz="2400"/>
              <a:t>Pr[A’(F(x</a:t>
            </a:r>
            <a:r>
              <a:rPr lang="en-US" altLang="en-US" sz="2400" baseline="-25000"/>
              <a:t>1</a:t>
            </a:r>
            <a:r>
              <a:rPr lang="en-US" altLang="en-US" sz="2400"/>
              <a:t>…x</a:t>
            </a:r>
            <a:r>
              <a:rPr lang="en-US" altLang="en-US" sz="2400" baseline="-25000"/>
              <a:t>N</a:t>
            </a:r>
            <a:r>
              <a:rPr lang="en-US" altLang="en-US" sz="2400"/>
              <a:t>)) inverts and x</a:t>
            </a:r>
            <a:r>
              <a:rPr lang="en-US" altLang="en-US" sz="2400" baseline="-25000"/>
              <a:t>i</a:t>
            </a:r>
            <a:r>
              <a:rPr lang="en-US" altLang="en-US" sz="2400"/>
              <a:t> is Bad]+</a:t>
            </a:r>
          </a:p>
          <a:p>
            <a:pPr>
              <a:buFontTx/>
              <a:buNone/>
            </a:pPr>
            <a:r>
              <a:rPr lang="en-US" altLang="en-US" sz="2400"/>
              <a:t>(by def  of being good) Pr[∀x</a:t>
            </a:r>
            <a:r>
              <a:rPr lang="en-US" altLang="en-US" sz="2400" baseline="-25000"/>
              <a:t>i</a:t>
            </a:r>
            <a:r>
              <a:rPr lang="en-US" altLang="en-US" sz="2400"/>
              <a:t>  x</a:t>
            </a:r>
            <a:r>
              <a:rPr lang="en-US" altLang="en-US" sz="2400" baseline="-25000"/>
              <a:t>i</a:t>
            </a:r>
            <a:r>
              <a:rPr lang="en-US" altLang="en-US" sz="2400"/>
              <a:t> is good]≦</a:t>
            </a:r>
          </a:p>
          <a:p>
            <a:pPr>
              <a:buFontTx/>
              <a:buNone/>
            </a:pPr>
            <a:r>
              <a:rPr lang="en-US" altLang="en-US" sz="2400"/>
              <a:t>N(</a:t>
            </a:r>
            <a:r>
              <a:rPr lang="en-US" altLang="en-US" sz="2400">
                <a:latin typeface="Symbol" pitchFamily="2" charset="2"/>
              </a:rPr>
              <a:t>e</a:t>
            </a:r>
            <a:r>
              <a:rPr lang="en-US" altLang="en-US" sz="2400"/>
              <a:t>/2N )+Pr[x</a:t>
            </a:r>
            <a:r>
              <a:rPr lang="en-US" altLang="en-US" sz="2400" baseline="-25000"/>
              <a:t>i</a:t>
            </a:r>
            <a:r>
              <a:rPr lang="en-US" altLang="en-US" sz="2400"/>
              <a:t> is good]</a:t>
            </a:r>
            <a:r>
              <a:rPr lang="en-US" altLang="en-US" sz="2400" baseline="30000"/>
              <a:t>N</a:t>
            </a:r>
            <a:r>
              <a:rPr lang="en-US" altLang="en-US" sz="2400"/>
              <a:t>≦</a:t>
            </a:r>
          </a:p>
          <a:p>
            <a:pPr>
              <a:buFontTx/>
              <a:buNone/>
            </a:pPr>
            <a:r>
              <a:rPr lang="en-US" altLang="en-US" sz="2400">
                <a:latin typeface="Symbol" pitchFamily="2" charset="2"/>
              </a:rPr>
              <a:t>e</a:t>
            </a:r>
            <a:r>
              <a:rPr lang="en-US" altLang="en-US" sz="2400"/>
              <a:t>/2 +(1-small)</a:t>
            </a:r>
            <a:r>
              <a:rPr lang="en-US" altLang="en-US" sz="2400" baseline="30000"/>
              <a:t>N </a:t>
            </a:r>
            <a:r>
              <a:rPr lang="en-US" altLang="en-US" sz="2400"/>
              <a:t>= </a:t>
            </a:r>
            <a:r>
              <a:rPr lang="en-US" altLang="en-US" sz="2400">
                <a:latin typeface="Symbol" pitchFamily="2" charset="2"/>
              </a:rPr>
              <a:t>e</a:t>
            </a:r>
            <a:r>
              <a:rPr lang="en-US" altLang="en-US" sz="2400"/>
              <a:t>/2 +(1-small)</a:t>
            </a:r>
            <a:r>
              <a:rPr lang="en-US" altLang="en-US" sz="2400" baseline="30000"/>
              <a:t>2kQ(k)</a:t>
            </a:r>
            <a:r>
              <a:rPr lang="en-US" altLang="en-US" sz="2400"/>
              <a:t>= </a:t>
            </a:r>
            <a:r>
              <a:rPr lang="en-US" altLang="en-US" sz="2400">
                <a:latin typeface="Symbol" pitchFamily="2" charset="2"/>
              </a:rPr>
              <a:t>e</a:t>
            </a:r>
            <a:r>
              <a:rPr lang="en-US" altLang="en-US" sz="2400"/>
              <a:t>/2 +1/e</a:t>
            </a:r>
            <a:r>
              <a:rPr lang="en-US" altLang="en-US" sz="2400" baseline="30000"/>
              <a:t>k    </a:t>
            </a:r>
            <a:r>
              <a:rPr lang="en-US" altLang="en-US" sz="2400">
                <a:solidFill>
                  <a:srgbClr val="FF0000"/>
                </a:solidFill>
              </a:rPr>
              <a:t>&lt; </a:t>
            </a:r>
            <a:r>
              <a:rPr lang="en-US" altLang="en-US" sz="2400">
                <a:solidFill>
                  <a:srgbClr val="FF3300"/>
                </a:solidFill>
                <a:latin typeface="Symbol" pitchFamily="2" charset="2"/>
              </a:rPr>
              <a:t>e</a:t>
            </a:r>
            <a:r>
              <a:rPr lang="en-US" altLang="en-US" sz="2400"/>
              <a:t>    </a:t>
            </a:r>
          </a:p>
          <a:p>
            <a:pPr>
              <a:buFontTx/>
              <a:buNone/>
            </a:pPr>
            <a:r>
              <a:rPr lang="en-US" altLang="en-US" sz="2400"/>
              <a:t>But we assumed for contradiction that F is not OWF and can </a:t>
            </a:r>
          </a:p>
          <a:p>
            <a:pPr>
              <a:buFontTx/>
              <a:buNone/>
            </a:pPr>
            <a:r>
              <a:rPr lang="en-US" altLang="en-US" sz="2400"/>
              <a:t>be inverted by A’ with </a:t>
            </a:r>
            <a:r>
              <a:rPr lang="en-US" altLang="en-US" sz="2400">
                <a:solidFill>
                  <a:srgbClr val="FF3300"/>
                </a:solidFill>
              </a:rPr>
              <a:t>probability  &gt;  </a:t>
            </a:r>
            <a:r>
              <a:rPr lang="en-US" altLang="en-US" sz="2400">
                <a:solidFill>
                  <a:srgbClr val="FF3300"/>
                </a:solidFill>
                <a:latin typeface="Symbol" pitchFamily="2" charset="2"/>
              </a:rPr>
              <a:t>e</a:t>
            </a:r>
            <a:r>
              <a:rPr lang="en-US" altLang="en-US" sz="2400">
                <a:solidFill>
                  <a:srgbClr val="FF3300"/>
                </a:solidFill>
              </a:rPr>
              <a:t>    </a:t>
            </a:r>
            <a:r>
              <a:rPr lang="en-US" altLang="en-US" sz="2400">
                <a:solidFill>
                  <a:srgbClr val="008000"/>
                </a:solidFill>
              </a:rPr>
              <a:t>contradictio</a:t>
            </a:r>
            <a:r>
              <a:rPr lang="en-US" altLang="en-US" sz="2400"/>
              <a:t>n !!!      QED</a:t>
            </a:r>
          </a:p>
          <a:p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95565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76F7619C-32A9-5D47-9D83-92951ABEE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z="3600"/>
              <a:t>Drawbacks to the theorem</a:t>
            </a:r>
          </a:p>
        </p:txBody>
      </p:sp>
      <p:sp>
        <p:nvSpPr>
          <p:cNvPr id="65538" name="Content Placeholder 2">
            <a:extLst>
              <a:ext uri="{FF2B5EF4-FFF2-40B4-BE49-F238E27FC236}">
                <a16:creationId xmlns:a16="http://schemas.microsoft.com/office/drawing/2014/main" id="{9AD0AC7C-5E60-EE49-84BA-537167697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altLang="en-US" sz="2800"/>
              <a:t>The size of the input k’ to F </a:t>
            </a:r>
          </a:p>
          <a:p>
            <a:pPr lvl="1"/>
            <a:r>
              <a:rPr lang="en-US" altLang="en-US" sz="2400"/>
              <a:t>depends on Q, the size of the hard core of f, which may not be known.</a:t>
            </a:r>
          </a:p>
          <a:p>
            <a:pPr lvl="1"/>
            <a:r>
              <a:rPr lang="en-US" altLang="en-US" sz="2400"/>
              <a:t>k’ quite large relative to k. k’=O(k</a:t>
            </a:r>
            <a:r>
              <a:rPr lang="en-US" altLang="en-US" sz="2400" baseline="30000"/>
              <a:t>2</a:t>
            </a:r>
            <a:r>
              <a:rPr lang="en-US" altLang="en-US" sz="2400"/>
              <a:t>Q(k)).</a:t>
            </a:r>
          </a:p>
          <a:p>
            <a:endParaRPr lang="en-US" altLang="en-US" sz="2400"/>
          </a:p>
          <a:p>
            <a:r>
              <a:rPr lang="en-US" altLang="en-US" sz="2800"/>
              <a:t>Using random walks on expanders, can construct efficient (with only constant factor expansion) construction of a (strong) OWF from a weak OWF as long as its also “regular” (e.g. a permutation)</a:t>
            </a:r>
          </a:p>
          <a:p>
            <a:r>
              <a:rPr lang="en-US" altLang="en-US" sz="2800">
                <a:solidFill>
                  <a:srgbClr val="FF0000"/>
                </a:solidFill>
              </a:rPr>
              <a:t>Open Question: </a:t>
            </a:r>
            <a:r>
              <a:rPr lang="en-US" altLang="en-US" sz="2800"/>
              <a:t>How about for general OWF.</a:t>
            </a:r>
          </a:p>
          <a:p>
            <a:pPr>
              <a:buFontTx/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4257378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488B9AFA-FF3D-0A44-965B-9CA704430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1143000"/>
          </a:xfrm>
        </p:spPr>
        <p:txBody>
          <a:bodyPr/>
          <a:lstStyle/>
          <a:p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Example: Any one-way permutation based on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Goldreich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-Levin Hard Core Bit</a:t>
            </a:r>
            <a:endParaRPr lang="he-IL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8EBBE377-75D3-9E49-A308-4F7A678688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000" y="6096000"/>
            <a:ext cx="8229600" cy="129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Use the same r and even can make </a:t>
            </a:r>
            <a:r>
              <a:rPr lang="en-US" alt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public </a:t>
            </a:r>
          </a:p>
        </p:txBody>
      </p:sp>
      <p:sp>
        <p:nvSpPr>
          <p:cNvPr id="199684" name="Rectangle 4">
            <a:extLst>
              <a:ext uri="{FF2B5EF4-FFF2-40B4-BE49-F238E27FC236}">
                <a16:creationId xmlns:a16="http://schemas.microsoft.com/office/drawing/2014/main" id="{332F2833-13ED-E144-B37D-B1448A317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000" y="2209800"/>
            <a:ext cx="12192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99685" name="Line 5">
            <a:extLst>
              <a:ext uri="{FF2B5EF4-FFF2-40B4-BE49-F238E27FC236}">
                <a16:creationId xmlns:a16="http://schemas.microsoft.com/office/drawing/2014/main" id="{B24A3F15-B6DF-AD4A-9BA5-B58780238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0200" y="2286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99686" name="Rectangle 6">
            <a:extLst>
              <a:ext uri="{FF2B5EF4-FFF2-40B4-BE49-F238E27FC236}">
                <a16:creationId xmlns:a16="http://schemas.microsoft.com/office/drawing/2014/main" id="{8A89E962-8CCD-034D-ACA9-C16B48ED5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2209800"/>
            <a:ext cx="12192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99687" name="Text Box 7">
            <a:extLst>
              <a:ext uri="{FF2B5EF4-FFF2-40B4-BE49-F238E27FC236}">
                <a16:creationId xmlns:a16="http://schemas.microsoft.com/office/drawing/2014/main" id="{B5550A40-26CC-C243-836D-F6A38DFE7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2133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he-IL" altLang="en-US" sz="180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688" name="Text Box 8">
            <a:extLst>
              <a:ext uri="{FF2B5EF4-FFF2-40B4-BE49-F238E27FC236}">
                <a16:creationId xmlns:a16="http://schemas.microsoft.com/office/drawing/2014/main" id="{C536E664-46DC-9142-B972-692A79296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400" y="2133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f(x)</a:t>
            </a:r>
            <a:endParaRPr lang="he-IL" altLang="en-US" sz="180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689" name="Text Box 9">
            <a:extLst>
              <a:ext uri="{FF2B5EF4-FFF2-40B4-BE49-F238E27FC236}">
                <a16:creationId xmlns:a16="http://schemas.microsoft.com/office/drawing/2014/main" id="{C50AC8F4-2587-1C4F-B718-206D1697F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000" y="2133600"/>
            <a:ext cx="1676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B(x,r) =&lt;x,r&gt;</a:t>
            </a:r>
            <a:endParaRPr lang="he-IL" altLang="en-US" sz="180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690" name="Rectangle 10">
            <a:extLst>
              <a:ext uri="{FF2B5EF4-FFF2-40B4-BE49-F238E27FC236}">
                <a16:creationId xmlns:a16="http://schemas.microsoft.com/office/drawing/2014/main" id="{0C66C317-0742-9C46-8EF9-C42FA5667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8600" y="220980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99691" name="Rectangle 11">
            <a:extLst>
              <a:ext uri="{FF2B5EF4-FFF2-40B4-BE49-F238E27FC236}">
                <a16:creationId xmlns:a16="http://schemas.microsoft.com/office/drawing/2014/main" id="{B01513A9-7E3B-464E-9C08-3039816CC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2209800"/>
            <a:ext cx="12192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99692" name="Line 12">
            <a:extLst>
              <a:ext uri="{FF2B5EF4-FFF2-40B4-BE49-F238E27FC236}">
                <a16:creationId xmlns:a16="http://schemas.microsoft.com/office/drawing/2014/main" id="{AC2BCBFA-B592-4C4F-AAF0-789C37A9D6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6200" y="1676400"/>
            <a:ext cx="0" cy="396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99693" name="Text Box 13">
            <a:extLst>
              <a:ext uri="{FF2B5EF4-FFF2-40B4-BE49-F238E27FC236}">
                <a16:creationId xmlns:a16="http://schemas.microsoft.com/office/drawing/2014/main" id="{0BAE23DA-F30E-494F-81C2-846A855EF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4800" y="1676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endParaRPr lang="he-IL" altLang="en-US" sz="1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694" name="Text Box 14">
            <a:extLst>
              <a:ext uri="{FF2B5EF4-FFF2-40B4-BE49-F238E27FC236}">
                <a16:creationId xmlns:a16="http://schemas.microsoft.com/office/drawing/2014/main" id="{4075EF05-1EAB-5D48-B633-5437741B7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1524000"/>
            <a:ext cx="152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</a:t>
            </a:r>
            <a:r>
              <a:rPr lang="en-US" altLang="en-US" sz="1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Configuratio</a:t>
            </a:r>
            <a:endParaRPr lang="he-IL" alt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695" name="Line 15">
            <a:extLst>
              <a:ext uri="{FF2B5EF4-FFF2-40B4-BE49-F238E27FC236}">
                <a16:creationId xmlns:a16="http://schemas.microsoft.com/office/drawing/2014/main" id="{27F6C265-87AE-7449-A4DB-7EC0D1AB80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1200" y="1752600"/>
            <a:ext cx="0" cy="396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99696" name="Text Box 16">
            <a:extLst>
              <a:ext uri="{FF2B5EF4-FFF2-40B4-BE49-F238E27FC236}">
                <a16:creationId xmlns:a16="http://schemas.microsoft.com/office/drawing/2014/main" id="{2C23C963-38AD-7B4A-A0F8-E412ACAAC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2133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he-IL" altLang="en-US" sz="180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697" name="Rectangle 17">
            <a:extLst>
              <a:ext uri="{FF2B5EF4-FFF2-40B4-BE49-F238E27FC236}">
                <a16:creationId xmlns:a16="http://schemas.microsoft.com/office/drawing/2014/main" id="{2E580D29-0F42-9D49-98EA-B8F41E951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2605088"/>
            <a:ext cx="12192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99698" name="Text Box 18">
            <a:extLst>
              <a:ext uri="{FF2B5EF4-FFF2-40B4-BE49-F238E27FC236}">
                <a16:creationId xmlns:a16="http://schemas.microsoft.com/office/drawing/2014/main" id="{66E53887-2770-C349-8042-89A3C5AD2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3200" y="25288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sz="1800" baseline="300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lang="en-US" altLang="en-US" sz="18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(x)</a:t>
            </a:r>
            <a:endParaRPr lang="he-IL" altLang="en-US" sz="180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699" name="Rectangle 19">
            <a:extLst>
              <a:ext uri="{FF2B5EF4-FFF2-40B4-BE49-F238E27FC236}">
                <a16:creationId xmlns:a16="http://schemas.microsoft.com/office/drawing/2014/main" id="{AC4E0EF7-3AE0-3E4C-A49D-A55B945A5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2971800"/>
            <a:ext cx="12192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99700" name="Text Box 20">
            <a:extLst>
              <a:ext uri="{FF2B5EF4-FFF2-40B4-BE49-F238E27FC236}">
                <a16:creationId xmlns:a16="http://schemas.microsoft.com/office/drawing/2014/main" id="{F59657EC-830D-F54A-8FA6-9021FEB2D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3200" y="2895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sz="1800" baseline="300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r>
              <a:rPr lang="en-US" altLang="en-US" sz="18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(x)</a:t>
            </a:r>
            <a:endParaRPr lang="he-IL" altLang="en-US" sz="180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701" name="Rectangle 21">
            <a:extLst>
              <a:ext uri="{FF2B5EF4-FFF2-40B4-BE49-F238E27FC236}">
                <a16:creationId xmlns:a16="http://schemas.microsoft.com/office/drawing/2014/main" id="{6B603F1D-D95B-B141-9B91-73D0233A9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8600" y="259080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99702" name="Rectangle 22">
            <a:extLst>
              <a:ext uri="{FF2B5EF4-FFF2-40B4-BE49-F238E27FC236}">
                <a16:creationId xmlns:a16="http://schemas.microsoft.com/office/drawing/2014/main" id="{58C84527-21D5-6D4F-B490-808E395BA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8600" y="297180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99703" name="Text Box 23">
            <a:extLst>
              <a:ext uri="{FF2B5EF4-FFF2-40B4-BE49-F238E27FC236}">
                <a16:creationId xmlns:a16="http://schemas.microsoft.com/office/drawing/2014/main" id="{C3EFB97F-764A-2F44-A0EC-01A8FEF70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200" y="16002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endParaRPr lang="he-IL" altLang="en-US" sz="1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704" name="Text Box 24">
            <a:extLst>
              <a:ext uri="{FF2B5EF4-FFF2-40B4-BE49-F238E27FC236}">
                <a16:creationId xmlns:a16="http://schemas.microsoft.com/office/drawing/2014/main" id="{66CED328-6898-3F49-A4EC-42C4B5A03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000" y="2438400"/>
            <a:ext cx="2286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B(f(x),r)=&lt;f(x),r&gt;</a:t>
            </a:r>
            <a:endParaRPr lang="he-IL" altLang="en-US" sz="180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705" name="Text Box 25">
            <a:extLst>
              <a:ext uri="{FF2B5EF4-FFF2-40B4-BE49-F238E27FC236}">
                <a16:creationId xmlns:a16="http://schemas.microsoft.com/office/drawing/2014/main" id="{16CACF28-07EF-0448-A91E-8BF939C71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3400" y="2909888"/>
            <a:ext cx="3505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B(f</a:t>
            </a:r>
            <a:r>
              <a:rPr lang="en-US" altLang="en-US" sz="1800" baseline="300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r>
              <a:rPr lang="en-US" altLang="en-US" sz="18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(x),r)=&lt;f(</a:t>
            </a:r>
            <a:r>
              <a:rPr lang="en-US" altLang="en-US" sz="1800" baseline="300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en-US" altLang="en-US" sz="18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(x),r&gt;</a:t>
            </a:r>
            <a:endParaRPr lang="he-IL" altLang="en-US" sz="180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706" name="Text Box 26">
            <a:extLst>
              <a:ext uri="{FF2B5EF4-FFF2-40B4-BE49-F238E27FC236}">
                <a16:creationId xmlns:a16="http://schemas.microsoft.com/office/drawing/2014/main" id="{C1A629C1-FA2E-C942-A55E-8676A304E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9600" y="4814888"/>
            <a:ext cx="3124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B(f</a:t>
            </a:r>
            <a:r>
              <a:rPr lang="en-US" altLang="en-US" sz="1800" baseline="30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m-1)</a:t>
            </a:r>
            <a:r>
              <a:rPr lang="en-US" altLang="en-US" sz="1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(x),r)=&lt;f</a:t>
            </a:r>
            <a:r>
              <a:rPr lang="en-US" altLang="en-US" sz="1800" baseline="30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(m-1)</a:t>
            </a:r>
            <a:r>
              <a:rPr lang="en-US" altLang="en-US" sz="1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(x),r&gt;</a:t>
            </a:r>
            <a:endParaRPr lang="he-IL" altLang="en-US" sz="1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707" name="Rectangle 27">
            <a:extLst>
              <a:ext uri="{FF2B5EF4-FFF2-40B4-BE49-F238E27FC236}">
                <a16:creationId xmlns:a16="http://schemas.microsoft.com/office/drawing/2014/main" id="{08626A5C-F8DE-D74B-9000-77D14B60A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800" y="487680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99708" name="Rectangle 28">
            <a:extLst>
              <a:ext uri="{FF2B5EF4-FFF2-40B4-BE49-F238E27FC236}">
                <a16:creationId xmlns:a16="http://schemas.microsoft.com/office/drawing/2014/main" id="{8C1326D3-BE49-FD44-9196-2AB5BFD83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525" y="4574381"/>
            <a:ext cx="12192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99709" name="Text Box 29">
            <a:extLst>
              <a:ext uri="{FF2B5EF4-FFF2-40B4-BE49-F238E27FC236}">
                <a16:creationId xmlns:a16="http://schemas.microsoft.com/office/drawing/2014/main" id="{579A7733-6F7E-3943-9641-B6367C5DD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26" y="4441031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sz="1800" baseline="300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m-1</a:t>
            </a:r>
            <a:r>
              <a:rPr lang="en-US" altLang="en-US" sz="1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(x)</a:t>
            </a:r>
            <a:endParaRPr lang="he-IL" altLang="en-US" sz="1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991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3B1B9-F147-C84B-A98B-D0257F55A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8A447-9796-074E-BF5D-D055B5D97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Class of problems  L:{0,1}*-&gt;{0,1}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 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BPP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implies ∃algorithm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en-US" alt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 L  </a:t>
            </a:r>
            <a:r>
              <a:rPr lang="en-US" altLang="en-US" sz="2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Pr</a:t>
            </a:r>
            <a:r>
              <a:rPr lang="en-US" altLang="en-US" sz="2400" baseline="-25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coins</a:t>
            </a:r>
            <a:r>
              <a:rPr lang="en-US" altLang="en-US" sz="2400" baseline="-25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y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[M(</a:t>
            </a:r>
            <a:r>
              <a:rPr lang="en-US" altLang="en-US" sz="2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x,y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) accepts] &gt; 2/3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 L  </a:t>
            </a:r>
            <a:r>
              <a:rPr lang="en-US" altLang="en-US" sz="2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Pr</a:t>
            </a:r>
            <a:r>
              <a:rPr lang="en-US" altLang="en-US" sz="2400" baseline="-25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coins</a:t>
            </a:r>
            <a:r>
              <a:rPr lang="en-US" altLang="en-US" sz="2400" baseline="-25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y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[M(</a:t>
            </a:r>
            <a:r>
              <a:rPr lang="en-US" altLang="en-US" sz="24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x,y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) rejects] &gt; 2/3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808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>
            <a:extLst>
              <a:ext uri="{FF2B5EF4-FFF2-40B4-BE49-F238E27FC236}">
                <a16:creationId xmlns:a16="http://schemas.microsoft.com/office/drawing/2014/main" id="{A2030EAF-43B2-2A43-A7A1-67F7A4575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7000" y="5129212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FAC8379-5359-D049-80C3-96D013D49AEE}" type="slidenum">
              <a:rPr lang="en-US" altLang="en-US" sz="1400">
                <a:latin typeface="Arial" panose="020B0604020202020204" pitchFamily="34" charset="0"/>
              </a:rPr>
              <a:pPr eaLnBrk="1" hangingPunct="1"/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DA51EFE0-7703-714B-9B1B-60B9AA887D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Application: De-randomization</a:t>
            </a:r>
          </a:p>
        </p:txBody>
      </p:sp>
      <p:sp>
        <p:nvSpPr>
          <p:cNvPr id="468995" name="Rectangle 3">
            <a:extLst>
              <a:ext uri="{FF2B5EF4-FFF2-40B4-BE49-F238E27FC236}">
                <a16:creationId xmlns:a16="http://schemas.microsoft.com/office/drawing/2014/main" id="{69D01785-926E-A840-A913-7D73518C54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10600" cy="4114800"/>
          </a:xfrm>
        </p:spPr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: simulate BPP in sub-exponential time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Pseudo-Random Generator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(PRG) to generate required randomness y:</a:t>
            </a:r>
          </a:p>
          <a:p>
            <a:pPr>
              <a:lnSpc>
                <a:spcPct val="90000"/>
              </a:lnSpc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8996" name="Text Box 4">
            <a:extLst>
              <a:ext uri="{FF2B5EF4-FFF2-40B4-BE49-F238E27FC236}">
                <a16:creationId xmlns:a16="http://schemas.microsoft.com/office/drawing/2014/main" id="{EAD38971-206B-EB43-8608-B99BAD630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443412"/>
            <a:ext cx="914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Comic Sans MS" panose="030F0902030302020204" pitchFamily="66" charset="0"/>
              </a:rPr>
              <a:t>seed</a:t>
            </a:r>
          </a:p>
        </p:txBody>
      </p:sp>
      <p:sp>
        <p:nvSpPr>
          <p:cNvPr id="468997" name="Text Box 5">
            <a:extLst>
              <a:ext uri="{FF2B5EF4-FFF2-40B4-BE49-F238E27FC236}">
                <a16:creationId xmlns:a16="http://schemas.microsoft.com/office/drawing/2014/main" id="{4EF011E1-A221-1F40-A186-E7FE6C924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443412"/>
            <a:ext cx="2590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Comic Sans MS" panose="030F0902030302020204" pitchFamily="66" charset="0"/>
              </a:rPr>
              <a:t>output string y</a:t>
            </a:r>
          </a:p>
        </p:txBody>
      </p:sp>
      <p:sp>
        <p:nvSpPr>
          <p:cNvPr id="468998" name="Text Box 6">
            <a:extLst>
              <a:ext uri="{FF2B5EF4-FFF2-40B4-BE49-F238E27FC236}">
                <a16:creationId xmlns:a16="http://schemas.microsoft.com/office/drawing/2014/main" id="{5A49A3FD-DEAF-604E-A316-271CF5699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24337"/>
            <a:ext cx="9144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200000"/>
              </a:lnSpc>
              <a:spcBef>
                <a:spcPct val="100000"/>
              </a:spcBef>
              <a:spcAft>
                <a:spcPct val="100000"/>
              </a:spcAft>
            </a:pPr>
            <a:r>
              <a:rPr lang="en-US" altLang="en-US">
                <a:latin typeface="Comic Sans MS" panose="030F0902030302020204" pitchFamily="66" charset="0"/>
              </a:rPr>
              <a:t>G</a:t>
            </a:r>
          </a:p>
        </p:txBody>
      </p:sp>
      <p:cxnSp>
        <p:nvCxnSpPr>
          <p:cNvPr id="468999" name="AutoShape 7">
            <a:extLst>
              <a:ext uri="{FF2B5EF4-FFF2-40B4-BE49-F238E27FC236}">
                <a16:creationId xmlns:a16="http://schemas.microsoft.com/office/drawing/2014/main" id="{63425C1F-C701-F247-AF9C-2E34084E67E4}"/>
              </a:ext>
            </a:extLst>
          </p:cNvPr>
          <p:cNvCxnSpPr>
            <a:cxnSpLocks noChangeShapeType="1"/>
            <a:stCxn id="468996" idx="3"/>
            <a:endCxn id="468998" idx="1"/>
          </p:cNvCxnSpPr>
          <p:nvPr/>
        </p:nvCxnSpPr>
        <p:spPr bwMode="auto">
          <a:xfrm flipV="1">
            <a:off x="2514600" y="4640262"/>
            <a:ext cx="762000" cy="36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9000" name="AutoShape 8">
            <a:extLst>
              <a:ext uri="{FF2B5EF4-FFF2-40B4-BE49-F238E27FC236}">
                <a16:creationId xmlns:a16="http://schemas.microsoft.com/office/drawing/2014/main" id="{BCF82E72-4430-B440-892A-F030D1476401}"/>
              </a:ext>
            </a:extLst>
          </p:cNvPr>
          <p:cNvCxnSpPr>
            <a:cxnSpLocks noChangeShapeType="1"/>
            <a:stCxn id="468998" idx="3"/>
            <a:endCxn id="468997" idx="1"/>
          </p:cNvCxnSpPr>
          <p:nvPr/>
        </p:nvCxnSpPr>
        <p:spPr bwMode="auto">
          <a:xfrm>
            <a:off x="4191000" y="4640262"/>
            <a:ext cx="609600" cy="36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9002" name="Text Box 10">
            <a:extLst>
              <a:ext uri="{FF2B5EF4-FFF2-40B4-BE49-F238E27FC236}">
                <a16:creationId xmlns:a16="http://schemas.microsoft.com/office/drawing/2014/main" id="{208A3F1D-EA10-C045-B397-E6C9C7AB6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053012"/>
            <a:ext cx="419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omic Sans MS" panose="030F0902030302020204" pitchFamily="66" charset="0"/>
              </a:rPr>
              <a:t>Run  M(x,y)</a:t>
            </a:r>
          </a:p>
        </p:txBody>
      </p:sp>
    </p:spTree>
    <p:extLst>
      <p:ext uri="{BB962C8B-B14F-4D97-AF65-F5344CB8AC3E}">
        <p14:creationId xmlns:p14="http://schemas.microsoft.com/office/powerpoint/2010/main" val="272199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6" grpId="0" animBg="1"/>
      <p:bldP spid="468997" grpId="0" animBg="1"/>
      <p:bldP spid="468998" grpId="0" animBg="1"/>
      <p:bldP spid="4690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4CC0D888-C2BE-6A4B-B8C4-8279A8A2F5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600200"/>
          </a:xfrm>
        </p:spPr>
        <p:txBody>
          <a:bodyPr/>
          <a:lstStyle/>
          <a:p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Theorem: if one-way functions exist, then BPP ⊆ ∩</a:t>
            </a:r>
            <a:r>
              <a:rPr lang="en-US" altLang="en-US" sz="3600" baseline="-25000" dirty="0">
                <a:latin typeface="Symbol" pitchFamily="2" charset="2"/>
              </a:rPr>
              <a:t>e</a:t>
            </a:r>
            <a:r>
              <a:rPr lang="en-US" altLang="en-US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&gt;0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DTIME (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3600" baseline="30000" dirty="0">
                <a:latin typeface="Symbol" pitchFamily="2" charset="2"/>
              </a:rPr>
              <a:t>e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3091" name="Rectangle 3">
            <a:extLst>
              <a:ext uri="{FF2B5EF4-FFF2-40B4-BE49-F238E27FC236}">
                <a16:creationId xmlns:a16="http://schemas.microsoft.com/office/drawing/2014/main" id="{5E931C10-660F-6D40-AD41-6767096CA2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" y="1219200"/>
            <a:ext cx="83820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Proof[Yao]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Given L in BPP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Convert BPP algorithm M into algorithm M</a:t>
            </a:r>
            <a:r>
              <a:rPr lang="ja-JP" altLang="en-US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On n-bit input x, say M uses </a:t>
            </a:r>
            <a:r>
              <a:rPr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ja-JP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bits of randomness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Let m = n</a:t>
            </a:r>
            <a:r>
              <a:rPr lang="en-US" altLang="ja-JP" sz="3200" baseline="30000" dirty="0">
                <a:latin typeface="Symbol" pitchFamily="2" charset="2"/>
              </a:rPr>
              <a:t>e </a:t>
            </a:r>
            <a:r>
              <a:rPr lang="en-US" altLang="ja-JP" sz="3200" dirty="0">
                <a:latin typeface="Symbol" pitchFamily="2" charset="2"/>
              </a:rPr>
              <a:t>.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ja-JP" sz="32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=(m</a:t>
            </a:r>
            <a:r>
              <a:rPr lang="en-US" altLang="ja-JP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1/</a:t>
            </a:r>
            <a:r>
              <a:rPr lang="en-US" altLang="ja-JP" sz="3200" baseline="30000" dirty="0">
                <a:latin typeface="Symbol" pitchFamily="2" charset="2"/>
                <a:cs typeface="Arial" panose="020B0604020202020204" pitchFamily="34" charset="0"/>
              </a:rPr>
              <a:t>e</a:t>
            </a:r>
            <a:r>
              <a:rPr lang="en-US" altLang="ja-JP" sz="3200" dirty="0">
                <a:latin typeface="Symbol" pitchFamily="2" charset="2"/>
                <a:cs typeface="Arial" panose="020B0604020202020204" pitchFamily="34" charset="0"/>
              </a:rPr>
              <a:t>)</a:t>
            </a:r>
            <a:r>
              <a:rPr lang="en-US" altLang="ja-JP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 =m</a:t>
            </a:r>
            <a:r>
              <a:rPr lang="en-US" altLang="ja-JP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c/</a:t>
            </a:r>
            <a:r>
              <a:rPr lang="en-US" altLang="ja-JP" sz="3200" baseline="30000" dirty="0">
                <a:latin typeface="Symbol" pitchFamily="2" charset="2"/>
                <a:cs typeface="Arial" panose="020B0604020202020204" pitchFamily="34" charset="0"/>
              </a:rPr>
              <a:t>e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Take CS-PRG  G:{0,1}</a:t>
            </a:r>
            <a:r>
              <a:rPr lang="en-US" altLang="ja-JP" baseline="30000" dirty="0">
                <a:latin typeface="Arial" panose="020B0604020202020204" pitchFamily="34" charset="0"/>
                <a:cs typeface="Arial" panose="020B0604020202020204" pitchFamily="34" charset="0"/>
              </a:rPr>
              <a:t>m         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{0,1}</a:t>
            </a:r>
            <a:endParaRPr lang="en-US" altLang="ja-JP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Output </a:t>
            </a:r>
            <a:r>
              <a:rPr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majority</a:t>
            </a:r>
            <a:r>
              <a:rPr lang="en-US" altLang="ja-JP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{M(x, G(s))}</a:t>
            </a:r>
          </a:p>
          <a:p>
            <a:pPr lvl="1">
              <a:lnSpc>
                <a:spcPct val="90000"/>
              </a:lnSpc>
            </a:pP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Observation 1: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M’ is deterministic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Runtime of M’ = O(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baseline="30000" dirty="0">
                <a:latin typeface="Symbol" pitchFamily="2" charset="2"/>
              </a:rPr>
              <a:t>e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)*runtime of M =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25351E9-20B6-2B44-A8A7-07E56232B8D6}"/>
              </a:ext>
            </a:extLst>
          </p:cNvPr>
          <p:cNvCxnSpPr/>
          <p:nvPr/>
        </p:nvCxnSpPr>
        <p:spPr bwMode="auto">
          <a:xfrm>
            <a:off x="5029200" y="3886200"/>
            <a:ext cx="533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0594171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18971</TotalTime>
  <Words>6405</Words>
  <Application>Microsoft Macintosh PowerPoint</Application>
  <PresentationFormat>On-screen Show (4:3)</PresentationFormat>
  <Paragraphs>691</Paragraphs>
  <Slides>54</Slides>
  <Notes>26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2" baseType="lpstr">
      <vt:lpstr>Arial</vt:lpstr>
      <vt:lpstr>Arial Narrow</vt:lpstr>
      <vt:lpstr>Cambria Math</vt:lpstr>
      <vt:lpstr>cmsy10</vt:lpstr>
      <vt:lpstr>Comic Sans MS</vt:lpstr>
      <vt:lpstr>Symbol</vt:lpstr>
      <vt:lpstr>Times New Roman</vt:lpstr>
      <vt:lpstr>Blank Presentation</vt:lpstr>
      <vt:lpstr>6.875 Lecture 5  Spring 2020  Lecturer: Shafi Goldwasser</vt:lpstr>
      <vt:lpstr>LAST TIME: Randomness I</vt:lpstr>
      <vt:lpstr>TODAY: RANDOMNESS II</vt:lpstr>
      <vt:lpstr>RECALL: CONSTRUCTION of CS-PRG</vt:lpstr>
      <vt:lpstr>Recall: Every OWF Has an Associated Hard Core Bit</vt:lpstr>
      <vt:lpstr>Example: Any one-way permutation based on Goldreich-Levin Hard Core Bit</vt:lpstr>
      <vt:lpstr>BPP</vt:lpstr>
      <vt:lpstr>Application: De-randomization</vt:lpstr>
      <vt:lpstr>Theorem: if one-way functions exist, then BPP ⊆ ∩e&gt;0DTIME (2ne) </vt:lpstr>
      <vt:lpstr>Theorem: if f one-way function, then  BPP ⊆ ∩e&gt;0DTIME (2ne) </vt:lpstr>
      <vt:lpstr>Theorem: if f one-way function, then  BPP ⊆ ∩e&gt;0DTIME (2ne) </vt:lpstr>
      <vt:lpstr>Simulating BPP in sub-exponential time</vt:lpstr>
      <vt:lpstr>Application 2:  Symmetric Encryption for long messages with short keys</vt:lpstr>
      <vt:lpstr>Stateful encryption for many messages:</vt:lpstr>
      <vt:lpstr>Questions:   Can you access directly the i-th block output of G?  Can you do Stateless Encryption of many messages? </vt:lpstr>
      <vt:lpstr>Pseudo Random Functions(PSRF)</vt:lpstr>
      <vt:lpstr>Define: “statistical test” D or functions</vt:lpstr>
      <vt:lpstr>Pseudo-Random F is indistinguishable from Random</vt:lpstr>
      <vt:lpstr>Pseudo  Random Functions: Formal</vt:lpstr>
      <vt:lpstr>Existence of PSRF’s</vt:lpstr>
      <vt:lpstr>Tree Like Construction</vt:lpstr>
      <vt:lpstr>Construction of PSRF’s</vt:lpstr>
      <vt:lpstr>Theorem: If G is cs-prg, then F is psrf </vt:lpstr>
      <vt:lpstr> Hybrid</vt:lpstr>
      <vt:lpstr>Proof of Security</vt:lpstr>
      <vt:lpstr>PowerPoint Presentation</vt:lpstr>
      <vt:lpstr>Cost of PSRF</vt:lpstr>
      <vt:lpstr>Corollary</vt:lpstr>
      <vt:lpstr>Prediction Test for Functions? (analogue to Next-Bit Test)</vt:lpstr>
      <vt:lpstr>Applications of Pseudorandom Functions</vt:lpstr>
      <vt:lpstr>Stateless Encryption Secure Against Chosen Cipher-text Attack</vt:lpstr>
      <vt:lpstr>Passwords, Calling card id’s</vt:lpstr>
      <vt:lpstr>Identify Friend of Foe</vt:lpstr>
      <vt:lpstr>Where do we find: One Way Functions (OWF)</vt:lpstr>
      <vt:lpstr>Primary Source for candidate examples: Number Theory</vt:lpstr>
      <vt:lpstr>Is this a good candidate?</vt:lpstr>
      <vt:lpstr>More Generally</vt:lpstr>
      <vt:lpstr>Weak One Way Function</vt:lpstr>
      <vt:lpstr>Weak OWF ≣ Strong OWF</vt:lpstr>
      <vt:lpstr>Weak OWF ≣ Strong OWF</vt:lpstr>
      <vt:lpstr>Proof Plan: “Efficient” Reduction Between</vt:lpstr>
      <vt:lpstr>Intuitive Argument: Not Proof</vt:lpstr>
      <vt:lpstr>Formal Proof: A reduction F not strong ⇒f not weak</vt:lpstr>
      <vt:lpstr>PowerPoint Presentation</vt:lpstr>
      <vt:lpstr>PowerPoint Presentation</vt:lpstr>
      <vt:lpstr>PowerPoint Presentation</vt:lpstr>
      <vt:lpstr>Drawbacks to the theorem</vt:lpstr>
      <vt:lpstr>Typical Proof: “Efficient” Reduction Between Primitives</vt:lpstr>
      <vt:lpstr>Intuitive Argument: Not Proof</vt:lpstr>
      <vt:lpstr>Formal Proof: A reduction F not strong ⇒f not weak</vt:lpstr>
      <vt:lpstr>PowerPoint Presentation</vt:lpstr>
      <vt:lpstr>PowerPoint Presentation</vt:lpstr>
      <vt:lpstr>PowerPoint Presentation</vt:lpstr>
      <vt:lpstr>Drawbacks to the theorem</vt:lpstr>
    </vt:vector>
  </TitlesOfParts>
  <Company>LCS 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of the Adversary</dc:title>
  <dc:creator>Theory of Computation</dc:creator>
  <cp:lastModifiedBy>Microsoft Office User</cp:lastModifiedBy>
  <cp:revision>878</cp:revision>
  <cp:lastPrinted>2020-09-10T06:01:49Z</cp:lastPrinted>
  <dcterms:created xsi:type="dcterms:W3CDTF">2013-02-27T00:46:17Z</dcterms:created>
  <dcterms:modified xsi:type="dcterms:W3CDTF">2020-09-15T16:35:27Z</dcterms:modified>
</cp:coreProperties>
</file>