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sldIdLst>
    <p:sldId id="256" r:id="rId2"/>
    <p:sldId id="257" r:id="rId3"/>
    <p:sldId id="594" r:id="rId4"/>
    <p:sldId id="544" r:id="rId5"/>
    <p:sldId id="546" r:id="rId6"/>
    <p:sldId id="261" r:id="rId7"/>
    <p:sldId id="262" r:id="rId8"/>
    <p:sldId id="263" r:id="rId9"/>
    <p:sldId id="264" r:id="rId10"/>
    <p:sldId id="265" r:id="rId11"/>
    <p:sldId id="266" r:id="rId12"/>
    <p:sldId id="267" r:id="rId13"/>
    <p:sldId id="268" r:id="rId14"/>
    <p:sldId id="627" r:id="rId15"/>
    <p:sldId id="270" r:id="rId16"/>
    <p:sldId id="271" r:id="rId17"/>
    <p:sldId id="519" r:id="rId18"/>
    <p:sldId id="272" r:id="rId19"/>
    <p:sldId id="273" r:id="rId20"/>
    <p:sldId id="595" r:id="rId21"/>
    <p:sldId id="275" r:id="rId22"/>
    <p:sldId id="621" r:id="rId23"/>
    <p:sldId id="277" r:id="rId24"/>
    <p:sldId id="278" r:id="rId25"/>
    <p:sldId id="279" r:id="rId26"/>
    <p:sldId id="280" r:id="rId27"/>
    <p:sldId id="281" r:id="rId28"/>
    <p:sldId id="282" r:id="rId29"/>
    <p:sldId id="283" r:id="rId30"/>
    <p:sldId id="284" r:id="rId31"/>
    <p:sldId id="626" r:id="rId32"/>
    <p:sldId id="286" r:id="rId33"/>
    <p:sldId id="287" r:id="rId34"/>
    <p:sldId id="288" r:id="rId35"/>
    <p:sldId id="623" r:id="rId36"/>
    <p:sldId id="499" r:id="rId37"/>
    <p:sldId id="500" r:id="rId38"/>
    <p:sldId id="501" r:id="rId39"/>
    <p:sldId id="513" r:id="rId40"/>
    <p:sldId id="516" r:id="rId41"/>
    <p:sldId id="543" r:id="rId42"/>
    <p:sldId id="625" r:id="rId43"/>
    <p:sldId id="624" r:id="rId44"/>
    <p:sldId id="590" r:id="rId45"/>
    <p:sldId id="591" r:id="rId46"/>
    <p:sldId id="592" r:id="rId47"/>
    <p:sldId id="518" r:id="rId48"/>
    <p:sldId id="521" r:id="rId49"/>
    <p:sldId id="522" r:id="rId50"/>
    <p:sldId id="523" r:id="rId51"/>
    <p:sldId id="524" r:id="rId5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7"/>
  </p:normalViewPr>
  <p:slideViewPr>
    <p:cSldViewPr>
      <p:cViewPr>
        <p:scale>
          <a:sx n="126" d="100"/>
          <a:sy n="126" d="100"/>
        </p:scale>
        <p:origin x="224" y="-208"/>
      </p:cViewPr>
      <p:guideLst>
        <p:guide orient="horz" pos="2880"/>
        <p:guide pos="216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2T00:54:09.632"/>
    </inkml:context>
    <inkml:brush xml:id="br0">
      <inkml:brushProperty name="width" value="0.05" units="cm"/>
      <inkml:brushProperty name="height" value="0.05" units="cm"/>
    </inkml:brush>
  </inkml:definitions>
  <inkml:trace contextRef="#ctx0" brushRef="#br0">161 1 24575,'0'46'0,"0"25"0,0 2 0,0 35 0,0-14 0,0 19 0,0 0 0,0-20 0,0-8 0,0-6 0,0-28 0,0 6 0,-11-40 0,-4-4 0,-11-13 0,-2 0 0,13 13 0,3 5 0,12 30 0,0-13 0,0 13 0,0-17 0,0 0 0,0 0 0,-11-14 0,-4-3 0,1-27 0,3 10 0,11-9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2T00:54:11.460"/>
    </inkml:context>
    <inkml:brush xml:id="br0">
      <inkml:brushProperty name="width" value="0.05" units="cm"/>
      <inkml:brushProperty name="height" value="0.05" units="cm"/>
    </inkml:brush>
  </inkml:definitions>
  <inkml:trace contextRef="#ctx0" brushRef="#br0">1 1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2T00:54:14.357"/>
    </inkml:context>
    <inkml:brush xml:id="br0">
      <inkml:brushProperty name="width" value="0.05" units="cm"/>
      <inkml:brushProperty name="height" value="0.05" units="cm"/>
    </inkml:brush>
  </inkml:definitions>
  <inkml:trace contextRef="#ctx0" brushRef="#br0">39 0 24575,'-9'7'0,"0"0"0,3-1 0,2 1 0,2 3 0,2 1 0,0 3 0,0 2 0,0 0 0,0-1 0,0-3 0,0 3 0,0-7 0,0 7 0,0-7 0,0 3 0,0-4 0,0 0 0,0 0 0,0 0 0,0 1 0,0-2 0,0 1 0,0 0 0,0 8 0,0-2 0,0 11 0,0-2 0,0 9 0,0-4 0,-4 4 0,3-9 0,-2-2 0,3-8 0,0-1 0,0-4 0,0 0 0,0 0 0,0-3 0,0-1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2T01:35:23.220"/>
    </inkml:context>
    <inkml:brush xml:id="br0">
      <inkml:brushProperty name="width" value="0.05" units="cm"/>
      <inkml:brushProperty name="height" value="0.05" units="cm"/>
    </inkml:brush>
  </inkml:definitions>
  <inkml:trace contextRef="#ctx0" brushRef="#br0">143 1 24575,'0'43'0,"0"22"0,0 3 0,0 33 0,0-15 0,0 19 0,0 0 0,0-19 0,0-7 0,0-6 0,0-26 0,0 7 0,-10-39 0,-4-3 0,-9-12 0,-1 0 0,11 13 0,2 3 0,11 28 0,0-11 0,0 11 0,0-15 0,0 0 0,0 0 0,-10-13 0,-3-3 0,1-25 0,2 9 0,10-9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2T01:35:23.221"/>
    </inkml:context>
    <inkml:brush xml:id="br0">
      <inkml:brushProperty name="width" value="0.05" units="cm"/>
      <inkml:brushProperty name="height" value="0.05" units="cm"/>
    </inkml:brush>
  </inkml:definitions>
  <inkml:trace contextRef="#ctx0" brushRef="#br0">1 0 24575,'0'0'0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2T01:35:23.222"/>
    </inkml:context>
    <inkml:brush xml:id="br0">
      <inkml:brushProperty name="width" value="0.05" units="cm"/>
      <inkml:brushProperty name="height" value="0.05" units="cm"/>
    </inkml:brush>
  </inkml:definitions>
  <inkml:trace contextRef="#ctx0" brushRef="#br0">35 0 24575,'-8'6'0,"0"1"0,2-1 0,3 0 0,1 3 0,2 1 0,0 4 0,0 0 0,0 1 0,0-1 0,0-3 0,0 3 0,0-6 0,0 5 0,0-5 0,0 2 0,0-3 0,0-1 0,0 1 0,0-1 0,0 1 0,0-1 0,0 1 0,0-1 0,0 8 0,0-2 0,0 11 0,0-4 0,0 10 0,0-3 0,-3 2 0,2-8 0,-2-1 0,3-8 0,0-1 0,0-3 0,0-1 0,0 1 0,0-4 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2FCC8CE-EF83-674A-A4C1-9FFB73FBAD3C}" type="datetimeFigureOut">
              <a:rPr lang="en-US" smtClean="0"/>
              <a:t>9/20/20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961BAC1C-597D-1F42-8BF3-EDC51E9BAA10}" type="slidenum">
              <a:rPr lang="en-US" smtClean="0"/>
              <a:t>‹#›</a:t>
            </a:fld>
            <a:endParaRPr lang="en-US"/>
          </a:p>
        </p:txBody>
      </p:sp>
    </p:spTree>
    <p:extLst>
      <p:ext uri="{BB962C8B-B14F-4D97-AF65-F5344CB8AC3E}">
        <p14:creationId xmlns:p14="http://schemas.microsoft.com/office/powerpoint/2010/main" val="480810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1D2B6D7F-8418-684C-A990-E52C9BD085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Times New Roman" panose="02020603050405020304" pitchFamily="18" charset="0"/>
                <a:ea typeface="MS PGothic" panose="020B0600070205080204" pitchFamily="34" charset="-128"/>
              </a:defRPr>
            </a:lvl1pPr>
            <a:lvl2pPr marL="742950" indent="-285750" defTabSz="919163">
              <a:defRPr sz="2400">
                <a:solidFill>
                  <a:schemeClr val="tx1"/>
                </a:solidFill>
                <a:latin typeface="Times New Roman" panose="02020603050405020304" pitchFamily="18" charset="0"/>
                <a:ea typeface="MS PGothic" panose="020B0600070205080204" pitchFamily="34" charset="-128"/>
              </a:defRPr>
            </a:lvl2pPr>
            <a:lvl3pPr marL="1143000" indent="-228600" defTabSz="919163">
              <a:defRPr sz="2400">
                <a:solidFill>
                  <a:schemeClr val="tx1"/>
                </a:solidFill>
                <a:latin typeface="Times New Roman" panose="02020603050405020304" pitchFamily="18" charset="0"/>
                <a:ea typeface="MS PGothic" panose="020B0600070205080204" pitchFamily="34" charset="-128"/>
              </a:defRPr>
            </a:lvl3pPr>
            <a:lvl4pPr marL="1600200" indent="-228600" defTabSz="919163">
              <a:defRPr sz="2400">
                <a:solidFill>
                  <a:schemeClr val="tx1"/>
                </a:solidFill>
                <a:latin typeface="Times New Roman" panose="02020603050405020304" pitchFamily="18" charset="0"/>
                <a:ea typeface="MS PGothic" panose="020B0600070205080204" pitchFamily="34" charset="-128"/>
              </a:defRPr>
            </a:lvl4pPr>
            <a:lvl5pPr marL="2057400" indent="-228600" defTabSz="919163">
              <a:defRPr sz="2400">
                <a:solidFill>
                  <a:schemeClr val="tx1"/>
                </a:solidFill>
                <a:latin typeface="Times New Roman" panose="02020603050405020304" pitchFamily="18" charset="0"/>
                <a:ea typeface="MS PGothic" panose="020B0600070205080204" pitchFamily="34" charset="-128"/>
              </a:defRPr>
            </a:lvl5pPr>
            <a:lvl6pPr marL="2514600" indent="-228600" defTabSz="91916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91916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91916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91916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952F85D6-8911-B24B-80C9-32B3B90924F4}" type="slidenum">
              <a:rPr lang="en-US" altLang="en-US" sz="1200">
                <a:latin typeface="Arial" panose="020B0604020202020204" pitchFamily="34" charset="0"/>
              </a:rPr>
              <a:pPr eaLnBrk="1" hangingPunct="1"/>
              <a:t>3</a:t>
            </a:fld>
            <a:endParaRPr lang="en-US" altLang="en-US" sz="1200">
              <a:latin typeface="Arial" panose="020B0604020202020204" pitchFamily="34" charset="0"/>
            </a:endParaRPr>
          </a:p>
        </p:txBody>
      </p:sp>
      <p:sp>
        <p:nvSpPr>
          <p:cNvPr id="17410" name="Rectangle 2">
            <a:extLst>
              <a:ext uri="{FF2B5EF4-FFF2-40B4-BE49-F238E27FC236}">
                <a16:creationId xmlns:a16="http://schemas.microsoft.com/office/drawing/2014/main" id="{46B4996F-3202-AA46-BBA8-C3B035CF8276}"/>
              </a:ext>
            </a:extLst>
          </p:cNvPr>
          <p:cNvSpPr>
            <a:spLocks noGrp="1" noRot="1" noChangeAspect="1" noChangeArrowheads="1" noTextEdit="1"/>
          </p:cNvSpPr>
          <p:nvPr>
            <p:ph type="sldImg"/>
          </p:nvPr>
        </p:nvSpPr>
        <p:spPr>
          <a:xfrm>
            <a:off x="1135063" y="671513"/>
            <a:ext cx="4665662" cy="3498850"/>
          </a:xfrm>
          <a:ln/>
        </p:spPr>
      </p:sp>
      <p:sp>
        <p:nvSpPr>
          <p:cNvPr id="17411" name="Rectangle 3">
            <a:extLst>
              <a:ext uri="{FF2B5EF4-FFF2-40B4-BE49-F238E27FC236}">
                <a16:creationId xmlns:a16="http://schemas.microsoft.com/office/drawing/2014/main" id="{A6813319-31C1-834F-AED3-0AA22D769BF5}"/>
              </a:ext>
            </a:extLst>
          </p:cNvPr>
          <p:cNvSpPr>
            <a:spLocks noGrp="1" noChangeArrowheads="1"/>
          </p:cNvSpPr>
          <p:nvPr>
            <p:ph type="body" idx="1"/>
          </p:nvPr>
        </p:nvSpPr>
        <p:spPr>
          <a:xfrm>
            <a:off x="922338" y="4395788"/>
            <a:ext cx="5078412" cy="4092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3" tIns="45296" rIns="90593" bIns="45296"/>
          <a:lstStyle/>
          <a:p>
            <a:pPr eaLnBrk="1" hangingPunct="1"/>
            <a:r>
              <a:rPr lang="en-US" altLang="en-US">
                <a:latin typeface="Arial" panose="020B0604020202020204" pitchFamily="34" charset="0"/>
                <a:cs typeface="Arial" panose="020B0604020202020204" pitchFamily="34" charset="0"/>
              </a:rPr>
              <a:t>EVENT is</a:t>
            </a:r>
          </a:p>
        </p:txBody>
      </p:sp>
    </p:spTree>
    <p:extLst>
      <p:ext uri="{BB962C8B-B14F-4D97-AF65-F5344CB8AC3E}">
        <p14:creationId xmlns:p14="http://schemas.microsoft.com/office/powerpoint/2010/main" val="2627754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37A8FE36-AE5C-1F4B-92F1-7E85A89187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Times New Roman" panose="02020603050405020304" pitchFamily="18" charset="0"/>
                <a:ea typeface="MS PGothic" panose="020B0600070205080204" pitchFamily="34" charset="-128"/>
              </a:defRPr>
            </a:lvl1pPr>
            <a:lvl2pPr marL="742950" indent="-285750" defTabSz="919163">
              <a:defRPr sz="2400">
                <a:solidFill>
                  <a:schemeClr val="tx1"/>
                </a:solidFill>
                <a:latin typeface="Times New Roman" panose="02020603050405020304" pitchFamily="18" charset="0"/>
                <a:ea typeface="MS PGothic" panose="020B0600070205080204" pitchFamily="34" charset="-128"/>
              </a:defRPr>
            </a:lvl2pPr>
            <a:lvl3pPr marL="1143000" indent="-228600" defTabSz="919163">
              <a:defRPr sz="2400">
                <a:solidFill>
                  <a:schemeClr val="tx1"/>
                </a:solidFill>
                <a:latin typeface="Times New Roman" panose="02020603050405020304" pitchFamily="18" charset="0"/>
                <a:ea typeface="MS PGothic" panose="020B0600070205080204" pitchFamily="34" charset="-128"/>
              </a:defRPr>
            </a:lvl3pPr>
            <a:lvl4pPr marL="1600200" indent="-228600" defTabSz="919163">
              <a:defRPr sz="2400">
                <a:solidFill>
                  <a:schemeClr val="tx1"/>
                </a:solidFill>
                <a:latin typeface="Times New Roman" panose="02020603050405020304" pitchFamily="18" charset="0"/>
                <a:ea typeface="MS PGothic" panose="020B0600070205080204" pitchFamily="34" charset="-128"/>
              </a:defRPr>
            </a:lvl4pPr>
            <a:lvl5pPr marL="2057400" indent="-228600" defTabSz="919163">
              <a:defRPr sz="2400">
                <a:solidFill>
                  <a:schemeClr val="tx1"/>
                </a:solidFill>
                <a:latin typeface="Times New Roman" panose="02020603050405020304" pitchFamily="18" charset="0"/>
                <a:ea typeface="MS PGothic" panose="020B0600070205080204" pitchFamily="34" charset="-128"/>
              </a:defRPr>
            </a:lvl5pPr>
            <a:lvl6pPr marL="2514600" indent="-228600" defTabSz="91916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91916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91916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919163"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1DEFBDCE-9ACE-5040-9743-1202F80593F8}" type="slidenum">
              <a:rPr lang="en-US" altLang="en-US" sz="1200">
                <a:latin typeface="Arial" panose="020B0604020202020204" pitchFamily="34" charset="0"/>
              </a:rPr>
              <a:pPr eaLnBrk="1" hangingPunct="1"/>
              <a:t>4</a:t>
            </a:fld>
            <a:endParaRPr lang="en-US" altLang="en-US" sz="1200">
              <a:latin typeface="Arial" panose="020B0604020202020204" pitchFamily="34" charset="0"/>
            </a:endParaRPr>
          </a:p>
        </p:txBody>
      </p:sp>
      <p:sp>
        <p:nvSpPr>
          <p:cNvPr id="20482" name="Rectangle 2">
            <a:extLst>
              <a:ext uri="{FF2B5EF4-FFF2-40B4-BE49-F238E27FC236}">
                <a16:creationId xmlns:a16="http://schemas.microsoft.com/office/drawing/2014/main" id="{77C36DF8-054B-8D46-937E-010D8E2558F6}"/>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79FF2BBD-A277-6844-8D92-74C885E589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Say under this definition for the F(x,y)=xy for Q(n)=n^2</a:t>
            </a:r>
          </a:p>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Prob of failure is at least epsilon</a:t>
            </a:r>
          </a:p>
        </p:txBody>
      </p:sp>
    </p:spTree>
    <p:extLst>
      <p:ext uri="{BB962C8B-B14F-4D97-AF65-F5344CB8AC3E}">
        <p14:creationId xmlns:p14="http://schemas.microsoft.com/office/powerpoint/2010/main" val="468659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in our language : if exponentiating mod p is a weak one way function, then it is a hard </a:t>
            </a:r>
            <a:r>
              <a:rPr lang="en-US" dirty="0" err="1"/>
              <a:t>oone</a:t>
            </a:r>
            <a:r>
              <a:rPr lang="en-US" dirty="0"/>
              <a:t> way </a:t>
            </a:r>
            <a:r>
              <a:rPr lang="en-US" dirty="0" err="1"/>
              <a:t>functino</a:t>
            </a:r>
            <a:endParaRPr lang="en-US" dirty="0"/>
          </a:p>
        </p:txBody>
      </p:sp>
      <p:sp>
        <p:nvSpPr>
          <p:cNvPr id="4" name="Slide Number Placeholder 3"/>
          <p:cNvSpPr>
            <a:spLocks noGrp="1"/>
          </p:cNvSpPr>
          <p:nvPr>
            <p:ph type="sldNum" sz="quarter" idx="5"/>
          </p:nvPr>
        </p:nvSpPr>
        <p:spPr/>
        <p:txBody>
          <a:bodyPr/>
          <a:lstStyle/>
          <a:p>
            <a:fld id="{961BAC1C-597D-1F42-8BF3-EDC51E9BAA10}" type="slidenum">
              <a:rPr lang="en-US" smtClean="0"/>
              <a:t>20</a:t>
            </a:fld>
            <a:endParaRPr lang="en-US"/>
          </a:p>
        </p:txBody>
      </p:sp>
    </p:spTree>
    <p:extLst>
      <p:ext uri="{BB962C8B-B14F-4D97-AF65-F5344CB8AC3E}">
        <p14:creationId xmlns:p14="http://schemas.microsoft.com/office/powerpoint/2010/main" val="379056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DAD288D-0A6F-1F41-816D-316C9DBEF30D}"/>
              </a:ext>
            </a:extLst>
          </p:cNvPr>
          <p:cNvSpPr>
            <a:spLocks noGrp="1" noRot="1" noChangeAspect="1"/>
          </p:cNvSpPr>
          <p:nvPr>
            <p:ph type="sldImg"/>
          </p:nvPr>
        </p:nvSpPr>
        <p:spPr>
          <a:ln/>
        </p:spPr>
      </p:sp>
      <p:sp>
        <p:nvSpPr>
          <p:cNvPr id="25603" name="Notes Placeholder 2">
            <a:extLst>
              <a:ext uri="{FF2B5EF4-FFF2-40B4-BE49-F238E27FC236}">
                <a16:creationId xmlns:a16="http://schemas.microsoft.com/office/drawing/2014/main" id="{902B2389-CA84-BA42-A329-BED8E844703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1/2Pr[Pred is correct on y s.t. MSB(p,g,y)=0]+</a:t>
            </a:r>
          </a:p>
          <a:p>
            <a:r>
              <a:rPr lang="en-US" altLang="en-US">
                <a:latin typeface="Times New Roman" panose="02020603050405020304" pitchFamily="18" charset="0"/>
              </a:rPr>
              <a:t>1/2Pr[Pred is correct on y s.t. MSB(p,gy)=1]=</a:t>
            </a:r>
          </a:p>
          <a:p>
            <a:endParaRPr lang="en-US" altLang="en-US">
              <a:solidFill>
                <a:srgbClr val="FF0000"/>
              </a:solidFill>
              <a:latin typeface="Times New Roman" panose="02020603050405020304" pitchFamily="18" charset="0"/>
            </a:endParaRPr>
          </a:p>
          <a:p>
            <a:endParaRPr lang="en-US" altLang="en-US">
              <a:latin typeface="Times New Roman" panose="02020603050405020304" pitchFamily="18" charset="0"/>
            </a:endParaRPr>
          </a:p>
        </p:txBody>
      </p:sp>
      <p:sp>
        <p:nvSpPr>
          <p:cNvPr id="25604" name="Slide Number Placeholder 3">
            <a:extLst>
              <a:ext uri="{FF2B5EF4-FFF2-40B4-BE49-F238E27FC236}">
                <a16:creationId xmlns:a16="http://schemas.microsoft.com/office/drawing/2014/main" id="{2CF27346-FAC2-2642-A071-AA6D7D31AF8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Times New Roman" panose="02020603050405020304" pitchFamily="18" charset="0"/>
                <a:ea typeface="MS PGothic" panose="020B0600070205080204" pitchFamily="34" charset="-128"/>
              </a:defRPr>
            </a:lvl1pPr>
            <a:lvl2pPr marL="37931725" indent="-37474525" defTabSz="919163">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DB959AD1-6573-E145-8891-9CDC73C4E5F1}" type="slidenum">
              <a:rPr lang="en-US" altLang="en-US" sz="1200"/>
              <a:pPr/>
              <a:t>44</a:t>
            </a:fld>
            <a:endParaRPr lang="en-US" altLang="en-US" sz="1200"/>
          </a:p>
        </p:txBody>
      </p:sp>
    </p:spTree>
    <p:extLst>
      <p:ext uri="{BB962C8B-B14F-4D97-AF65-F5344CB8AC3E}">
        <p14:creationId xmlns:p14="http://schemas.microsoft.com/office/powerpoint/2010/main" val="2756549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5FC0916-D6FE-E147-BF26-37EB9033BD45}"/>
              </a:ext>
            </a:extLst>
          </p:cNvPr>
          <p:cNvSpPr>
            <a:spLocks noGrp="1" noRot="1" noChangeAspect="1"/>
          </p:cNvSpPr>
          <p:nvPr>
            <p:ph type="sldImg"/>
          </p:nvPr>
        </p:nvSpPr>
        <p:spPr>
          <a:ln/>
        </p:spPr>
      </p:sp>
      <p:sp>
        <p:nvSpPr>
          <p:cNvPr id="27651" name="Notes Placeholder 2">
            <a:extLst>
              <a:ext uri="{FF2B5EF4-FFF2-40B4-BE49-F238E27FC236}">
                <a16:creationId xmlns:a16="http://schemas.microsoft.com/office/drawing/2014/main" id="{14D7091D-0807-FA47-B0E5-E08962CC22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1/2Pr[Pred is correct on y s.t. MSB(p,g,y)=0]+</a:t>
            </a:r>
          </a:p>
          <a:p>
            <a:r>
              <a:rPr lang="en-US" altLang="en-US">
                <a:latin typeface="Times New Roman" panose="02020603050405020304" pitchFamily="18" charset="0"/>
              </a:rPr>
              <a:t>1/2Pr[Pred is correct on y s.t. MSB(p,gy)=1]=</a:t>
            </a:r>
          </a:p>
          <a:p>
            <a:endParaRPr lang="en-US" altLang="en-US">
              <a:solidFill>
                <a:srgbClr val="FF0000"/>
              </a:solidFill>
              <a:latin typeface="Times New Roman" panose="02020603050405020304" pitchFamily="18" charset="0"/>
            </a:endParaRPr>
          </a:p>
          <a:p>
            <a:endParaRPr lang="en-US" altLang="en-US">
              <a:latin typeface="Times New Roman" panose="02020603050405020304" pitchFamily="18" charset="0"/>
            </a:endParaRPr>
          </a:p>
        </p:txBody>
      </p:sp>
      <p:sp>
        <p:nvSpPr>
          <p:cNvPr id="27652" name="Slide Number Placeholder 3">
            <a:extLst>
              <a:ext uri="{FF2B5EF4-FFF2-40B4-BE49-F238E27FC236}">
                <a16:creationId xmlns:a16="http://schemas.microsoft.com/office/drawing/2014/main" id="{AE7A861E-D2C7-1A41-8621-FE22ACB0644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Times New Roman" panose="02020603050405020304" pitchFamily="18" charset="0"/>
                <a:ea typeface="MS PGothic" panose="020B0600070205080204" pitchFamily="34" charset="-128"/>
              </a:defRPr>
            </a:lvl1pPr>
            <a:lvl2pPr marL="37931725" indent="-37474525" defTabSz="919163">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00ECE26C-1E08-5F46-A662-7EFFC6D8D930}" type="slidenum">
              <a:rPr lang="en-US" altLang="en-US" sz="1200"/>
              <a:pPr/>
              <a:t>45</a:t>
            </a:fld>
            <a:endParaRPr lang="en-US" altLang="en-US" sz="1200"/>
          </a:p>
        </p:txBody>
      </p:sp>
    </p:spTree>
    <p:extLst>
      <p:ext uri="{BB962C8B-B14F-4D97-AF65-F5344CB8AC3E}">
        <p14:creationId xmlns:p14="http://schemas.microsoft.com/office/powerpoint/2010/main" val="594760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80E62BD-684B-794D-93C9-B69FD4B30604}"/>
              </a:ext>
            </a:extLst>
          </p:cNvPr>
          <p:cNvSpPr>
            <a:spLocks noGrp="1" noRot="1" noChangeAspect="1"/>
          </p:cNvSpPr>
          <p:nvPr>
            <p:ph type="sldImg"/>
          </p:nvPr>
        </p:nvSpPr>
        <p:spPr>
          <a:ln/>
        </p:spPr>
      </p:sp>
      <p:sp>
        <p:nvSpPr>
          <p:cNvPr id="29699" name="Notes Placeholder 2">
            <a:extLst>
              <a:ext uri="{FF2B5EF4-FFF2-40B4-BE49-F238E27FC236}">
                <a16:creationId xmlns:a16="http://schemas.microsoft.com/office/drawing/2014/main" id="{DA0303F1-9AA7-E14B-BA0A-19116AEDFA1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1/2Pr[Pred is correct on y s.t. MSB(p,g,y)=0]+</a:t>
            </a:r>
          </a:p>
          <a:p>
            <a:r>
              <a:rPr lang="en-US" altLang="en-US">
                <a:latin typeface="Times New Roman" panose="02020603050405020304" pitchFamily="18" charset="0"/>
              </a:rPr>
              <a:t>1/2Pr[Pred is correct on y s.t. MSB(p,gy)=1]=</a:t>
            </a:r>
          </a:p>
          <a:p>
            <a:endParaRPr lang="en-US" altLang="en-US">
              <a:solidFill>
                <a:srgbClr val="FF0000"/>
              </a:solidFill>
              <a:latin typeface="Times New Roman" panose="02020603050405020304" pitchFamily="18" charset="0"/>
            </a:endParaRPr>
          </a:p>
          <a:p>
            <a:endParaRPr lang="en-US" altLang="en-US">
              <a:latin typeface="Times New Roman" panose="02020603050405020304" pitchFamily="18" charset="0"/>
            </a:endParaRPr>
          </a:p>
        </p:txBody>
      </p:sp>
      <p:sp>
        <p:nvSpPr>
          <p:cNvPr id="29700" name="Slide Number Placeholder 3">
            <a:extLst>
              <a:ext uri="{FF2B5EF4-FFF2-40B4-BE49-F238E27FC236}">
                <a16:creationId xmlns:a16="http://schemas.microsoft.com/office/drawing/2014/main" id="{320BFDFC-226A-ED4F-89D6-9EAC67A2E4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defRPr sz="2400">
                <a:solidFill>
                  <a:schemeClr val="tx1"/>
                </a:solidFill>
                <a:latin typeface="Times New Roman" panose="02020603050405020304" pitchFamily="18" charset="0"/>
                <a:ea typeface="MS PGothic" panose="020B0600070205080204" pitchFamily="34" charset="-128"/>
              </a:defRPr>
            </a:lvl1pPr>
            <a:lvl2pPr marL="37931725" indent="-37474525" defTabSz="919163">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1063545D-5B97-C74E-9A64-E4189C8DBD9E}" type="slidenum">
              <a:rPr lang="en-US" altLang="en-US" sz="1200"/>
              <a:pPr/>
              <a:t>46</a:t>
            </a:fld>
            <a:endParaRPr lang="en-US" altLang="en-US" sz="1200"/>
          </a:p>
        </p:txBody>
      </p:sp>
    </p:spTree>
    <p:extLst>
      <p:ext uri="{BB962C8B-B14F-4D97-AF65-F5344CB8AC3E}">
        <p14:creationId xmlns:p14="http://schemas.microsoft.com/office/powerpoint/2010/main" val="2567723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F9E7F8EE-5A02-9045-AF55-28BFDB16FD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2400">
                <a:solidFill>
                  <a:schemeClr val="tx1"/>
                </a:solidFill>
                <a:latin typeface="Times New Roman" panose="02020603050405020304" pitchFamily="18" charset="0"/>
                <a:ea typeface="MS PGothic" panose="020B0600070205080204" pitchFamily="34" charset="-128"/>
              </a:defRPr>
            </a:lvl1pPr>
            <a:lvl2pPr marL="37931725" indent="-37474525" defTabSz="91757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6C22C1F0-7AA2-854B-A7E1-FFC3E897484B}" type="slidenum">
              <a:rPr lang="en-US" altLang="en-US" sz="1200">
                <a:solidFill>
                  <a:srgbClr val="000000"/>
                </a:solidFill>
              </a:rPr>
              <a:pPr/>
              <a:t>49</a:t>
            </a:fld>
            <a:endParaRPr lang="en-US" altLang="en-US" sz="1200">
              <a:solidFill>
                <a:srgbClr val="000000"/>
              </a:solidFill>
            </a:endParaRPr>
          </a:p>
        </p:txBody>
      </p:sp>
      <p:sp>
        <p:nvSpPr>
          <p:cNvPr id="33795" name="Rectangle 2">
            <a:extLst>
              <a:ext uri="{FF2B5EF4-FFF2-40B4-BE49-F238E27FC236}">
                <a16:creationId xmlns:a16="http://schemas.microsoft.com/office/drawing/2014/main" id="{63ACEB81-2E06-9F4F-AB04-6E718D15B539}"/>
              </a:ext>
            </a:extLst>
          </p:cNvPr>
          <p:cNvSpPr>
            <a:spLocks noGrp="1" noRot="1" noChangeAspect="1" noChangeArrowheads="1" noTextEdit="1"/>
          </p:cNvSpPr>
          <p:nvPr>
            <p:ph type="sldImg"/>
          </p:nvPr>
        </p:nvSpPr>
        <p:spPr>
          <a:xfrm>
            <a:off x="1135063" y="673100"/>
            <a:ext cx="4660900" cy="3497263"/>
          </a:xfrm>
          <a:ln/>
        </p:spPr>
      </p:sp>
      <p:sp>
        <p:nvSpPr>
          <p:cNvPr id="33796" name="Rectangle 3">
            <a:extLst>
              <a:ext uri="{FF2B5EF4-FFF2-40B4-BE49-F238E27FC236}">
                <a16:creationId xmlns:a16="http://schemas.microsoft.com/office/drawing/2014/main" id="{B3CF33F1-CC70-8D42-87D5-4A962549DDB2}"/>
              </a:ext>
            </a:extLst>
          </p:cNvPr>
          <p:cNvSpPr>
            <a:spLocks noGrp="1" noChangeArrowheads="1"/>
          </p:cNvSpPr>
          <p:nvPr>
            <p:ph type="body" idx="1"/>
          </p:nvPr>
        </p:nvSpPr>
        <p:spPr>
          <a:xfrm>
            <a:off x="922338" y="4392613"/>
            <a:ext cx="5076825" cy="4097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500"/>
              </a:spcBef>
              <a:spcAft>
                <a:spcPts val="500"/>
              </a:spcAft>
            </a:pPr>
            <a:r>
              <a:rPr lang="en-US" altLang="en-US" sz="1000">
                <a:latin typeface="Times New Roman" panose="02020603050405020304" pitchFamily="18" charset="0"/>
              </a:rPr>
              <a:t>Let a,b be whatever…  Consider the following  elliptic cruve over finite field.</a:t>
            </a:r>
          </a:p>
          <a:p>
            <a:pPr>
              <a:spcBef>
                <a:spcPts val="500"/>
              </a:spcBef>
              <a:spcAft>
                <a:spcPts val="500"/>
              </a:spcAft>
            </a:pPr>
            <a:r>
              <a:rPr lang="en-US" altLang="en-US" sz="1000">
                <a:latin typeface="Times New Roman" panose="02020603050405020304" pitchFamily="18" charset="0"/>
              </a:rPr>
              <a:t>It is well known that the  set of points (x,y) satisfying the curve equation </a:t>
            </a:r>
          </a:p>
          <a:p>
            <a:pPr>
              <a:spcBef>
                <a:spcPts val="500"/>
              </a:spcBef>
              <a:spcAft>
                <a:spcPts val="500"/>
              </a:spcAft>
            </a:pPr>
            <a:r>
              <a:rPr lang="en-US" altLang="en-US" sz="1000">
                <a:latin typeface="Times New Roman" panose="02020603050405020304" pitchFamily="18" charset="0"/>
              </a:rPr>
              <a:t>dorm an abelian group. The group operation which adds two points can be expressed as a simple algebraic formula   is efficient to compute.</a:t>
            </a:r>
          </a:p>
          <a:p>
            <a:pPr>
              <a:spcBef>
                <a:spcPts val="500"/>
              </a:spcBef>
              <a:spcAft>
                <a:spcPts val="500"/>
              </a:spcAft>
            </a:pPr>
            <a:endParaRPr lang="en-US" altLang="en-US" sz="1000">
              <a:latin typeface="Times New Roman" panose="02020603050405020304" pitchFamily="18" charset="0"/>
            </a:endParaRPr>
          </a:p>
          <a:p>
            <a:pPr>
              <a:spcBef>
                <a:spcPts val="500"/>
              </a:spcBef>
              <a:spcAft>
                <a:spcPts val="500"/>
              </a:spcAft>
            </a:pPr>
            <a:r>
              <a:rPr lang="en-US" altLang="en-US" sz="1400">
                <a:latin typeface="Times New Roman" panose="02020603050405020304" pitchFamily="18" charset="0"/>
              </a:rPr>
              <a:t> </a:t>
            </a:r>
            <a:r>
              <a:rPr lang="en-US" altLang="en-US">
                <a:latin typeface="Times New Roman" panose="02020603050405020304" pitchFamily="18" charset="0"/>
              </a:rPr>
              <a:t>The elliptic curves used in analogs of discrete logarithm cryptosystems are of the form </a:t>
            </a:r>
            <a:r>
              <a:rPr lang="en-US" altLang="en-US" i="1">
                <a:latin typeface="Times New Roman" panose="02020603050405020304" pitchFamily="18" charset="0"/>
              </a:rPr>
              <a:t>y</a:t>
            </a:r>
            <a:r>
              <a:rPr lang="en-US" altLang="en-US" i="1" baseline="30000">
                <a:latin typeface="Times New Roman" panose="02020603050405020304" pitchFamily="18" charset="0"/>
              </a:rPr>
              <a:t>2</a:t>
            </a:r>
            <a:r>
              <a:rPr lang="en-US" altLang="en-US" i="1">
                <a:latin typeface="Times New Roman" panose="02020603050405020304" pitchFamily="18" charset="0"/>
              </a:rPr>
              <a:t>=x</a:t>
            </a:r>
            <a:r>
              <a:rPr lang="en-US" altLang="en-US" i="1" baseline="30000">
                <a:latin typeface="Times New Roman" panose="02020603050405020304" pitchFamily="18" charset="0"/>
              </a:rPr>
              <a:t>3</a:t>
            </a:r>
            <a:r>
              <a:rPr lang="en-US" altLang="en-US" i="1">
                <a:latin typeface="Times New Roman" panose="02020603050405020304" pitchFamily="18" charset="0"/>
              </a:rPr>
              <a:t>+ax+b(</a:t>
            </a:r>
            <a:r>
              <a:rPr lang="en-US" altLang="en-US">
                <a:latin typeface="Times New Roman" panose="02020603050405020304" pitchFamily="18" charset="0"/>
              </a:rPr>
              <a:t>mod </a:t>
            </a:r>
            <a:r>
              <a:rPr lang="en-US" altLang="en-US" i="1">
                <a:latin typeface="Times New Roman" panose="02020603050405020304" pitchFamily="18" charset="0"/>
              </a:rPr>
              <a:t>p)</a:t>
            </a:r>
            <a:r>
              <a:rPr lang="en-US" altLang="en-US">
                <a:latin typeface="Times New Roman" panose="02020603050405020304" pitchFamily="18" charset="0"/>
              </a:rPr>
              <a:t>, </a:t>
            </a:r>
            <a:r>
              <a:rPr lang="en-US" altLang="en-US" i="1">
                <a:latin typeface="Times New Roman" panose="02020603050405020304" pitchFamily="18" charset="0"/>
              </a:rPr>
              <a:t>p</a:t>
            </a:r>
            <a:r>
              <a:rPr lang="en-US" altLang="en-US">
                <a:latin typeface="Times New Roman" panose="02020603050405020304" pitchFamily="18" charset="0"/>
              </a:rPr>
              <a:t> prime. </a:t>
            </a:r>
          </a:p>
          <a:p>
            <a:pPr>
              <a:spcBef>
                <a:spcPts val="500"/>
              </a:spcBef>
              <a:spcAft>
                <a:spcPts val="500"/>
              </a:spcAft>
            </a:pPr>
            <a:r>
              <a:rPr lang="en-US" altLang="en-US">
                <a:latin typeface="Times New Roman" panose="02020603050405020304" pitchFamily="18" charset="0"/>
              </a:rPr>
              <a:t>The hard problem (analogues to the discrete logarithm) is the </a:t>
            </a:r>
            <a:r>
              <a:rPr lang="en-US" altLang="en-US">
                <a:solidFill>
                  <a:srgbClr val="0033CC"/>
                </a:solidFill>
                <a:latin typeface="Times New Roman" panose="02020603050405020304" pitchFamily="18" charset="0"/>
              </a:rPr>
              <a:t>elliptic curve logarithm problem</a:t>
            </a:r>
            <a:r>
              <a:rPr lang="en-US" altLang="en-US">
                <a:latin typeface="Times New Roman" panose="02020603050405020304" pitchFamily="18" charset="0"/>
              </a:rPr>
              <a:t>:   given a point </a:t>
            </a:r>
            <a:r>
              <a:rPr lang="en-US" altLang="en-US" i="1">
                <a:latin typeface="Times New Roman" panose="02020603050405020304" pitchFamily="18" charset="0"/>
              </a:rPr>
              <a:t>G</a:t>
            </a:r>
            <a:r>
              <a:rPr lang="en-US" altLang="en-US">
                <a:latin typeface="Times New Roman" panose="02020603050405020304" pitchFamily="18" charset="0"/>
              </a:rPr>
              <a:t> on an elliptic curve with order </a:t>
            </a:r>
            <a:r>
              <a:rPr lang="en-US" altLang="en-US" i="1">
                <a:latin typeface="Times New Roman" panose="02020603050405020304" pitchFamily="18" charset="0"/>
              </a:rPr>
              <a:t>r</a:t>
            </a:r>
            <a:r>
              <a:rPr lang="en-US" altLang="en-US">
                <a:latin typeface="Times New Roman" panose="02020603050405020304" pitchFamily="18" charset="0"/>
              </a:rPr>
              <a:t> (number of points on the curve) and another point </a:t>
            </a:r>
            <a:r>
              <a:rPr lang="en-US" altLang="en-US" i="1">
                <a:latin typeface="Times New Roman" panose="02020603050405020304" pitchFamily="18" charset="0"/>
              </a:rPr>
              <a:t>Y</a:t>
            </a:r>
            <a:r>
              <a:rPr lang="en-US" altLang="en-US">
                <a:latin typeface="Times New Roman" panose="02020603050405020304" pitchFamily="18" charset="0"/>
              </a:rPr>
              <a:t> on the curve, find a unique </a:t>
            </a:r>
            <a:r>
              <a:rPr lang="en-US" altLang="en-US" i="1">
                <a:latin typeface="Times New Roman" panose="02020603050405020304" pitchFamily="18" charset="0"/>
              </a:rPr>
              <a:t>x</a:t>
            </a:r>
            <a:r>
              <a:rPr lang="en-US" altLang="en-US">
                <a:latin typeface="Times New Roman" panose="02020603050405020304" pitchFamily="18" charset="0"/>
              </a:rPr>
              <a:t> such that </a:t>
            </a:r>
            <a:r>
              <a:rPr lang="en-US" altLang="en-US" i="1">
                <a:latin typeface="Times New Roman" panose="02020603050405020304" pitchFamily="18" charset="0"/>
              </a:rPr>
              <a:t>Y=mG</a:t>
            </a:r>
            <a:r>
              <a:rPr lang="en-US" altLang="en-US">
                <a:latin typeface="Times New Roman" panose="02020603050405020304" pitchFamily="18" charset="0"/>
              </a:rPr>
              <a:t>, i.e., </a:t>
            </a:r>
            <a:r>
              <a:rPr lang="en-US" altLang="en-US" i="1">
                <a:latin typeface="Times New Roman" panose="02020603050405020304" pitchFamily="18" charset="0"/>
              </a:rPr>
              <a:t>Y</a:t>
            </a:r>
            <a:r>
              <a:rPr lang="en-US" altLang="en-US">
                <a:latin typeface="Times New Roman" panose="02020603050405020304" pitchFamily="18" charset="0"/>
              </a:rPr>
              <a:t> is the </a:t>
            </a:r>
            <a:r>
              <a:rPr lang="en-US" altLang="en-US" i="1">
                <a:latin typeface="Times New Roman" panose="02020603050405020304" pitchFamily="18" charset="0"/>
              </a:rPr>
              <a:t>m</a:t>
            </a:r>
            <a:r>
              <a:rPr lang="en-US" altLang="en-US">
                <a:latin typeface="Times New Roman" panose="02020603050405020304" pitchFamily="18" charset="0"/>
              </a:rPr>
              <a:t>th multiple of </a:t>
            </a:r>
            <a:r>
              <a:rPr lang="en-US" altLang="en-US" i="1">
                <a:latin typeface="Times New Roman" panose="02020603050405020304" pitchFamily="18" charset="0"/>
              </a:rPr>
              <a:t>G</a:t>
            </a:r>
            <a:r>
              <a:rPr lang="en-US" altLang="en-US">
                <a:latin typeface="Times New Roman" panose="02020603050405020304" pitchFamily="18" charset="0"/>
              </a:rPr>
              <a:t>.</a:t>
            </a:r>
          </a:p>
          <a:p>
            <a:pPr algn="just">
              <a:spcBef>
                <a:spcPts val="500"/>
              </a:spcBef>
              <a:spcAft>
                <a:spcPts val="500"/>
              </a:spcAft>
            </a:pPr>
            <a:r>
              <a:rPr lang="en-US" altLang="en-US">
                <a:solidFill>
                  <a:srgbClr val="0033CC"/>
                </a:solidFill>
                <a:latin typeface="Times New Roman" panose="02020603050405020304" pitchFamily="18" charset="0"/>
              </a:rPr>
              <a:t>How Hard is it?</a:t>
            </a:r>
            <a:r>
              <a:rPr lang="en-US" altLang="en-US">
                <a:latin typeface="Times New Roman" panose="02020603050405020304" pitchFamily="18" charset="0"/>
              </a:rPr>
              <a:t> Until recently, the best attacks on elliptic curve logarithm problems had a running time of about a constant times the square root of </a:t>
            </a:r>
            <a:r>
              <a:rPr lang="en-US" altLang="en-US" i="1">
                <a:latin typeface="Times New Roman" panose="02020603050405020304" pitchFamily="18" charset="0"/>
              </a:rPr>
              <a:t>r</a:t>
            </a:r>
            <a:r>
              <a:rPr lang="en-US" altLang="en-US">
                <a:latin typeface="Times New Roman" panose="02020603050405020304" pitchFamily="18" charset="0"/>
              </a:rPr>
              <a:t> on average, which is much slower than attacks on general discrete log. This means that shorter key sizes for elliptic cryptosystems give the same security as larger keys in cryptosystems that are based on discrete logarithm problem . </a:t>
            </a:r>
          </a:p>
          <a:p>
            <a:pPr algn="just">
              <a:spcBef>
                <a:spcPts val="500"/>
              </a:spcBef>
              <a:spcAft>
                <a:spcPts val="500"/>
              </a:spcAft>
            </a:pPr>
            <a:r>
              <a:rPr lang="en-US" altLang="en-US">
                <a:latin typeface="Times New Roman" panose="02020603050405020304" pitchFamily="18" charset="0"/>
              </a:rPr>
              <a:t>Recently,</a:t>
            </a:r>
            <a:r>
              <a:rPr lang="en-US" altLang="en-US" sz="1600">
                <a:latin typeface="Times New Roman" panose="02020603050405020304" pitchFamily="18" charset="0"/>
              </a:rPr>
              <a:t> [</a:t>
            </a:r>
            <a:r>
              <a:rPr lang="en-US" altLang="en-US">
                <a:latin typeface="Times New Roman" panose="02020603050405020304" pitchFamily="18" charset="0"/>
              </a:rPr>
              <a:t>MOV] reduced the elliptic logarithm problem to a discrete logarithm problem for certain elliptic curves. Possibly algorithm development in this area will make equalize the security </a:t>
            </a:r>
          </a:p>
          <a:p>
            <a:pPr algn="just">
              <a:spcBef>
                <a:spcPts val="500"/>
              </a:spcBef>
              <a:spcAft>
                <a:spcPts val="500"/>
              </a:spcAft>
            </a:pPr>
            <a:r>
              <a:rPr lang="en-US" altLang="en-US">
                <a:latin typeface="Times New Roman" panose="02020603050405020304" pitchFamily="18" charset="0"/>
              </a:rPr>
              <a:t>of elliptic curve  logarithm cryptosystems to that of discrete logarithm cryptosystems. </a:t>
            </a:r>
          </a:p>
          <a:p>
            <a:pPr algn="just">
              <a:spcBef>
                <a:spcPts val="500"/>
              </a:spcBef>
              <a:spcAft>
                <a:spcPts val="500"/>
              </a:spcAft>
            </a:pPr>
            <a:r>
              <a:rPr lang="en-US" altLang="en-US">
                <a:latin typeface="Times New Roman" panose="02020603050405020304" pitchFamily="18" charset="0"/>
              </a:rPr>
              <a:t>OPEN QUESTION</a:t>
            </a:r>
          </a:p>
          <a:p>
            <a:endParaRPr lang="en-US" altLang="en-US">
              <a:latin typeface="Times New Roman" panose="02020603050405020304" pitchFamily="18" charset="0"/>
            </a:endParaRPr>
          </a:p>
        </p:txBody>
      </p:sp>
    </p:spTree>
    <p:extLst>
      <p:ext uri="{BB962C8B-B14F-4D97-AF65-F5344CB8AC3E}">
        <p14:creationId xmlns:p14="http://schemas.microsoft.com/office/powerpoint/2010/main" val="1651229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E54F31BE-FE3D-8849-ABC4-C3F05E1AF4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2400">
                <a:solidFill>
                  <a:schemeClr val="tx1"/>
                </a:solidFill>
                <a:latin typeface="Times New Roman" panose="02020603050405020304" pitchFamily="18" charset="0"/>
                <a:ea typeface="MS PGothic" panose="020B0600070205080204" pitchFamily="34" charset="-128"/>
              </a:defRPr>
            </a:lvl1pPr>
            <a:lvl2pPr marL="37931725" indent="-37474525" defTabSz="91757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DEAE41B7-7991-6843-A690-D9DF3F0EFA99}" type="slidenum">
              <a:rPr lang="en-US" altLang="en-US" sz="1200">
                <a:solidFill>
                  <a:srgbClr val="000000"/>
                </a:solidFill>
              </a:rPr>
              <a:pPr/>
              <a:t>51</a:t>
            </a:fld>
            <a:endParaRPr lang="en-US" altLang="en-US" sz="1200">
              <a:solidFill>
                <a:srgbClr val="000000"/>
              </a:solidFill>
            </a:endParaRPr>
          </a:p>
        </p:txBody>
      </p:sp>
      <p:sp>
        <p:nvSpPr>
          <p:cNvPr id="36867" name="Rectangle 2">
            <a:extLst>
              <a:ext uri="{FF2B5EF4-FFF2-40B4-BE49-F238E27FC236}">
                <a16:creationId xmlns:a16="http://schemas.microsoft.com/office/drawing/2014/main" id="{928BB705-1946-8A47-A0A8-08152433A4A8}"/>
              </a:ext>
            </a:extLst>
          </p:cNvPr>
          <p:cNvSpPr>
            <a:spLocks noGrp="1" noRot="1" noChangeAspect="1" noChangeArrowheads="1" noTextEdit="1"/>
          </p:cNvSpPr>
          <p:nvPr>
            <p:ph type="sldImg"/>
          </p:nvPr>
        </p:nvSpPr>
        <p:spPr>
          <a:ln/>
        </p:spPr>
      </p:sp>
      <p:sp>
        <p:nvSpPr>
          <p:cNvPr id="233475" name="Rectangle 3">
            <a:extLst>
              <a:ext uri="{FF2B5EF4-FFF2-40B4-BE49-F238E27FC236}">
                <a16:creationId xmlns:a16="http://schemas.microsoft.com/office/drawing/2014/main" id="{43041E3D-A406-AD42-B774-A6A8B86AB993}"/>
              </a:ext>
            </a:extLst>
          </p:cNvPr>
          <p:cNvSpPr>
            <a:spLocks noGrp="1" noChangeArrowheads="1"/>
          </p:cNvSpPr>
          <p:nvPr>
            <p:ph type="body" idx="1"/>
          </p:nvPr>
        </p:nvSpPr>
        <p:spPr/>
        <p:txBody>
          <a:bodyPr/>
          <a:lstStyle/>
          <a:p>
            <a:pPr>
              <a:defRPr/>
            </a:pPr>
            <a:endParaRPr lang="en-US">
              <a:ea typeface="ＭＳ Ｐゴシック" charset="0"/>
              <a:cs typeface="+mn-cs"/>
            </a:endParaRPr>
          </a:p>
        </p:txBody>
      </p:sp>
    </p:spTree>
    <p:extLst>
      <p:ext uri="{BB962C8B-B14F-4D97-AF65-F5344CB8AC3E}">
        <p14:creationId xmlns:p14="http://schemas.microsoft.com/office/powerpoint/2010/main" val="70449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744751" y="1168400"/>
            <a:ext cx="5654496" cy="695960"/>
          </a:xfrm>
          <a:prstGeom prst="rect">
            <a:avLst/>
          </a:prstGeom>
        </p:spPr>
        <p:txBody>
          <a:bodyPr wrap="square" lIns="0" tIns="0" rIns="0" bIns="0">
            <a:spAutoFit/>
          </a:bodyPr>
          <a:lstStyle>
            <a:lvl1pPr>
              <a:defRPr sz="4400" b="0" i="0">
                <a:solidFill>
                  <a:srgbClr val="FF0000"/>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FF0000"/>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sz="2800" b="0" i="0">
                <a:solidFill>
                  <a:srgbClr val="0541FF"/>
                </a:solidFill>
                <a:latin typeface="Comic Sans MS"/>
                <a:cs typeface="Comic Sans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FF0000"/>
                </a:solidFill>
                <a:latin typeface="Comic Sans MS"/>
                <a:cs typeface="Comic Sans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FF0000"/>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80999" y="2133600"/>
            <a:ext cx="8260080" cy="1570355"/>
          </a:xfrm>
          <a:custGeom>
            <a:avLst/>
            <a:gdLst/>
            <a:ahLst/>
            <a:cxnLst/>
            <a:rect l="l" t="t" r="r" b="b"/>
            <a:pathLst>
              <a:path w="8260080" h="1570354">
                <a:moveTo>
                  <a:pt x="8259761" y="0"/>
                </a:moveTo>
                <a:lnTo>
                  <a:pt x="0" y="0"/>
                </a:lnTo>
                <a:lnTo>
                  <a:pt x="0" y="1570037"/>
                </a:lnTo>
                <a:lnTo>
                  <a:pt x="8259761" y="1570037"/>
                </a:lnTo>
                <a:lnTo>
                  <a:pt x="8259761" y="0"/>
                </a:lnTo>
                <a:close/>
              </a:path>
            </a:pathLst>
          </a:custGeom>
          <a:solidFill>
            <a:srgbClr val="FFFB0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7DF6371-C364-E24F-9F0B-82573E1050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3C0AFFD-E9C8-F94E-8A6E-2D6B977359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5255DC-C8F1-7944-B08E-4631380FE7E5}"/>
              </a:ext>
            </a:extLst>
          </p:cNvPr>
          <p:cNvSpPr>
            <a:spLocks noGrp="1" noChangeArrowheads="1"/>
          </p:cNvSpPr>
          <p:nvPr>
            <p:ph type="sldNum" sz="quarter" idx="12"/>
          </p:nvPr>
        </p:nvSpPr>
        <p:spPr>
          <a:ln/>
        </p:spPr>
        <p:txBody>
          <a:bodyPr/>
          <a:lstStyle>
            <a:lvl1pPr>
              <a:defRPr/>
            </a:lvl1pPr>
          </a:lstStyle>
          <a:p>
            <a:fld id="{640CAC28-7EA6-1B4F-9974-BC49602C38B8}" type="slidenum">
              <a:rPr lang="en-US" altLang="en-US"/>
              <a:pPr/>
              <a:t>‹#›</a:t>
            </a:fld>
            <a:endParaRPr lang="en-US" altLang="en-US"/>
          </a:p>
        </p:txBody>
      </p:sp>
    </p:spTree>
    <p:extLst>
      <p:ext uri="{BB962C8B-B14F-4D97-AF65-F5344CB8AC3E}">
        <p14:creationId xmlns:p14="http://schemas.microsoft.com/office/powerpoint/2010/main" val="2146675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17615" y="284481"/>
            <a:ext cx="4708768" cy="574040"/>
          </a:xfrm>
          <a:prstGeom prst="rect">
            <a:avLst/>
          </a:prstGeom>
        </p:spPr>
        <p:txBody>
          <a:bodyPr wrap="square" lIns="0" tIns="0" rIns="0" bIns="0">
            <a:spAutoFit/>
          </a:bodyPr>
          <a:lstStyle>
            <a:lvl1pPr>
              <a:defRPr sz="3600" b="0" i="0">
                <a:solidFill>
                  <a:srgbClr val="FF0000"/>
                </a:solidFill>
                <a:latin typeface="Comic Sans MS"/>
                <a:cs typeface="Comic Sans MS"/>
              </a:defRPr>
            </a:lvl1pPr>
          </a:lstStyle>
          <a:p>
            <a:endParaRPr/>
          </a:p>
        </p:txBody>
      </p:sp>
      <p:sp>
        <p:nvSpPr>
          <p:cNvPr id="3" name="Holder 3"/>
          <p:cNvSpPr>
            <a:spLocks noGrp="1"/>
          </p:cNvSpPr>
          <p:nvPr>
            <p:ph type="body" idx="1"/>
          </p:nvPr>
        </p:nvSpPr>
        <p:spPr>
          <a:xfrm>
            <a:off x="243840" y="1631696"/>
            <a:ext cx="7700645" cy="3818890"/>
          </a:xfrm>
          <a:prstGeom prst="rect">
            <a:avLst/>
          </a:prstGeom>
        </p:spPr>
        <p:txBody>
          <a:bodyPr wrap="square" lIns="0" tIns="0" rIns="0" bIns="0">
            <a:spAutoFit/>
          </a:bodyPr>
          <a:lstStyle>
            <a:lvl1pPr>
              <a:defRPr sz="2800" b="0" i="0">
                <a:solidFill>
                  <a:srgbClr val="0541FF"/>
                </a:solidFill>
                <a:latin typeface="Comic Sans MS"/>
                <a:cs typeface="Comic Sans MS"/>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8.png"/><Relationship Id="rId4" Type="http://schemas.openxmlformats.org/officeDocument/2006/relationships/customXml" Target="../ink/ink2.xml"/></Relationships>
</file>

<file path=ppt/slides/_rels/slide4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customXml" Target="../ink/ink6.xml"/><Relationship Id="rId5" Type="http://schemas.openxmlformats.org/officeDocument/2006/relationships/image" Target="../media/image8.png"/><Relationship Id="rId4" Type="http://schemas.openxmlformats.org/officeDocument/2006/relationships/customXml" Target="../ink/ink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182916" y="1828800"/>
            <a:ext cx="4778167" cy="1505540"/>
          </a:xfrm>
          <a:prstGeom prst="rect">
            <a:avLst/>
          </a:prstGeom>
        </p:spPr>
        <p:txBody>
          <a:bodyPr vert="horz" wrap="square" lIns="0" tIns="43180" rIns="0" bIns="0" rtlCol="0">
            <a:spAutoFit/>
          </a:bodyPr>
          <a:lstStyle/>
          <a:p>
            <a:pPr marL="385445" marR="377825" algn="ctr">
              <a:lnSpc>
                <a:spcPts val="5700"/>
              </a:lnSpc>
              <a:spcBef>
                <a:spcPts val="340"/>
              </a:spcBef>
            </a:pPr>
            <a:r>
              <a:rPr sz="4800" spc="-5" dirty="0">
                <a:solidFill>
                  <a:srgbClr val="FF0000"/>
                </a:solidFill>
                <a:latin typeface="Arial"/>
                <a:cs typeface="Arial"/>
              </a:rPr>
              <a:t>Lecture</a:t>
            </a:r>
            <a:r>
              <a:rPr sz="4800" spc="-70" dirty="0">
                <a:solidFill>
                  <a:srgbClr val="FF0000"/>
                </a:solidFill>
                <a:latin typeface="Arial"/>
                <a:cs typeface="Arial"/>
              </a:rPr>
              <a:t> </a:t>
            </a:r>
            <a:r>
              <a:rPr lang="en-US" sz="4800" dirty="0">
                <a:solidFill>
                  <a:srgbClr val="FF0000"/>
                </a:solidFill>
                <a:latin typeface="Arial"/>
                <a:cs typeface="Arial"/>
              </a:rPr>
              <a:t>7</a:t>
            </a:r>
            <a:r>
              <a:rPr sz="4800" dirty="0">
                <a:solidFill>
                  <a:srgbClr val="FF0000"/>
                </a:solidFill>
                <a:latin typeface="Arial"/>
                <a:cs typeface="Arial"/>
              </a:rPr>
              <a:t>  Spring</a:t>
            </a:r>
            <a:r>
              <a:rPr lang="en-US" sz="4800" dirty="0">
                <a:solidFill>
                  <a:srgbClr val="FF0000"/>
                </a:solidFill>
                <a:latin typeface="Arial"/>
                <a:cs typeface="Arial"/>
              </a:rPr>
              <a:t> 2020</a:t>
            </a:r>
            <a:endParaRPr sz="4800" dirty="0">
              <a:latin typeface="Arial"/>
              <a:cs typeface="Arial"/>
            </a:endParaRPr>
          </a:p>
        </p:txBody>
      </p:sp>
      <p:sp>
        <p:nvSpPr>
          <p:cNvPr id="3" name="object 3"/>
          <p:cNvSpPr txBox="1"/>
          <p:nvPr/>
        </p:nvSpPr>
        <p:spPr>
          <a:xfrm>
            <a:off x="2985056" y="4681220"/>
            <a:ext cx="3329304" cy="513080"/>
          </a:xfrm>
          <a:prstGeom prst="rect">
            <a:avLst/>
          </a:prstGeom>
        </p:spPr>
        <p:txBody>
          <a:bodyPr vert="horz" wrap="square" lIns="0" tIns="12700" rIns="0" bIns="0" rtlCol="0">
            <a:spAutoFit/>
          </a:bodyPr>
          <a:lstStyle/>
          <a:p>
            <a:pPr marL="12700">
              <a:lnSpc>
                <a:spcPct val="100000"/>
              </a:lnSpc>
              <a:spcBef>
                <a:spcPts val="100"/>
              </a:spcBef>
            </a:pPr>
            <a:r>
              <a:rPr sz="3200" spc="-5" dirty="0">
                <a:latin typeface="Comic Sans MS"/>
                <a:cs typeface="Comic Sans MS"/>
              </a:rPr>
              <a:t>Shafi</a:t>
            </a:r>
            <a:r>
              <a:rPr sz="3200" spc="-75" dirty="0">
                <a:latin typeface="Comic Sans MS"/>
                <a:cs typeface="Comic Sans MS"/>
              </a:rPr>
              <a:t> </a:t>
            </a:r>
            <a:r>
              <a:rPr sz="3200" spc="-5" dirty="0">
                <a:latin typeface="Comic Sans MS"/>
                <a:cs typeface="Comic Sans MS"/>
              </a:rPr>
              <a:t>Goldwasser</a:t>
            </a:r>
            <a:endParaRPr sz="3200">
              <a:latin typeface="Comic Sans MS"/>
              <a:cs typeface="Comic Sans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295400"/>
            <a:ext cx="8153400" cy="3398366"/>
          </a:xfrm>
          <a:prstGeom prst="rect">
            <a:avLst/>
          </a:prstGeom>
        </p:spPr>
        <p:txBody>
          <a:bodyPr vert="horz" wrap="square" lIns="0" tIns="12700" rIns="0" bIns="0" rtlCol="0">
            <a:spAutoFit/>
          </a:bodyPr>
          <a:lstStyle/>
          <a:p>
            <a:pPr marL="12700">
              <a:lnSpc>
                <a:spcPct val="100000"/>
              </a:lnSpc>
              <a:spcBef>
                <a:spcPts val="100"/>
              </a:spcBef>
              <a:tabLst>
                <a:tab pos="2255520" algn="l"/>
              </a:tabLst>
            </a:pPr>
            <a:br>
              <a:rPr lang="en-US" sz="4400" dirty="0">
                <a:latin typeface="Arial" panose="020B0604020202020204" pitchFamily="34" charset="0"/>
                <a:cs typeface="Arial" panose="020B0604020202020204" pitchFamily="34" charset="0"/>
              </a:rPr>
            </a:br>
            <a:br>
              <a:rPr lang="en-US" sz="4400" dirty="0">
                <a:latin typeface="Arial" panose="020B0604020202020204" pitchFamily="34" charset="0"/>
                <a:cs typeface="Arial" panose="020B0604020202020204" pitchFamily="34" charset="0"/>
              </a:rPr>
            </a:br>
            <a:r>
              <a:rPr sz="4400" dirty="0">
                <a:latin typeface="Arial" panose="020B0604020202020204" pitchFamily="34" charset="0"/>
                <a:cs typeface="Arial" panose="020B0604020202020204" pitchFamily="34" charset="0"/>
              </a:rPr>
              <a:t>N</a:t>
            </a:r>
            <a:r>
              <a:rPr sz="4400" spc="-5" dirty="0">
                <a:latin typeface="Arial" panose="020B0604020202020204" pitchFamily="34" charset="0"/>
                <a:cs typeface="Arial" panose="020B0604020202020204" pitchFamily="34" charset="0"/>
              </a:rPr>
              <a:t>um</a:t>
            </a:r>
            <a:r>
              <a:rPr sz="4400" dirty="0">
                <a:latin typeface="Arial" panose="020B0604020202020204" pitchFamily="34" charset="0"/>
                <a:cs typeface="Arial" panose="020B0604020202020204" pitchFamily="34" charset="0"/>
              </a:rPr>
              <a:t>ber	T</a:t>
            </a:r>
            <a:r>
              <a:rPr sz="4400" spc="-5" dirty="0">
                <a:latin typeface="Arial" panose="020B0604020202020204" pitchFamily="34" charset="0"/>
                <a:cs typeface="Arial" panose="020B0604020202020204" pitchFamily="34" charset="0"/>
              </a:rPr>
              <a:t>h</a:t>
            </a:r>
            <a:r>
              <a:rPr sz="4400" dirty="0">
                <a:latin typeface="Arial" panose="020B0604020202020204" pitchFamily="34" charset="0"/>
                <a:cs typeface="Arial" panose="020B0604020202020204" pitchFamily="34" charset="0"/>
              </a:rPr>
              <a:t>eory</a:t>
            </a:r>
            <a:br>
              <a:rPr lang="en-US" sz="4400" dirty="0">
                <a:latin typeface="Arial" panose="020B0604020202020204" pitchFamily="34" charset="0"/>
                <a:cs typeface="Arial" panose="020B0604020202020204" pitchFamily="34" charset="0"/>
              </a:rPr>
            </a:br>
            <a:br>
              <a:rPr lang="en-US" sz="4400" dirty="0">
                <a:latin typeface="Arial" panose="020B0604020202020204" pitchFamily="34" charset="0"/>
                <a:cs typeface="Arial" panose="020B0604020202020204" pitchFamily="34" charset="0"/>
              </a:rPr>
            </a:br>
            <a:r>
              <a:rPr sz="4400" spc="-5" dirty="0">
                <a:latin typeface="Arial" panose="020B0604020202020204" pitchFamily="34" charset="0"/>
                <a:cs typeface="Arial" panose="020B0604020202020204" pitchFamily="34" charset="0"/>
              </a:rPr>
              <a:t>Elliptic</a:t>
            </a:r>
            <a:r>
              <a:rPr lang="en-US" sz="4400" spc="-5" dirty="0">
                <a:latin typeface="Arial" panose="020B0604020202020204" pitchFamily="34" charset="0"/>
                <a:cs typeface="Arial" panose="020B0604020202020204" pitchFamily="34" charset="0"/>
              </a:rPr>
              <a:t> </a:t>
            </a:r>
            <a:r>
              <a:rPr sz="4400" spc="-5" dirty="0">
                <a:latin typeface="Arial" panose="020B0604020202020204" pitchFamily="34" charset="0"/>
                <a:cs typeface="Arial" panose="020B0604020202020204" pitchFamily="34" charset="0"/>
              </a:rPr>
              <a:t>Curves</a:t>
            </a:r>
            <a:endParaRPr sz="4400"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40952" y="284481"/>
            <a:ext cx="4772025" cy="574040"/>
          </a:xfrm>
          <a:prstGeom prst="rect">
            <a:avLst/>
          </a:prstGeom>
        </p:spPr>
        <p:txBody>
          <a:bodyPr vert="horz" wrap="square" lIns="0" tIns="12700" rIns="0" bIns="0" rtlCol="0">
            <a:spAutoFit/>
          </a:bodyPr>
          <a:lstStyle/>
          <a:p>
            <a:pPr marL="12700">
              <a:lnSpc>
                <a:spcPct val="100000"/>
              </a:lnSpc>
              <a:spcBef>
                <a:spcPts val="100"/>
              </a:spcBef>
            </a:pPr>
            <a:r>
              <a:rPr spc="-5" dirty="0"/>
              <a:t>Preliminaries: </a:t>
            </a:r>
            <a:r>
              <a:rPr dirty="0"/>
              <a:t>+, </a:t>
            </a:r>
            <a:r>
              <a:rPr spc="-5" dirty="0"/>
              <a:t>*,</a:t>
            </a:r>
            <a:r>
              <a:rPr spc="-65" dirty="0"/>
              <a:t> </a:t>
            </a:r>
            <a:r>
              <a:rPr spc="-5" dirty="0"/>
              <a:t>gcd</a:t>
            </a:r>
          </a:p>
        </p:txBody>
      </p:sp>
      <p:sp>
        <p:nvSpPr>
          <p:cNvPr id="3" name="object 3"/>
          <p:cNvSpPr txBox="1"/>
          <p:nvPr/>
        </p:nvSpPr>
        <p:spPr>
          <a:xfrm>
            <a:off x="383540" y="4618228"/>
            <a:ext cx="1367790" cy="839076"/>
          </a:xfrm>
          <a:prstGeom prst="rect">
            <a:avLst/>
          </a:prstGeom>
        </p:spPr>
        <p:txBody>
          <a:bodyPr vert="horz" wrap="square" lIns="0" tIns="12700" rIns="0" bIns="0" rtlCol="0">
            <a:spAutoFit/>
          </a:bodyPr>
          <a:lstStyle/>
          <a:p>
            <a:pPr marL="12700" marR="5080">
              <a:lnSpc>
                <a:spcPct val="117200"/>
              </a:lnSpc>
              <a:spcBef>
                <a:spcPts val="100"/>
              </a:spcBef>
            </a:pPr>
            <a:r>
              <a:rPr sz="2400" dirty="0">
                <a:latin typeface="Arial" panose="020B0604020202020204" pitchFamily="34" charset="0"/>
                <a:cs typeface="Arial" panose="020B0604020202020204" pitchFamily="34" charset="0"/>
              </a:rPr>
              <a:t>operation  </a:t>
            </a:r>
            <a:r>
              <a:rPr sz="2400" dirty="0">
                <a:solidFill>
                  <a:srgbClr val="0541FF"/>
                </a:solidFill>
                <a:latin typeface="Arial" panose="020B0604020202020204" pitchFamily="34" charset="0"/>
                <a:cs typeface="Arial" panose="020B0604020202020204" pitchFamily="34" charset="0"/>
              </a:rPr>
              <a:t>a+b</a:t>
            </a:r>
            <a:endParaRPr sz="2400">
              <a:latin typeface="Arial" panose="020B0604020202020204" pitchFamily="34" charset="0"/>
              <a:cs typeface="Arial" panose="020B0604020202020204" pitchFamily="34" charset="0"/>
            </a:endParaRPr>
          </a:p>
        </p:txBody>
      </p:sp>
      <p:sp>
        <p:nvSpPr>
          <p:cNvPr id="4" name="object 4"/>
          <p:cNvSpPr txBox="1"/>
          <p:nvPr/>
        </p:nvSpPr>
        <p:spPr>
          <a:xfrm>
            <a:off x="3126739" y="4618228"/>
            <a:ext cx="1588135" cy="839076"/>
          </a:xfrm>
          <a:prstGeom prst="rect">
            <a:avLst/>
          </a:prstGeom>
        </p:spPr>
        <p:txBody>
          <a:bodyPr vert="horz" wrap="square" lIns="0" tIns="12700" rIns="0" bIns="0" rtlCol="0">
            <a:spAutoFit/>
          </a:bodyPr>
          <a:lstStyle/>
          <a:p>
            <a:pPr marL="12700" marR="5080">
              <a:lnSpc>
                <a:spcPct val="117200"/>
              </a:lnSpc>
              <a:spcBef>
                <a:spcPts val="100"/>
              </a:spcBef>
            </a:pPr>
            <a:r>
              <a:rPr sz="2400" spc="-5" dirty="0">
                <a:latin typeface="Arial" panose="020B0604020202020204" pitchFamily="34" charset="0"/>
                <a:cs typeface="Arial" panose="020B0604020202020204" pitchFamily="34" charset="0"/>
              </a:rPr>
              <a:t>Comple</a:t>
            </a:r>
            <a:r>
              <a:rPr sz="2400" dirty="0">
                <a:latin typeface="Arial" panose="020B0604020202020204" pitchFamily="34" charset="0"/>
                <a:cs typeface="Arial" panose="020B0604020202020204" pitchFamily="34" charset="0"/>
              </a:rPr>
              <a:t>xity  </a:t>
            </a:r>
            <a:r>
              <a:rPr sz="2400" spc="-5" dirty="0">
                <a:solidFill>
                  <a:srgbClr val="0541FF"/>
                </a:solidFill>
                <a:latin typeface="Arial" panose="020B0604020202020204" pitchFamily="34" charset="0"/>
                <a:cs typeface="Arial" panose="020B0604020202020204" pitchFamily="34" charset="0"/>
              </a:rPr>
              <a:t>O(n)</a:t>
            </a:r>
            <a:endParaRPr sz="2400">
              <a:latin typeface="Arial" panose="020B0604020202020204" pitchFamily="34" charset="0"/>
              <a:cs typeface="Arial" panose="020B0604020202020204" pitchFamily="34" charset="0"/>
            </a:endParaRPr>
          </a:p>
        </p:txBody>
      </p:sp>
      <p:sp>
        <p:nvSpPr>
          <p:cNvPr id="5" name="object 5"/>
          <p:cNvSpPr txBox="1"/>
          <p:nvPr/>
        </p:nvSpPr>
        <p:spPr>
          <a:xfrm>
            <a:off x="358140" y="5488432"/>
            <a:ext cx="1218565" cy="1256754"/>
          </a:xfrm>
          <a:prstGeom prst="rect">
            <a:avLst/>
          </a:prstGeom>
        </p:spPr>
        <p:txBody>
          <a:bodyPr vert="horz" wrap="square" lIns="0" tIns="78740" rIns="0" bIns="0" rtlCol="0">
            <a:spAutoFit/>
          </a:bodyPr>
          <a:lstStyle/>
          <a:p>
            <a:pPr marL="38100">
              <a:lnSpc>
                <a:spcPct val="100000"/>
              </a:lnSpc>
              <a:spcBef>
                <a:spcPts val="620"/>
              </a:spcBef>
            </a:pPr>
            <a:r>
              <a:rPr sz="2400" dirty="0">
                <a:solidFill>
                  <a:srgbClr val="0541FF"/>
                </a:solidFill>
                <a:latin typeface="Arial" panose="020B0604020202020204" pitchFamily="34" charset="0"/>
                <a:cs typeface="Arial" panose="020B0604020202020204" pitchFamily="34" charset="0"/>
              </a:rPr>
              <a:t>ab</a:t>
            </a:r>
            <a:endParaRPr sz="2400">
              <a:latin typeface="Arial" panose="020B0604020202020204" pitchFamily="34" charset="0"/>
              <a:cs typeface="Arial" panose="020B0604020202020204" pitchFamily="34" charset="0"/>
            </a:endParaRPr>
          </a:p>
          <a:p>
            <a:pPr marL="38100" marR="30480">
              <a:lnSpc>
                <a:spcPts val="2780"/>
              </a:lnSpc>
              <a:spcBef>
                <a:spcPts val="695"/>
              </a:spcBef>
            </a:pPr>
            <a:r>
              <a:rPr sz="2400" dirty="0">
                <a:solidFill>
                  <a:srgbClr val="0541FF"/>
                </a:solidFill>
                <a:latin typeface="Arial" panose="020B0604020202020204" pitchFamily="34" charset="0"/>
                <a:cs typeface="Arial" panose="020B0604020202020204" pitchFamily="34" charset="0"/>
              </a:rPr>
              <a:t>gcd</a:t>
            </a:r>
            <a:r>
              <a:rPr sz="2400" spc="-5" dirty="0">
                <a:solidFill>
                  <a:srgbClr val="0541FF"/>
                </a:solidFill>
                <a:latin typeface="Arial" panose="020B0604020202020204" pitchFamily="34" charset="0"/>
                <a:cs typeface="Arial" panose="020B0604020202020204" pitchFamily="34" charset="0"/>
              </a:rPr>
              <a:t>(a,</a:t>
            </a:r>
            <a:r>
              <a:rPr sz="2400" dirty="0">
                <a:solidFill>
                  <a:srgbClr val="0541FF"/>
                </a:solidFill>
                <a:latin typeface="Arial" panose="020B0604020202020204" pitchFamily="34" charset="0"/>
                <a:cs typeface="Arial" panose="020B0604020202020204" pitchFamily="34" charset="0"/>
              </a:rPr>
              <a:t>b)  </a:t>
            </a:r>
            <a:r>
              <a:rPr sz="3600" baseline="-16203" dirty="0">
                <a:solidFill>
                  <a:srgbClr val="0541FF"/>
                </a:solidFill>
                <a:latin typeface="Arial" panose="020B0604020202020204" pitchFamily="34" charset="0"/>
                <a:cs typeface="Arial" panose="020B0604020202020204" pitchFamily="34" charset="0"/>
              </a:rPr>
              <a:t>a</a:t>
            </a:r>
            <a:r>
              <a:rPr sz="1600" dirty="0">
                <a:solidFill>
                  <a:srgbClr val="005FFF"/>
                </a:solidFill>
                <a:latin typeface="Arial" panose="020B0604020202020204" pitchFamily="34" charset="0"/>
                <a:cs typeface="Arial" panose="020B0604020202020204" pitchFamily="34" charset="0"/>
              </a:rPr>
              <a:t>b</a:t>
            </a:r>
            <a:endParaRPr sz="1600">
              <a:latin typeface="Arial" panose="020B0604020202020204" pitchFamily="34" charset="0"/>
              <a:cs typeface="Arial" panose="020B0604020202020204" pitchFamily="34" charset="0"/>
            </a:endParaRPr>
          </a:p>
        </p:txBody>
      </p:sp>
      <p:sp>
        <p:nvSpPr>
          <p:cNvPr id="6" name="object 6"/>
          <p:cNvSpPr txBox="1"/>
          <p:nvPr/>
        </p:nvSpPr>
        <p:spPr>
          <a:xfrm>
            <a:off x="3002593" y="5488432"/>
            <a:ext cx="925194" cy="1333500"/>
          </a:xfrm>
          <a:prstGeom prst="rect">
            <a:avLst/>
          </a:prstGeom>
        </p:spPr>
        <p:txBody>
          <a:bodyPr vert="horz" wrap="square" lIns="0" tIns="78740" rIns="0" bIns="0" rtlCol="0">
            <a:spAutoFit/>
          </a:bodyPr>
          <a:lstStyle/>
          <a:p>
            <a:pPr marL="132715">
              <a:lnSpc>
                <a:spcPct val="100000"/>
              </a:lnSpc>
              <a:spcBef>
                <a:spcPts val="620"/>
              </a:spcBef>
            </a:pPr>
            <a:r>
              <a:rPr sz="2400" spc="-5" dirty="0">
                <a:solidFill>
                  <a:srgbClr val="0541FF"/>
                </a:solidFill>
                <a:latin typeface="Arial" panose="020B0604020202020204" pitchFamily="34" charset="0"/>
                <a:cs typeface="Arial" panose="020B0604020202020204" pitchFamily="34" charset="0"/>
              </a:rPr>
              <a:t>O(n</a:t>
            </a:r>
            <a:r>
              <a:rPr sz="2400" spc="-7" baseline="24305" dirty="0">
                <a:solidFill>
                  <a:srgbClr val="005FFF"/>
                </a:solidFill>
                <a:latin typeface="Arial" panose="020B0604020202020204" pitchFamily="34" charset="0"/>
                <a:cs typeface="Arial" panose="020B0604020202020204" pitchFamily="34" charset="0"/>
              </a:rPr>
              <a:t>2</a:t>
            </a:r>
            <a:r>
              <a:rPr sz="2400" spc="-5" dirty="0">
                <a:solidFill>
                  <a:srgbClr val="0541FF"/>
                </a:solidFill>
                <a:latin typeface="Arial" panose="020B0604020202020204" pitchFamily="34" charset="0"/>
                <a:cs typeface="Arial" panose="020B0604020202020204" pitchFamily="34" charset="0"/>
              </a:rPr>
              <a:t>)</a:t>
            </a:r>
            <a:endParaRPr sz="2400">
              <a:latin typeface="Arial" panose="020B0604020202020204" pitchFamily="34" charset="0"/>
              <a:cs typeface="Arial" panose="020B0604020202020204" pitchFamily="34" charset="0"/>
            </a:endParaRPr>
          </a:p>
          <a:p>
            <a:pPr marL="136525">
              <a:lnSpc>
                <a:spcPct val="100000"/>
              </a:lnSpc>
              <a:spcBef>
                <a:spcPts val="520"/>
              </a:spcBef>
            </a:pPr>
            <a:r>
              <a:rPr sz="2400" spc="-5" dirty="0">
                <a:solidFill>
                  <a:srgbClr val="0541FF"/>
                </a:solidFill>
                <a:latin typeface="Arial" panose="020B0604020202020204" pitchFamily="34" charset="0"/>
                <a:cs typeface="Arial" panose="020B0604020202020204" pitchFamily="34" charset="0"/>
              </a:rPr>
              <a:t>O(n</a:t>
            </a:r>
            <a:r>
              <a:rPr sz="2400" spc="-7" baseline="24305" dirty="0">
                <a:solidFill>
                  <a:srgbClr val="005FFF"/>
                </a:solidFill>
                <a:latin typeface="Arial" panose="020B0604020202020204" pitchFamily="34" charset="0"/>
                <a:cs typeface="Arial" panose="020B0604020202020204" pitchFamily="34" charset="0"/>
              </a:rPr>
              <a:t>2</a:t>
            </a:r>
            <a:r>
              <a:rPr sz="2400" spc="-5" dirty="0">
                <a:solidFill>
                  <a:srgbClr val="0541FF"/>
                </a:solidFill>
                <a:latin typeface="Arial" panose="020B0604020202020204" pitchFamily="34" charset="0"/>
                <a:cs typeface="Arial" panose="020B0604020202020204" pitchFamily="34" charset="0"/>
              </a:rPr>
              <a:t>)</a:t>
            </a:r>
            <a:endParaRPr sz="2400">
              <a:latin typeface="Arial" panose="020B0604020202020204" pitchFamily="34" charset="0"/>
              <a:cs typeface="Arial" panose="020B0604020202020204" pitchFamily="34" charset="0"/>
            </a:endParaRPr>
          </a:p>
          <a:p>
            <a:pPr marL="38100">
              <a:lnSpc>
                <a:spcPct val="100000"/>
              </a:lnSpc>
              <a:spcBef>
                <a:spcPts val="620"/>
              </a:spcBef>
            </a:pPr>
            <a:r>
              <a:rPr sz="2400" spc="-5" dirty="0">
                <a:solidFill>
                  <a:srgbClr val="0541FF"/>
                </a:solidFill>
                <a:latin typeface="Arial" panose="020B0604020202020204" pitchFamily="34" charset="0"/>
                <a:cs typeface="Arial" panose="020B0604020202020204" pitchFamily="34" charset="0"/>
              </a:rPr>
              <a:t>O(n</a:t>
            </a:r>
            <a:r>
              <a:rPr sz="2400" spc="-7" baseline="24305" dirty="0">
                <a:solidFill>
                  <a:srgbClr val="005FFF"/>
                </a:solidFill>
                <a:latin typeface="Arial" panose="020B0604020202020204" pitchFamily="34" charset="0"/>
                <a:cs typeface="Arial" panose="020B0604020202020204" pitchFamily="34" charset="0"/>
              </a:rPr>
              <a:t>3</a:t>
            </a:r>
            <a:r>
              <a:rPr sz="2400" spc="-5" dirty="0">
                <a:solidFill>
                  <a:srgbClr val="0541FF"/>
                </a:solidFill>
                <a:latin typeface="Arial" panose="020B0604020202020204" pitchFamily="34" charset="0"/>
                <a:cs typeface="Arial" panose="020B0604020202020204" pitchFamily="34" charset="0"/>
              </a:rPr>
              <a:t>)</a:t>
            </a:r>
            <a:endParaRPr sz="2400">
              <a:latin typeface="Arial" panose="020B0604020202020204" pitchFamily="34" charset="0"/>
              <a:cs typeface="Arial" panose="020B0604020202020204" pitchFamily="34" charset="0"/>
            </a:endParaRPr>
          </a:p>
        </p:txBody>
      </p:sp>
      <p:grpSp>
        <p:nvGrpSpPr>
          <p:cNvPr id="7" name="object 7"/>
          <p:cNvGrpSpPr/>
          <p:nvPr/>
        </p:nvGrpSpPr>
        <p:grpSpPr>
          <a:xfrm>
            <a:off x="304800" y="4724400"/>
            <a:ext cx="5339080" cy="2133600"/>
            <a:chOff x="304800" y="4724400"/>
            <a:chExt cx="5339080" cy="2133600"/>
          </a:xfrm>
        </p:grpSpPr>
        <p:sp>
          <p:nvSpPr>
            <p:cNvPr id="8" name="object 8"/>
            <p:cNvSpPr/>
            <p:nvPr/>
          </p:nvSpPr>
          <p:spPr>
            <a:xfrm>
              <a:off x="2362200" y="4724400"/>
              <a:ext cx="0" cy="2133600"/>
            </a:xfrm>
            <a:custGeom>
              <a:avLst/>
              <a:gdLst/>
              <a:ahLst/>
              <a:cxnLst/>
              <a:rect l="l" t="t" r="r" b="b"/>
              <a:pathLst>
                <a:path h="2133600">
                  <a:moveTo>
                    <a:pt x="0" y="0"/>
                  </a:moveTo>
                  <a:lnTo>
                    <a:pt x="0" y="2133599"/>
                  </a:lnTo>
                </a:path>
              </a:pathLst>
            </a:custGeom>
            <a:ln w="9524">
              <a:solidFill>
                <a:srgbClr val="000000"/>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9" name="object 9"/>
            <p:cNvSpPr/>
            <p:nvPr/>
          </p:nvSpPr>
          <p:spPr>
            <a:xfrm>
              <a:off x="304800" y="5105400"/>
              <a:ext cx="4343400" cy="0"/>
            </a:xfrm>
            <a:custGeom>
              <a:avLst/>
              <a:gdLst/>
              <a:ahLst/>
              <a:cxnLst/>
              <a:rect l="l" t="t" r="r" b="b"/>
              <a:pathLst>
                <a:path w="4343400">
                  <a:moveTo>
                    <a:pt x="0" y="0"/>
                  </a:moveTo>
                  <a:lnTo>
                    <a:pt x="4343398" y="0"/>
                  </a:lnTo>
                </a:path>
              </a:pathLst>
            </a:custGeom>
            <a:ln w="9524">
              <a:solidFill>
                <a:srgbClr val="000000"/>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0" name="object 10"/>
            <p:cNvSpPr/>
            <p:nvPr/>
          </p:nvSpPr>
          <p:spPr>
            <a:xfrm>
              <a:off x="4648200" y="4953000"/>
              <a:ext cx="990600" cy="1752600"/>
            </a:xfrm>
            <a:custGeom>
              <a:avLst/>
              <a:gdLst/>
              <a:ahLst/>
              <a:cxnLst/>
              <a:rect l="l" t="t" r="r" b="b"/>
              <a:pathLst>
                <a:path w="990600" h="1752600">
                  <a:moveTo>
                    <a:pt x="0" y="0"/>
                  </a:moveTo>
                  <a:lnTo>
                    <a:pt x="67209" y="1333"/>
                  </a:lnTo>
                  <a:lnTo>
                    <a:pt x="131670" y="5217"/>
                  </a:lnTo>
                  <a:lnTo>
                    <a:pt x="192793" y="11477"/>
                  </a:lnTo>
                  <a:lnTo>
                    <a:pt x="249987" y="19940"/>
                  </a:lnTo>
                  <a:lnTo>
                    <a:pt x="302662" y="30432"/>
                  </a:lnTo>
                  <a:lnTo>
                    <a:pt x="350229" y="42778"/>
                  </a:lnTo>
                  <a:lnTo>
                    <a:pt x="392097" y="56804"/>
                  </a:lnTo>
                  <a:lnTo>
                    <a:pt x="427676" y="72337"/>
                  </a:lnTo>
                  <a:lnTo>
                    <a:pt x="477607" y="107227"/>
                  </a:lnTo>
                  <a:lnTo>
                    <a:pt x="495299" y="146054"/>
                  </a:lnTo>
                  <a:lnTo>
                    <a:pt x="495299" y="730245"/>
                  </a:lnTo>
                  <a:lnTo>
                    <a:pt x="499821" y="750064"/>
                  </a:lnTo>
                  <a:lnTo>
                    <a:pt x="534223" y="787096"/>
                  </a:lnTo>
                  <a:lnTo>
                    <a:pt x="598501" y="819494"/>
                  </a:lnTo>
                  <a:lnTo>
                    <a:pt x="640369" y="833521"/>
                  </a:lnTo>
                  <a:lnTo>
                    <a:pt x="687936" y="845867"/>
                  </a:lnTo>
                  <a:lnTo>
                    <a:pt x="740612" y="856359"/>
                  </a:lnTo>
                  <a:lnTo>
                    <a:pt x="797806" y="864822"/>
                  </a:lnTo>
                  <a:lnTo>
                    <a:pt x="858929" y="871082"/>
                  </a:lnTo>
                  <a:lnTo>
                    <a:pt x="923390" y="874966"/>
                  </a:lnTo>
                  <a:lnTo>
                    <a:pt x="990599" y="876299"/>
                  </a:lnTo>
                  <a:lnTo>
                    <a:pt x="923390" y="877632"/>
                  </a:lnTo>
                  <a:lnTo>
                    <a:pt x="858929" y="881516"/>
                  </a:lnTo>
                  <a:lnTo>
                    <a:pt x="797806" y="887777"/>
                  </a:lnTo>
                  <a:lnTo>
                    <a:pt x="740612" y="896240"/>
                  </a:lnTo>
                  <a:lnTo>
                    <a:pt x="687936" y="906731"/>
                  </a:lnTo>
                  <a:lnTo>
                    <a:pt x="640369" y="919077"/>
                  </a:lnTo>
                  <a:lnTo>
                    <a:pt x="598501" y="933104"/>
                  </a:lnTo>
                  <a:lnTo>
                    <a:pt x="562922" y="948637"/>
                  </a:lnTo>
                  <a:lnTo>
                    <a:pt x="512992" y="983526"/>
                  </a:lnTo>
                  <a:lnTo>
                    <a:pt x="495299" y="1022353"/>
                  </a:lnTo>
                  <a:lnTo>
                    <a:pt x="495299" y="1606545"/>
                  </a:lnTo>
                  <a:lnTo>
                    <a:pt x="490778" y="1626364"/>
                  </a:lnTo>
                  <a:lnTo>
                    <a:pt x="456376" y="1663396"/>
                  </a:lnTo>
                  <a:lnTo>
                    <a:pt x="392097" y="1695794"/>
                  </a:lnTo>
                  <a:lnTo>
                    <a:pt x="350229" y="1709821"/>
                  </a:lnTo>
                  <a:lnTo>
                    <a:pt x="302662" y="1722167"/>
                  </a:lnTo>
                  <a:lnTo>
                    <a:pt x="249987" y="1732658"/>
                  </a:lnTo>
                  <a:lnTo>
                    <a:pt x="192793" y="1741121"/>
                  </a:lnTo>
                  <a:lnTo>
                    <a:pt x="131670" y="1747382"/>
                  </a:lnTo>
                  <a:lnTo>
                    <a:pt x="67209" y="1751266"/>
                  </a:lnTo>
                  <a:lnTo>
                    <a:pt x="0" y="1752599"/>
                  </a:lnTo>
                </a:path>
              </a:pathLst>
            </a:custGeom>
            <a:ln w="9524">
              <a:solidFill>
                <a:srgbClr val="000000"/>
              </a:solidFill>
            </a:ln>
          </p:spPr>
          <p:txBody>
            <a:bodyPr wrap="square" lIns="0" tIns="0" rIns="0" bIns="0" rtlCol="0"/>
            <a:lstStyle/>
            <a:p>
              <a:endParaRPr>
                <a:latin typeface="Arial" panose="020B0604020202020204" pitchFamily="34" charset="0"/>
                <a:cs typeface="Arial" panose="020B0604020202020204" pitchFamily="34" charset="0"/>
              </a:endParaRPr>
            </a:p>
          </p:txBody>
        </p:sp>
      </p:grpSp>
      <p:sp>
        <p:nvSpPr>
          <p:cNvPr id="11" name="object 11"/>
          <p:cNvSpPr txBox="1"/>
          <p:nvPr/>
        </p:nvSpPr>
        <p:spPr>
          <a:xfrm>
            <a:off x="5641340" y="4279900"/>
            <a:ext cx="3366770" cy="2570480"/>
          </a:xfrm>
          <a:prstGeom prst="rect">
            <a:avLst/>
          </a:prstGeom>
        </p:spPr>
        <p:txBody>
          <a:bodyPr vert="horz" wrap="square" lIns="0" tIns="185420" rIns="0" bIns="0" rtlCol="0">
            <a:spAutoFit/>
          </a:bodyPr>
          <a:lstStyle/>
          <a:p>
            <a:pPr marL="12700">
              <a:lnSpc>
                <a:spcPct val="100000"/>
              </a:lnSpc>
              <a:spcBef>
                <a:spcPts val="1460"/>
              </a:spcBef>
            </a:pPr>
            <a:r>
              <a:rPr sz="2400" dirty="0">
                <a:latin typeface="Arial" panose="020B0604020202020204" pitchFamily="34" charset="0"/>
                <a:cs typeface="Arial" panose="020B0604020202020204" pitchFamily="34" charset="0"/>
              </a:rPr>
              <a:t>Easy </a:t>
            </a:r>
            <a:r>
              <a:rPr sz="2400" spc="-5" dirty="0">
                <a:latin typeface="Arial" panose="020B0604020202020204" pitchFamily="34" charset="0"/>
                <a:cs typeface="Arial" panose="020B0604020202020204" pitchFamily="34" charset="0"/>
              </a:rPr>
              <a:t>ops</a:t>
            </a:r>
            <a:r>
              <a:rPr sz="2400" spc="-8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asymptotically</a:t>
            </a:r>
            <a:endParaRPr sz="2400">
              <a:latin typeface="Arial" panose="020B0604020202020204" pitchFamily="34" charset="0"/>
              <a:cs typeface="Arial" panose="020B0604020202020204" pitchFamily="34" charset="0"/>
            </a:endParaRPr>
          </a:p>
          <a:p>
            <a:pPr marL="12700" marR="7620">
              <a:lnSpc>
                <a:spcPct val="100299"/>
              </a:lnSpc>
              <a:spcBef>
                <a:spcPts val="1350"/>
              </a:spcBef>
              <a:tabLst>
                <a:tab pos="1868805" algn="l"/>
              </a:tabLst>
            </a:pPr>
            <a:r>
              <a:rPr sz="2400" spc="-5" dirty="0">
                <a:latin typeface="Arial" panose="020B0604020202020204" pitchFamily="34" charset="0"/>
                <a:cs typeface="Arial" panose="020B0604020202020204" pitchFamily="34" charset="0"/>
              </a:rPr>
              <a:t>In</a:t>
            </a:r>
            <a:r>
              <a:rPr sz="240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practice,	when</a:t>
            </a:r>
            <a:r>
              <a:rPr sz="2400" spc="-8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work  </a:t>
            </a:r>
            <a:r>
              <a:rPr sz="2400" dirty="0">
                <a:latin typeface="Arial" panose="020B0604020202020204" pitchFamily="34" charset="0"/>
                <a:cs typeface="Arial" panose="020B0604020202020204" pitchFamily="34" charset="0"/>
              </a:rPr>
              <a:t>with large </a:t>
            </a:r>
            <a:r>
              <a:rPr sz="2400" spc="-5" dirty="0">
                <a:latin typeface="Arial" panose="020B0604020202020204" pitchFamily="34" charset="0"/>
                <a:cs typeface="Arial" panose="020B0604020202020204" pitchFamily="34" charset="0"/>
              </a:rPr>
              <a:t>integers, </a:t>
            </a:r>
            <a:r>
              <a:rPr sz="2400" dirty="0">
                <a:latin typeface="Arial" panose="020B0604020202020204" pitchFamily="34" charset="0"/>
                <a:cs typeface="Arial" panose="020B0604020202020204" pitchFamily="34" charset="0"/>
              </a:rPr>
              <a:t>say  </a:t>
            </a:r>
            <a:r>
              <a:rPr sz="2400" spc="-5" dirty="0">
                <a:latin typeface="Arial" panose="020B0604020202020204" pitchFamily="34" charset="0"/>
                <a:cs typeface="Arial" panose="020B0604020202020204" pitchFamily="34" charset="0"/>
              </a:rPr>
              <a:t>n=160-4000 </a:t>
            </a:r>
            <a:r>
              <a:rPr sz="2400" dirty="0">
                <a:latin typeface="Arial" panose="020B0604020202020204" pitchFamily="34" charset="0"/>
                <a:cs typeface="Arial" panose="020B0604020202020204" pitchFamily="34" charset="0"/>
              </a:rPr>
              <a:t>bits, </a:t>
            </a:r>
            <a:r>
              <a:rPr sz="2400" spc="-5" dirty="0">
                <a:latin typeface="Arial" panose="020B0604020202020204" pitchFamily="34" charset="0"/>
                <a:cs typeface="Arial" panose="020B0604020202020204" pitchFamily="34" charset="0"/>
              </a:rPr>
              <a:t>use  </a:t>
            </a:r>
            <a:r>
              <a:rPr sz="2400" dirty="0">
                <a:latin typeface="Arial" panose="020B0604020202020204" pitchFamily="34" charset="0"/>
                <a:cs typeface="Arial" panose="020B0604020202020204" pitchFamily="34" charset="0"/>
              </a:rPr>
              <a:t>special </a:t>
            </a:r>
            <a:r>
              <a:rPr sz="2400" spc="70" dirty="0">
                <a:latin typeface="Arial" panose="020B0604020202020204" pitchFamily="34" charset="0"/>
                <a:cs typeface="Arial" panose="020B0604020202020204" pitchFamily="34" charset="0"/>
              </a:rPr>
              <a:t>`bignums’  </a:t>
            </a:r>
            <a:r>
              <a:rPr sz="2400" spc="-5" dirty="0">
                <a:latin typeface="Arial" panose="020B0604020202020204" pitchFamily="34" charset="0"/>
                <a:cs typeface="Arial" panose="020B0604020202020204" pitchFamily="34" charset="0"/>
              </a:rPr>
              <a:t>software</a:t>
            </a:r>
            <a:endParaRPr sz="2400">
              <a:latin typeface="Arial" panose="020B0604020202020204" pitchFamily="34" charset="0"/>
              <a:cs typeface="Arial" panose="020B0604020202020204" pitchFamily="34" charset="0"/>
            </a:endParaRPr>
          </a:p>
        </p:txBody>
      </p:sp>
      <p:sp>
        <p:nvSpPr>
          <p:cNvPr id="12" name="object 12"/>
          <p:cNvSpPr txBox="1"/>
          <p:nvPr/>
        </p:nvSpPr>
        <p:spPr>
          <a:xfrm>
            <a:off x="78739" y="1113028"/>
            <a:ext cx="8407400" cy="2791460"/>
          </a:xfrm>
          <a:prstGeom prst="rect">
            <a:avLst/>
          </a:prstGeom>
        </p:spPr>
        <p:txBody>
          <a:bodyPr vert="horz" wrap="square" lIns="0" tIns="12700" rIns="0" bIns="0" rtlCol="0">
            <a:spAutoFit/>
          </a:bodyPr>
          <a:lstStyle/>
          <a:p>
            <a:pPr marL="12700" marR="4429760">
              <a:lnSpc>
                <a:spcPct val="117200"/>
              </a:lnSpc>
              <a:spcBef>
                <a:spcPts val="100"/>
              </a:spcBef>
              <a:tabLst>
                <a:tab pos="2837815" algn="l"/>
              </a:tabLst>
            </a:pPr>
            <a:r>
              <a:rPr sz="2400" dirty="0">
                <a:latin typeface="Arial" panose="020B0604020202020204" pitchFamily="34" charset="0"/>
                <a:cs typeface="Arial" panose="020B0604020202020204" pitchFamily="34" charset="0"/>
              </a:rPr>
              <a:t>Let a,b </a:t>
            </a:r>
            <a:r>
              <a:rPr sz="2400" spc="-5" dirty="0">
                <a:latin typeface="Arial" panose="020B0604020202020204" pitchFamily="34" charset="0"/>
                <a:cs typeface="Arial" panose="020B0604020202020204" pitchFamily="34" charset="0"/>
              </a:rPr>
              <a:t>&gt;0 </a:t>
            </a:r>
            <a:r>
              <a:rPr sz="2400" dirty="0">
                <a:latin typeface="Arial" panose="020B0604020202020204" pitchFamily="34" charset="0"/>
                <a:cs typeface="Arial" panose="020B0604020202020204" pitchFamily="34" charset="0"/>
              </a:rPr>
              <a:t>be </a:t>
            </a:r>
            <a:r>
              <a:rPr sz="2400" spc="-5" dirty="0">
                <a:latin typeface="Arial" panose="020B0604020202020204" pitchFamily="34" charset="0"/>
                <a:cs typeface="Arial" panose="020B0604020202020204" pitchFamily="34" charset="0"/>
              </a:rPr>
              <a:t>n-bit</a:t>
            </a:r>
            <a:r>
              <a:rPr sz="2400" spc="-3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integers.  </a:t>
            </a:r>
            <a:r>
              <a:rPr sz="2400" u="heavy" spc="-5" dirty="0">
                <a:uFill>
                  <a:solidFill>
                    <a:srgbClr val="000000"/>
                  </a:solidFill>
                </a:uFill>
                <a:latin typeface="Arial" panose="020B0604020202020204" pitchFamily="34" charset="0"/>
                <a:cs typeface="Arial" panose="020B0604020202020204" pitchFamily="34" charset="0"/>
              </a:rPr>
              <a:t>Basic</a:t>
            </a:r>
            <a:r>
              <a:rPr sz="2400" u="heavy" spc="-75" dirty="0">
                <a:uFill>
                  <a:solidFill>
                    <a:srgbClr val="000000"/>
                  </a:solidFill>
                </a:uFill>
                <a:latin typeface="Arial" panose="020B0604020202020204" pitchFamily="34" charset="0"/>
                <a:cs typeface="Arial" panose="020B0604020202020204" pitchFamily="34" charset="0"/>
              </a:rPr>
              <a:t> </a:t>
            </a:r>
            <a:r>
              <a:rPr sz="2400" u="heavy" spc="-5" dirty="0">
                <a:uFill>
                  <a:solidFill>
                    <a:srgbClr val="000000"/>
                  </a:solidFill>
                </a:uFill>
                <a:latin typeface="Arial" panose="020B0604020202020204" pitchFamily="34" charset="0"/>
                <a:cs typeface="Arial" panose="020B0604020202020204" pitchFamily="34" charset="0"/>
              </a:rPr>
              <a:t>Terminology:	</a:t>
            </a:r>
            <a:endParaRPr sz="2400" dirty="0">
              <a:latin typeface="Arial" panose="020B0604020202020204" pitchFamily="34" charset="0"/>
              <a:cs typeface="Arial" panose="020B0604020202020204" pitchFamily="34" charset="0"/>
            </a:endParaRPr>
          </a:p>
          <a:p>
            <a:pPr marL="103505">
              <a:lnSpc>
                <a:spcPts val="2850"/>
              </a:lnSpc>
              <a:spcBef>
                <a:spcPts val="620"/>
              </a:spcBef>
            </a:pPr>
            <a:r>
              <a:rPr sz="2400" dirty="0">
                <a:solidFill>
                  <a:srgbClr val="0066FF"/>
                </a:solidFill>
                <a:latin typeface="Arial" panose="020B0604020202020204" pitchFamily="34" charset="0"/>
                <a:cs typeface="Arial" panose="020B0604020202020204" pitchFamily="34" charset="0"/>
              </a:rPr>
              <a:t>b|a </a:t>
            </a:r>
            <a:r>
              <a:rPr sz="2400" spc="-5" dirty="0">
                <a:solidFill>
                  <a:srgbClr val="0066FF"/>
                </a:solidFill>
                <a:latin typeface="Arial" panose="020B0604020202020204" pitchFamily="34" charset="0"/>
                <a:cs typeface="Arial" panose="020B0604020202020204" pitchFamily="34" charset="0"/>
              </a:rPr>
              <a:t>(b divides a) </a:t>
            </a:r>
            <a:r>
              <a:rPr sz="2400" spc="-5" dirty="0">
                <a:latin typeface="Arial" panose="020B0604020202020204" pitchFamily="34" charset="0"/>
                <a:cs typeface="Arial" panose="020B0604020202020204" pitchFamily="34" charset="0"/>
              </a:rPr>
              <a:t>if </a:t>
            </a:r>
            <a:r>
              <a:rPr sz="240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integer </a:t>
            </a:r>
            <a:r>
              <a:rPr sz="2400" dirty="0">
                <a:latin typeface="Arial" panose="020B0604020202020204" pitchFamily="34" charset="0"/>
                <a:cs typeface="Arial" panose="020B0604020202020204" pitchFamily="34" charset="0"/>
              </a:rPr>
              <a:t>d </a:t>
            </a:r>
            <a:r>
              <a:rPr sz="2400" spc="-5" dirty="0">
                <a:latin typeface="Arial" panose="020B0604020202020204" pitchFamily="34" charset="0"/>
                <a:cs typeface="Arial" panose="020B0604020202020204" pitchFamily="34" charset="0"/>
              </a:rPr>
              <a:t>&gt;0 s.t.</a:t>
            </a:r>
            <a:r>
              <a:rPr sz="2400" spc="12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a=bd</a:t>
            </a:r>
          </a:p>
          <a:p>
            <a:pPr marL="103505">
              <a:lnSpc>
                <a:spcPts val="2850"/>
              </a:lnSpc>
              <a:tabLst>
                <a:tab pos="1427480" algn="l"/>
                <a:tab pos="1856105" algn="l"/>
              </a:tabLst>
            </a:pPr>
            <a:r>
              <a:rPr sz="2400" spc="-5" dirty="0">
                <a:solidFill>
                  <a:srgbClr val="0066FF"/>
                </a:solidFill>
                <a:latin typeface="Arial" panose="020B0604020202020204" pitchFamily="34" charset="0"/>
                <a:cs typeface="Arial" panose="020B0604020202020204" pitchFamily="34" charset="0"/>
              </a:rPr>
              <a:t>gcd(a,b)	</a:t>
            </a:r>
            <a:r>
              <a:rPr sz="2400" dirty="0">
                <a:solidFill>
                  <a:srgbClr val="0066FF"/>
                </a:solidFill>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greatest </a:t>
            </a:r>
            <a:r>
              <a:rPr sz="2400" spc="-5" dirty="0">
                <a:latin typeface="Arial" panose="020B0604020202020204" pitchFamily="34" charset="0"/>
                <a:cs typeface="Arial" panose="020B0604020202020204" pitchFamily="34" charset="0"/>
              </a:rPr>
              <a:t>integer </a:t>
            </a:r>
            <a:r>
              <a:rPr sz="2400" dirty="0">
                <a:latin typeface="Arial" panose="020B0604020202020204" pitchFamily="34" charset="0"/>
                <a:cs typeface="Arial" panose="020B0604020202020204" pitchFamily="34" charset="0"/>
              </a:rPr>
              <a:t>d </a:t>
            </a:r>
            <a:r>
              <a:rPr sz="2400" spc="-5" dirty="0">
                <a:latin typeface="Arial" panose="020B0604020202020204" pitchFamily="34" charset="0"/>
                <a:cs typeface="Arial" panose="020B0604020202020204" pitchFamily="34" charset="0"/>
              </a:rPr>
              <a:t>such that </a:t>
            </a:r>
            <a:r>
              <a:rPr sz="2400" dirty="0">
                <a:latin typeface="Arial" panose="020B0604020202020204" pitchFamily="34" charset="0"/>
                <a:cs typeface="Arial" panose="020B0604020202020204" pitchFamily="34" charset="0"/>
              </a:rPr>
              <a:t>both d|a </a:t>
            </a:r>
            <a:r>
              <a:rPr sz="2400" spc="-5" dirty="0">
                <a:latin typeface="Arial" panose="020B0604020202020204" pitchFamily="34" charset="0"/>
                <a:cs typeface="Arial" panose="020B0604020202020204" pitchFamily="34" charset="0"/>
              </a:rPr>
              <a:t>and</a:t>
            </a:r>
            <a:r>
              <a:rPr sz="2400" spc="-4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d|b</a:t>
            </a:r>
          </a:p>
          <a:p>
            <a:pPr marL="1924685">
              <a:lnSpc>
                <a:spcPts val="2865"/>
              </a:lnSpc>
              <a:spcBef>
                <a:spcPts val="20"/>
              </a:spcBef>
            </a:pPr>
            <a:r>
              <a:rPr sz="2400" spc="-5" dirty="0">
                <a:latin typeface="Arial" panose="020B0604020202020204" pitchFamily="34" charset="0"/>
                <a:cs typeface="Arial" panose="020B0604020202020204" pitchFamily="34" charset="0"/>
              </a:rPr>
              <a:t>e.g.</a:t>
            </a:r>
            <a:r>
              <a:rPr sz="2400" spc="-1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gcd(9,21)=3</a:t>
            </a:r>
          </a:p>
          <a:p>
            <a:pPr marL="103505">
              <a:lnSpc>
                <a:spcPts val="2925"/>
              </a:lnSpc>
            </a:pPr>
            <a:r>
              <a:rPr sz="2400" dirty="0">
                <a:solidFill>
                  <a:srgbClr val="0066FF"/>
                </a:solidFill>
                <a:latin typeface="Arial" panose="020B0604020202020204" pitchFamily="34" charset="0"/>
                <a:cs typeface="Arial" panose="020B0604020202020204" pitchFamily="34" charset="0"/>
              </a:rPr>
              <a:t>a and b are </a:t>
            </a:r>
            <a:r>
              <a:rPr sz="2400" spc="-5" dirty="0">
                <a:solidFill>
                  <a:srgbClr val="0066FF"/>
                </a:solidFill>
                <a:latin typeface="Arial" panose="020B0604020202020204" pitchFamily="34" charset="0"/>
                <a:cs typeface="Arial" panose="020B0604020202020204" pitchFamily="34" charset="0"/>
              </a:rPr>
              <a:t>relatively prime </a:t>
            </a:r>
            <a:r>
              <a:rPr sz="2400" spc="-5" dirty="0">
                <a:latin typeface="Arial" panose="020B0604020202020204" pitchFamily="34" charset="0"/>
                <a:cs typeface="Arial" panose="020B0604020202020204" pitchFamily="34" charset="0"/>
              </a:rPr>
              <a:t>if</a:t>
            </a:r>
            <a:r>
              <a:rPr sz="2400" spc="-2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gcd(a,b)=1</a:t>
            </a:r>
            <a:r>
              <a:rPr sz="2450" spc="-5" dirty="0">
                <a:solidFill>
                  <a:srgbClr val="0066FF"/>
                </a:solidFill>
                <a:latin typeface="Arial" panose="020B0604020202020204" pitchFamily="34" charset="0"/>
                <a:cs typeface="Arial" panose="020B0604020202020204" pitchFamily="34" charset="0"/>
              </a:rPr>
              <a:t>.</a:t>
            </a:r>
            <a:endParaRPr sz="2450" dirty="0">
              <a:latin typeface="Arial" panose="020B0604020202020204" pitchFamily="34" charset="0"/>
              <a:cs typeface="Arial" panose="020B0604020202020204" pitchFamily="34" charset="0"/>
            </a:endParaRPr>
          </a:p>
          <a:p>
            <a:pPr marL="88900">
              <a:lnSpc>
                <a:spcPct val="100000"/>
              </a:lnSpc>
              <a:spcBef>
                <a:spcPts val="10"/>
              </a:spcBef>
            </a:pPr>
            <a:r>
              <a:rPr sz="2400" dirty="0">
                <a:solidFill>
                  <a:srgbClr val="0066FF"/>
                </a:solidFill>
                <a:latin typeface="Arial" panose="020B0604020202020204" pitchFamily="34" charset="0"/>
                <a:cs typeface="Arial" panose="020B0604020202020204" pitchFamily="34" charset="0"/>
              </a:rPr>
              <a:t>a is </a:t>
            </a:r>
            <a:r>
              <a:rPr sz="2400" spc="-5" dirty="0">
                <a:solidFill>
                  <a:srgbClr val="0066FF"/>
                </a:solidFill>
                <a:latin typeface="Arial" panose="020B0604020202020204" pitchFamily="34" charset="0"/>
                <a:cs typeface="Arial" panose="020B0604020202020204" pitchFamily="34" charset="0"/>
              </a:rPr>
              <a:t>prime: </a:t>
            </a:r>
            <a:r>
              <a:rPr sz="2400" dirty="0">
                <a:latin typeface="Arial" panose="020B0604020202020204" pitchFamily="34" charset="0"/>
                <a:cs typeface="Arial" panose="020B0604020202020204" pitchFamily="34" charset="0"/>
              </a:rPr>
              <a:t>has no </a:t>
            </a:r>
            <a:r>
              <a:rPr sz="2400" spc="-5" dirty="0">
                <a:latin typeface="Arial" panose="020B0604020202020204" pitchFamily="34" charset="0"/>
                <a:cs typeface="Arial" panose="020B0604020202020204" pitchFamily="34" charset="0"/>
              </a:rPr>
              <a:t>divisors other than </a:t>
            </a:r>
            <a:r>
              <a:rPr sz="2400" dirty="0">
                <a:latin typeface="Arial" panose="020B0604020202020204" pitchFamily="34" charset="0"/>
                <a:cs typeface="Arial" panose="020B0604020202020204" pitchFamily="34" charset="0"/>
              </a:rPr>
              <a:t>1 </a:t>
            </a:r>
            <a:r>
              <a:rPr sz="2400" spc="-5" dirty="0">
                <a:latin typeface="Arial" panose="020B0604020202020204" pitchFamily="34" charset="0"/>
                <a:cs typeface="Arial" panose="020B0604020202020204" pitchFamily="34" charset="0"/>
              </a:rPr>
              <a:t>or</a:t>
            </a:r>
            <a:r>
              <a:rPr sz="2400" spc="-1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89979" y="162559"/>
            <a:ext cx="3769360" cy="513080"/>
          </a:xfrm>
          <a:prstGeom prst="rect">
            <a:avLst/>
          </a:prstGeom>
        </p:spPr>
        <p:txBody>
          <a:bodyPr vert="horz" wrap="square" lIns="0" tIns="12700" rIns="0" bIns="0" rtlCol="0">
            <a:spAutoFit/>
          </a:bodyPr>
          <a:lstStyle/>
          <a:p>
            <a:pPr marL="12700">
              <a:lnSpc>
                <a:spcPct val="100000"/>
              </a:lnSpc>
              <a:spcBef>
                <a:spcPts val="100"/>
              </a:spcBef>
            </a:pPr>
            <a:r>
              <a:rPr sz="3200" spc="-5" dirty="0"/>
              <a:t>Modular</a:t>
            </a:r>
            <a:r>
              <a:rPr sz="3200" spc="-40" dirty="0"/>
              <a:t> </a:t>
            </a:r>
            <a:r>
              <a:rPr sz="3200" spc="-5" dirty="0"/>
              <a:t>Arithmetic</a:t>
            </a:r>
            <a:endParaRPr sz="3200"/>
          </a:p>
        </p:txBody>
      </p:sp>
      <p:sp>
        <p:nvSpPr>
          <p:cNvPr id="3" name="object 3"/>
          <p:cNvSpPr txBox="1"/>
          <p:nvPr/>
        </p:nvSpPr>
        <p:spPr>
          <a:xfrm>
            <a:off x="726438" y="655830"/>
            <a:ext cx="7807955" cy="3356303"/>
          </a:xfrm>
          <a:prstGeom prst="rect">
            <a:avLst/>
          </a:prstGeom>
        </p:spPr>
        <p:txBody>
          <a:bodyPr vert="horz" wrap="square" lIns="0" tIns="75565" rIns="0" bIns="0" rtlCol="0">
            <a:spAutoFit/>
          </a:bodyPr>
          <a:lstStyle/>
          <a:p>
            <a:pPr marL="50800">
              <a:lnSpc>
                <a:spcPct val="100000"/>
              </a:lnSpc>
              <a:spcBef>
                <a:spcPts val="595"/>
              </a:spcBef>
              <a:tabLst>
                <a:tab pos="2566035" algn="l"/>
                <a:tab pos="3445510" algn="l"/>
              </a:tabLst>
            </a:pPr>
            <a:r>
              <a:rPr sz="2400" dirty="0">
                <a:latin typeface="Arial" panose="020B0604020202020204" pitchFamily="34" charset="0"/>
                <a:cs typeface="Arial" panose="020B0604020202020204" pitchFamily="34" charset="0"/>
              </a:rPr>
              <a:t>Let a, b, </a:t>
            </a:r>
            <a:r>
              <a:rPr sz="2400" spc="-5" dirty="0">
                <a:latin typeface="Arial" panose="020B0604020202020204" pitchFamily="34" charset="0"/>
                <a:cs typeface="Arial" panose="020B0604020202020204" pitchFamily="34" charset="0"/>
              </a:rPr>
              <a:t>N&gt;</a:t>
            </a:r>
            <a:r>
              <a:rPr sz="2400" dirty="0">
                <a:latin typeface="Arial" panose="020B0604020202020204" pitchFamily="34" charset="0"/>
                <a:cs typeface="Arial" panose="020B0604020202020204" pitchFamily="34" charset="0"/>
              </a:rPr>
              <a:t> 0 be	n-bit	</a:t>
            </a:r>
            <a:r>
              <a:rPr sz="2400" spc="-5" dirty="0">
                <a:latin typeface="Arial" panose="020B0604020202020204" pitchFamily="34" charset="0"/>
                <a:cs typeface="Arial" panose="020B0604020202020204" pitchFamily="34" charset="0"/>
              </a:rPr>
              <a:t>integers,</a:t>
            </a:r>
            <a:endParaRPr sz="2400" dirty="0">
              <a:latin typeface="Arial" panose="020B0604020202020204" pitchFamily="34" charset="0"/>
              <a:cs typeface="Arial" panose="020B0604020202020204" pitchFamily="34" charset="0"/>
            </a:endParaRPr>
          </a:p>
          <a:p>
            <a:pPr marL="50800">
              <a:lnSpc>
                <a:spcPct val="100000"/>
              </a:lnSpc>
              <a:spcBef>
                <a:spcPts val="495"/>
              </a:spcBef>
            </a:pPr>
            <a:r>
              <a:rPr sz="2400" dirty="0">
                <a:solidFill>
                  <a:srgbClr val="0066FF"/>
                </a:solidFill>
                <a:latin typeface="Arial" panose="020B0604020202020204" pitchFamily="34" charset="0"/>
                <a:cs typeface="Arial" panose="020B0604020202020204" pitchFamily="34" charset="0"/>
              </a:rPr>
              <a:t>a </a:t>
            </a:r>
            <a:r>
              <a:rPr sz="2400" spc="-5" dirty="0">
                <a:solidFill>
                  <a:srgbClr val="0066FF"/>
                </a:solidFill>
                <a:latin typeface="Arial" panose="020B0604020202020204" pitchFamily="34" charset="0"/>
                <a:cs typeface="Arial" panose="020B0604020202020204" pitchFamily="34" charset="0"/>
              </a:rPr>
              <a:t>mod </a:t>
            </a:r>
            <a:r>
              <a:rPr sz="2400" dirty="0">
                <a:solidFill>
                  <a:srgbClr val="0066FF"/>
                </a:solidFill>
                <a:latin typeface="Arial" panose="020B0604020202020204" pitchFamily="34" charset="0"/>
                <a:cs typeface="Arial" panose="020B0604020202020204" pitchFamily="34" charset="0"/>
              </a:rPr>
              <a:t>N </a:t>
            </a:r>
            <a:r>
              <a:rPr sz="240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remainder </a:t>
            </a:r>
            <a:r>
              <a:rPr sz="2400" dirty="0">
                <a:latin typeface="Arial" panose="020B0604020202020204" pitchFamily="34" charset="0"/>
                <a:cs typeface="Arial" panose="020B0604020202020204" pitchFamily="34" charset="0"/>
              </a:rPr>
              <a:t>of a </a:t>
            </a:r>
            <a:r>
              <a:rPr sz="2400" spc="-5" dirty="0">
                <a:latin typeface="Arial" panose="020B0604020202020204" pitchFamily="34" charset="0"/>
                <a:cs typeface="Arial" panose="020B0604020202020204" pitchFamily="34" charset="0"/>
              </a:rPr>
              <a:t>after dividing </a:t>
            </a:r>
            <a:r>
              <a:rPr sz="2400" dirty="0">
                <a:latin typeface="Arial" panose="020B0604020202020204" pitchFamily="34" charset="0"/>
                <a:cs typeface="Arial" panose="020B0604020202020204" pitchFamily="34" charset="0"/>
              </a:rPr>
              <a:t>by</a:t>
            </a:r>
            <a:r>
              <a:rPr sz="2400" spc="-7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N</a:t>
            </a:r>
            <a:endParaRPr lang="en-US" sz="2400" dirty="0">
              <a:latin typeface="Arial" panose="020B0604020202020204" pitchFamily="34" charset="0"/>
              <a:cs typeface="Arial" panose="020B0604020202020204" pitchFamily="34" charset="0"/>
            </a:endParaRPr>
          </a:p>
          <a:p>
            <a:pPr marL="50800">
              <a:lnSpc>
                <a:spcPct val="100000"/>
              </a:lnSpc>
              <a:spcBef>
                <a:spcPts val="495"/>
              </a:spcBef>
            </a:pPr>
            <a:r>
              <a:rPr sz="2400" spc="-5" dirty="0">
                <a:latin typeface="Arial" panose="020B0604020202020204" pitchFamily="34" charset="0"/>
                <a:cs typeface="Arial" panose="020B0604020202020204" pitchFamily="34" charset="0"/>
              </a:rPr>
              <a:t>e.g. </a:t>
            </a:r>
            <a:r>
              <a:rPr sz="2400" dirty="0">
                <a:latin typeface="Arial" panose="020B0604020202020204" pitchFamily="34" charset="0"/>
                <a:cs typeface="Arial" panose="020B0604020202020204" pitchFamily="34" charset="0"/>
              </a:rPr>
              <a:t>10 mod 3 =1, 7 mod</a:t>
            </a:r>
            <a:r>
              <a:rPr sz="2400" spc="-10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5=2 </a:t>
            </a:r>
            <a:r>
              <a:rPr sz="2400" dirty="0">
                <a:solidFill>
                  <a:srgbClr val="0066FF"/>
                </a:solidFill>
                <a:latin typeface="Arial" panose="020B0604020202020204" pitchFamily="34" charset="0"/>
                <a:cs typeface="Arial" panose="020B0604020202020204" pitchFamily="34" charset="0"/>
              </a:rPr>
              <a:t> </a:t>
            </a:r>
            <a:endParaRPr lang="en-US" sz="2400" dirty="0">
              <a:solidFill>
                <a:srgbClr val="0066FF"/>
              </a:solidFill>
              <a:latin typeface="Arial" panose="020B0604020202020204" pitchFamily="34" charset="0"/>
              <a:cs typeface="Arial" panose="020B0604020202020204" pitchFamily="34" charset="0"/>
            </a:endParaRPr>
          </a:p>
          <a:p>
            <a:pPr marL="50800">
              <a:lnSpc>
                <a:spcPct val="100000"/>
              </a:lnSpc>
              <a:spcBef>
                <a:spcPts val="495"/>
              </a:spcBef>
            </a:pPr>
            <a:r>
              <a:rPr sz="2400" dirty="0">
                <a:solidFill>
                  <a:srgbClr val="0066FF"/>
                </a:solidFill>
                <a:latin typeface="Arial" panose="020B0604020202020204" pitchFamily="34" charset="0"/>
                <a:cs typeface="Arial" panose="020B0604020202020204" pitchFamily="34" charset="0"/>
              </a:rPr>
              <a:t>a=b </a:t>
            </a:r>
            <a:r>
              <a:rPr sz="2400" spc="-5" dirty="0">
                <a:solidFill>
                  <a:srgbClr val="0066FF"/>
                </a:solidFill>
                <a:latin typeface="Arial" panose="020B0604020202020204" pitchFamily="34" charset="0"/>
                <a:cs typeface="Arial" panose="020B0604020202020204" pitchFamily="34" charset="0"/>
              </a:rPr>
              <a:t>mod</a:t>
            </a:r>
            <a:r>
              <a:rPr sz="2400" dirty="0">
                <a:solidFill>
                  <a:srgbClr val="0066FF"/>
                </a:solidFill>
                <a:latin typeface="Arial" panose="020B0604020202020204" pitchFamily="34" charset="0"/>
                <a:cs typeface="Arial" panose="020B0604020202020204" pitchFamily="34" charset="0"/>
              </a:rPr>
              <a:t> N	</a:t>
            </a:r>
            <a:r>
              <a:rPr sz="2400" spc="-5" dirty="0">
                <a:latin typeface="Arial" panose="020B0604020202020204" pitchFamily="34" charset="0"/>
                <a:cs typeface="Arial" panose="020B0604020202020204" pitchFamily="34" charset="0"/>
              </a:rPr>
              <a:t>if </a:t>
            </a:r>
            <a:r>
              <a:rPr sz="2400" dirty="0">
                <a:latin typeface="Arial" panose="020B0604020202020204" pitchFamily="34" charset="0"/>
                <a:cs typeface="Arial" panose="020B0604020202020204" pitchFamily="34" charset="0"/>
              </a:rPr>
              <a:t>(a mod N) = </a:t>
            </a:r>
            <a:r>
              <a:rPr sz="2400" spc="-5" dirty="0">
                <a:latin typeface="Arial" panose="020B0604020202020204" pitchFamily="34" charset="0"/>
                <a:cs typeface="Arial" panose="020B0604020202020204" pitchFamily="34" charset="0"/>
              </a:rPr>
              <a:t>(b </a:t>
            </a:r>
            <a:r>
              <a:rPr sz="2400" dirty="0">
                <a:latin typeface="Arial" panose="020B0604020202020204" pitchFamily="34" charset="0"/>
                <a:cs typeface="Arial" panose="020B0604020202020204" pitchFamily="34" charset="0"/>
              </a:rPr>
              <a:t>mod</a:t>
            </a:r>
            <a:r>
              <a:rPr sz="2400" spc="-4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N)</a:t>
            </a:r>
          </a:p>
          <a:p>
            <a:pPr>
              <a:lnSpc>
                <a:spcPct val="100000"/>
              </a:lnSpc>
              <a:spcBef>
                <a:spcPts val="5"/>
              </a:spcBef>
            </a:pPr>
            <a:endParaRPr sz="2950" dirty="0">
              <a:latin typeface="Arial" panose="020B0604020202020204" pitchFamily="34" charset="0"/>
              <a:cs typeface="Arial" panose="020B0604020202020204" pitchFamily="34" charset="0"/>
            </a:endParaRPr>
          </a:p>
          <a:p>
            <a:pPr marL="50800">
              <a:lnSpc>
                <a:spcPct val="100000"/>
              </a:lnSpc>
              <a:spcBef>
                <a:spcPts val="5"/>
              </a:spcBef>
            </a:pPr>
            <a:r>
              <a:rPr sz="2400" dirty="0">
                <a:solidFill>
                  <a:srgbClr val="0066FF"/>
                </a:solidFill>
                <a:latin typeface="Arial" panose="020B0604020202020204" pitchFamily="34" charset="0"/>
                <a:cs typeface="Arial" panose="020B0604020202020204" pitchFamily="34" charset="0"/>
              </a:rPr>
              <a:t>b is </a:t>
            </a:r>
            <a:r>
              <a:rPr sz="2400" spc="-5" dirty="0">
                <a:solidFill>
                  <a:srgbClr val="0066FF"/>
                </a:solidFill>
                <a:latin typeface="Arial" panose="020B0604020202020204" pitchFamily="34" charset="0"/>
                <a:cs typeface="Arial" panose="020B0604020202020204" pitchFamily="34" charset="0"/>
              </a:rPr>
              <a:t>the inverse </a:t>
            </a:r>
            <a:r>
              <a:rPr sz="2400" dirty="0">
                <a:solidFill>
                  <a:srgbClr val="0066FF"/>
                </a:solidFill>
                <a:latin typeface="Arial" panose="020B0604020202020204" pitchFamily="34" charset="0"/>
                <a:cs typeface="Arial" panose="020B0604020202020204" pitchFamily="34" charset="0"/>
              </a:rPr>
              <a:t>of a mod N, </a:t>
            </a:r>
            <a:r>
              <a:rPr sz="2400" spc="-5" dirty="0">
                <a:solidFill>
                  <a:srgbClr val="0066FF"/>
                </a:solidFill>
                <a:latin typeface="Arial" panose="020B0604020202020204" pitchFamily="34" charset="0"/>
                <a:cs typeface="Arial" panose="020B0604020202020204" pitchFamily="34" charset="0"/>
              </a:rPr>
              <a:t>denoted </a:t>
            </a:r>
            <a:r>
              <a:rPr sz="2400" dirty="0">
                <a:solidFill>
                  <a:srgbClr val="0066FF"/>
                </a:solidFill>
                <a:latin typeface="Arial" panose="020B0604020202020204" pitchFamily="34" charset="0"/>
                <a:cs typeface="Arial" panose="020B0604020202020204" pitchFamily="34" charset="0"/>
              </a:rPr>
              <a:t>by</a:t>
            </a:r>
            <a:r>
              <a:rPr sz="2400" spc="-40" dirty="0">
                <a:solidFill>
                  <a:srgbClr val="0066FF"/>
                </a:solidFill>
                <a:latin typeface="Arial" panose="020B0604020202020204" pitchFamily="34" charset="0"/>
                <a:cs typeface="Arial" panose="020B0604020202020204" pitchFamily="34" charset="0"/>
              </a:rPr>
              <a:t> </a:t>
            </a:r>
            <a:r>
              <a:rPr sz="2400" spc="5" dirty="0">
                <a:solidFill>
                  <a:srgbClr val="0066FF"/>
                </a:solidFill>
                <a:latin typeface="Arial" panose="020B0604020202020204" pitchFamily="34" charset="0"/>
                <a:cs typeface="Arial" panose="020B0604020202020204" pitchFamily="34" charset="0"/>
              </a:rPr>
              <a:t>a</a:t>
            </a:r>
            <a:r>
              <a:rPr sz="2400" spc="7" baseline="24305" dirty="0">
                <a:solidFill>
                  <a:srgbClr val="0080FF"/>
                </a:solidFill>
                <a:latin typeface="Arial" panose="020B0604020202020204" pitchFamily="34" charset="0"/>
                <a:cs typeface="Arial" panose="020B0604020202020204" pitchFamily="34" charset="0"/>
              </a:rPr>
              <a:t>-1</a:t>
            </a:r>
            <a:endParaRPr sz="2400" baseline="24305" dirty="0">
              <a:latin typeface="Arial" panose="020B0604020202020204" pitchFamily="34" charset="0"/>
              <a:cs typeface="Arial" panose="020B0604020202020204" pitchFamily="34" charset="0"/>
            </a:endParaRPr>
          </a:p>
          <a:p>
            <a:pPr marL="393700" marR="43180" indent="20955">
              <a:lnSpc>
                <a:spcPct val="101499"/>
              </a:lnSpc>
              <a:spcBef>
                <a:spcPts val="475"/>
              </a:spcBef>
            </a:pPr>
            <a:r>
              <a:rPr sz="2400" dirty="0">
                <a:latin typeface="Arial" panose="020B0604020202020204" pitchFamily="34" charset="0"/>
                <a:cs typeface="Arial" panose="020B0604020202020204" pitchFamily="34" charset="0"/>
              </a:rPr>
              <a:t>if a⋅b=1 mod N, </a:t>
            </a:r>
            <a:r>
              <a:rPr sz="2400" spc="-5" dirty="0">
                <a:latin typeface="Arial" panose="020B0604020202020204" pitchFamily="34" charset="0"/>
                <a:cs typeface="Arial" panose="020B0604020202020204" pitchFamily="34" charset="0"/>
              </a:rPr>
              <a:t>e.g. </a:t>
            </a:r>
            <a:r>
              <a:rPr sz="2400" dirty="0">
                <a:latin typeface="Arial" panose="020B0604020202020204" pitchFamily="34" charset="0"/>
                <a:cs typeface="Arial" panose="020B0604020202020204" pitchFamily="34" charset="0"/>
              </a:rPr>
              <a:t>3</a:t>
            </a:r>
            <a:r>
              <a:rPr sz="2400" baseline="24305" dirty="0">
                <a:latin typeface="Arial" panose="020B0604020202020204" pitchFamily="34" charset="0"/>
                <a:cs typeface="Arial" panose="020B0604020202020204" pitchFamily="34" charset="0"/>
              </a:rPr>
              <a:t>-1 </a:t>
            </a:r>
            <a:r>
              <a:rPr sz="2400" spc="-5" dirty="0">
                <a:latin typeface="Arial" panose="020B0604020202020204" pitchFamily="34" charset="0"/>
                <a:cs typeface="Arial" panose="020B0604020202020204" pitchFamily="34" charset="0"/>
              </a:rPr>
              <a:t>mod </a:t>
            </a:r>
            <a:r>
              <a:rPr sz="2400" dirty="0">
                <a:latin typeface="Arial" panose="020B0604020202020204" pitchFamily="34" charset="0"/>
                <a:cs typeface="Arial" panose="020B0604020202020204" pitchFamily="34" charset="0"/>
              </a:rPr>
              <a:t>7 = 5, </a:t>
            </a:r>
            <a:r>
              <a:rPr sz="2400" spc="-5" dirty="0">
                <a:latin typeface="Arial" panose="020B0604020202020204" pitchFamily="34" charset="0"/>
                <a:cs typeface="Arial" panose="020B0604020202020204" pitchFamily="34" charset="0"/>
              </a:rPr>
              <a:t>(b exists </a:t>
            </a:r>
            <a:r>
              <a:rPr sz="2400" dirty="0">
                <a:latin typeface="Arial" panose="020B0604020202020204" pitchFamily="34" charset="0"/>
                <a:cs typeface="Arial" panose="020B0604020202020204" pitchFamily="34" charset="0"/>
              </a:rPr>
              <a:t>if  </a:t>
            </a:r>
            <a:r>
              <a:rPr sz="2400" spc="-5" dirty="0">
                <a:latin typeface="Arial" panose="020B0604020202020204" pitchFamily="34" charset="0"/>
                <a:cs typeface="Arial" panose="020B0604020202020204" pitchFamily="34" charset="0"/>
              </a:rPr>
              <a:t>gcd(a,N)=1)</a:t>
            </a:r>
            <a:endParaRPr sz="2400" dirty="0">
              <a:latin typeface="Arial" panose="020B0604020202020204" pitchFamily="34" charset="0"/>
              <a:cs typeface="Arial" panose="020B0604020202020204" pitchFamily="34" charset="0"/>
            </a:endParaRPr>
          </a:p>
        </p:txBody>
      </p:sp>
      <p:sp>
        <p:nvSpPr>
          <p:cNvPr id="4" name="object 4"/>
          <p:cNvSpPr txBox="1"/>
          <p:nvPr/>
        </p:nvSpPr>
        <p:spPr>
          <a:xfrm>
            <a:off x="764539" y="4509414"/>
            <a:ext cx="1367790" cy="842644"/>
          </a:xfrm>
          <a:prstGeom prst="rect">
            <a:avLst/>
          </a:prstGeom>
        </p:spPr>
        <p:txBody>
          <a:bodyPr vert="horz" wrap="square" lIns="0" tIns="92075" rIns="0" bIns="0" rtlCol="0">
            <a:spAutoFit/>
          </a:bodyPr>
          <a:lstStyle/>
          <a:p>
            <a:pPr marL="12700">
              <a:lnSpc>
                <a:spcPct val="100000"/>
              </a:lnSpc>
              <a:spcBef>
                <a:spcPts val="725"/>
              </a:spcBef>
            </a:pPr>
            <a:r>
              <a:rPr sz="2400" dirty="0">
                <a:latin typeface="Arial" panose="020B0604020202020204" pitchFamily="34" charset="0"/>
                <a:cs typeface="Arial" panose="020B0604020202020204" pitchFamily="34" charset="0"/>
              </a:rPr>
              <a:t>operation</a:t>
            </a:r>
            <a:endParaRPr sz="2400">
              <a:latin typeface="Arial" panose="020B0604020202020204" pitchFamily="34" charset="0"/>
              <a:cs typeface="Arial" panose="020B0604020202020204" pitchFamily="34" charset="0"/>
            </a:endParaRPr>
          </a:p>
          <a:p>
            <a:pPr marL="12700">
              <a:lnSpc>
                <a:spcPct val="100000"/>
              </a:lnSpc>
              <a:spcBef>
                <a:spcPts val="525"/>
              </a:spcBef>
              <a:tabLst>
                <a:tab pos="294005" algn="l"/>
              </a:tabLst>
            </a:pPr>
            <a:r>
              <a:rPr sz="2000" dirty="0">
                <a:solidFill>
                  <a:srgbClr val="0541FF"/>
                </a:solidFill>
                <a:latin typeface="Arial" panose="020B0604020202020204" pitchFamily="34" charset="0"/>
                <a:cs typeface="Arial" panose="020B0604020202020204" pitchFamily="34" charset="0"/>
              </a:rPr>
              <a:t>a	</a:t>
            </a:r>
            <a:r>
              <a:rPr sz="2000" spc="-5" dirty="0">
                <a:solidFill>
                  <a:srgbClr val="0541FF"/>
                </a:solidFill>
                <a:latin typeface="Arial" panose="020B0604020202020204" pitchFamily="34" charset="0"/>
                <a:cs typeface="Arial" panose="020B0604020202020204" pitchFamily="34" charset="0"/>
              </a:rPr>
              <a:t>mod</a:t>
            </a:r>
            <a:r>
              <a:rPr sz="2000" spc="-20" dirty="0">
                <a:solidFill>
                  <a:srgbClr val="0541FF"/>
                </a:solidFill>
                <a:latin typeface="Arial" panose="020B0604020202020204" pitchFamily="34" charset="0"/>
                <a:cs typeface="Arial" panose="020B0604020202020204" pitchFamily="34" charset="0"/>
              </a:rPr>
              <a:t> </a:t>
            </a:r>
            <a:r>
              <a:rPr sz="2000" dirty="0">
                <a:solidFill>
                  <a:srgbClr val="0541FF"/>
                </a:solidFill>
                <a:latin typeface="Arial" panose="020B0604020202020204" pitchFamily="34" charset="0"/>
                <a:cs typeface="Arial" panose="020B0604020202020204" pitchFamily="34" charset="0"/>
              </a:rPr>
              <a:t>N</a:t>
            </a:r>
            <a:endParaRPr sz="2000">
              <a:latin typeface="Arial" panose="020B0604020202020204" pitchFamily="34" charset="0"/>
              <a:cs typeface="Arial" panose="020B0604020202020204" pitchFamily="34" charset="0"/>
            </a:endParaRPr>
          </a:p>
        </p:txBody>
      </p:sp>
      <p:sp>
        <p:nvSpPr>
          <p:cNvPr id="5" name="object 5"/>
          <p:cNvSpPr txBox="1"/>
          <p:nvPr/>
        </p:nvSpPr>
        <p:spPr>
          <a:xfrm>
            <a:off x="3482339" y="4509414"/>
            <a:ext cx="1611630" cy="842644"/>
          </a:xfrm>
          <a:prstGeom prst="rect">
            <a:avLst/>
          </a:prstGeom>
        </p:spPr>
        <p:txBody>
          <a:bodyPr vert="horz" wrap="square" lIns="0" tIns="92075" rIns="0" bIns="0" rtlCol="0">
            <a:spAutoFit/>
          </a:bodyPr>
          <a:lstStyle/>
          <a:p>
            <a:pPr marL="38100">
              <a:lnSpc>
                <a:spcPct val="100000"/>
              </a:lnSpc>
              <a:spcBef>
                <a:spcPts val="725"/>
              </a:spcBef>
            </a:pPr>
            <a:r>
              <a:rPr sz="2400" dirty="0">
                <a:latin typeface="Arial" panose="020B0604020202020204" pitchFamily="34" charset="0"/>
                <a:cs typeface="Arial" panose="020B0604020202020204" pitchFamily="34" charset="0"/>
              </a:rPr>
              <a:t>complexity</a:t>
            </a:r>
            <a:endParaRPr sz="2400">
              <a:latin typeface="Arial" panose="020B0604020202020204" pitchFamily="34" charset="0"/>
              <a:cs typeface="Arial" panose="020B0604020202020204" pitchFamily="34" charset="0"/>
            </a:endParaRPr>
          </a:p>
          <a:p>
            <a:pPr marL="38100">
              <a:lnSpc>
                <a:spcPct val="100000"/>
              </a:lnSpc>
              <a:spcBef>
                <a:spcPts val="525"/>
              </a:spcBef>
            </a:pPr>
            <a:r>
              <a:rPr sz="2000" dirty="0">
                <a:solidFill>
                  <a:srgbClr val="0541FF"/>
                </a:solidFill>
                <a:latin typeface="Arial" panose="020B0604020202020204" pitchFamily="34" charset="0"/>
                <a:cs typeface="Arial" panose="020B0604020202020204" pitchFamily="34" charset="0"/>
              </a:rPr>
              <a:t>O(n</a:t>
            </a:r>
            <a:r>
              <a:rPr sz="1950" baseline="25641" dirty="0">
                <a:solidFill>
                  <a:srgbClr val="005FFF"/>
                </a:solidFill>
                <a:latin typeface="Arial" panose="020B0604020202020204" pitchFamily="34" charset="0"/>
                <a:cs typeface="Arial" panose="020B0604020202020204" pitchFamily="34" charset="0"/>
              </a:rPr>
              <a:t>2</a:t>
            </a:r>
            <a:r>
              <a:rPr sz="2000" dirty="0">
                <a:solidFill>
                  <a:srgbClr val="0541FF"/>
                </a:solidFill>
                <a:latin typeface="Arial" panose="020B0604020202020204" pitchFamily="34" charset="0"/>
                <a:cs typeface="Arial" panose="020B0604020202020204" pitchFamily="34" charset="0"/>
              </a:rPr>
              <a:t>)</a:t>
            </a:r>
            <a:endParaRPr sz="2000">
              <a:latin typeface="Arial" panose="020B0604020202020204" pitchFamily="34" charset="0"/>
              <a:cs typeface="Arial" panose="020B0604020202020204" pitchFamily="34" charset="0"/>
            </a:endParaRPr>
          </a:p>
        </p:txBody>
      </p:sp>
      <p:sp>
        <p:nvSpPr>
          <p:cNvPr id="6" name="object 6"/>
          <p:cNvSpPr txBox="1"/>
          <p:nvPr/>
        </p:nvSpPr>
        <p:spPr>
          <a:xfrm>
            <a:off x="764539" y="5313679"/>
            <a:ext cx="1355090" cy="722890"/>
          </a:xfrm>
          <a:prstGeom prst="rect">
            <a:avLst/>
          </a:prstGeom>
        </p:spPr>
        <p:txBody>
          <a:bodyPr vert="horz" wrap="square" lIns="0" tIns="12700" rIns="0" bIns="0" rtlCol="0">
            <a:spAutoFit/>
          </a:bodyPr>
          <a:lstStyle/>
          <a:p>
            <a:pPr marL="12700" marR="5080">
              <a:lnSpc>
                <a:spcPct val="120800"/>
              </a:lnSpc>
              <a:spcBef>
                <a:spcPts val="100"/>
              </a:spcBef>
              <a:tabLst>
                <a:tab pos="582930" algn="l"/>
              </a:tabLst>
            </a:pPr>
            <a:r>
              <a:rPr sz="2000" dirty="0">
                <a:solidFill>
                  <a:srgbClr val="0541FF"/>
                </a:solidFill>
                <a:latin typeface="Arial" panose="020B0604020202020204" pitchFamily="34" charset="0"/>
                <a:cs typeface="Arial" panose="020B0604020202020204" pitchFamily="34" charset="0"/>
              </a:rPr>
              <a:t>a+b </a:t>
            </a:r>
            <a:r>
              <a:rPr sz="2000" spc="-5" dirty="0">
                <a:solidFill>
                  <a:srgbClr val="0541FF"/>
                </a:solidFill>
                <a:latin typeface="Arial" panose="020B0604020202020204" pitchFamily="34" charset="0"/>
                <a:cs typeface="Arial" panose="020B0604020202020204" pitchFamily="34" charset="0"/>
              </a:rPr>
              <a:t>mod </a:t>
            </a:r>
            <a:r>
              <a:rPr sz="2000" dirty="0">
                <a:solidFill>
                  <a:srgbClr val="0541FF"/>
                </a:solidFill>
                <a:latin typeface="Arial" panose="020B0604020202020204" pitchFamily="34" charset="0"/>
                <a:cs typeface="Arial" panose="020B0604020202020204" pitchFamily="34" charset="0"/>
              </a:rPr>
              <a:t>N  ab	</a:t>
            </a:r>
            <a:r>
              <a:rPr sz="2000" spc="-5" dirty="0">
                <a:solidFill>
                  <a:srgbClr val="0541FF"/>
                </a:solidFill>
                <a:latin typeface="Arial" panose="020B0604020202020204" pitchFamily="34" charset="0"/>
                <a:cs typeface="Arial" panose="020B0604020202020204" pitchFamily="34" charset="0"/>
              </a:rPr>
              <a:t>mod</a:t>
            </a:r>
            <a:r>
              <a:rPr sz="2000" spc="-95" dirty="0">
                <a:solidFill>
                  <a:srgbClr val="0541FF"/>
                </a:solidFill>
                <a:latin typeface="Arial" panose="020B0604020202020204" pitchFamily="34" charset="0"/>
                <a:cs typeface="Arial" panose="020B0604020202020204" pitchFamily="34" charset="0"/>
              </a:rPr>
              <a:t> </a:t>
            </a:r>
            <a:r>
              <a:rPr sz="2000" dirty="0">
                <a:solidFill>
                  <a:srgbClr val="0541FF"/>
                </a:solidFill>
                <a:latin typeface="Arial" panose="020B0604020202020204" pitchFamily="34" charset="0"/>
                <a:cs typeface="Arial" panose="020B0604020202020204" pitchFamily="34" charset="0"/>
              </a:rPr>
              <a:t>N</a:t>
            </a:r>
            <a:endParaRPr sz="2000">
              <a:latin typeface="Arial" panose="020B0604020202020204" pitchFamily="34" charset="0"/>
              <a:cs typeface="Arial" panose="020B0604020202020204" pitchFamily="34" charset="0"/>
            </a:endParaRPr>
          </a:p>
        </p:txBody>
      </p:sp>
      <p:sp>
        <p:nvSpPr>
          <p:cNvPr id="7" name="object 7"/>
          <p:cNvSpPr txBox="1"/>
          <p:nvPr/>
        </p:nvSpPr>
        <p:spPr>
          <a:xfrm>
            <a:off x="739139" y="6113779"/>
            <a:ext cx="1187450" cy="330200"/>
          </a:xfrm>
          <a:prstGeom prst="rect">
            <a:avLst/>
          </a:prstGeom>
        </p:spPr>
        <p:txBody>
          <a:bodyPr vert="horz" wrap="square" lIns="0" tIns="12700" rIns="0" bIns="0" rtlCol="0">
            <a:spAutoFit/>
          </a:bodyPr>
          <a:lstStyle/>
          <a:p>
            <a:pPr marL="38100">
              <a:lnSpc>
                <a:spcPct val="100000"/>
              </a:lnSpc>
              <a:spcBef>
                <a:spcPts val="100"/>
              </a:spcBef>
            </a:pPr>
            <a:r>
              <a:rPr sz="2000" spc="5" dirty="0">
                <a:solidFill>
                  <a:srgbClr val="0541FF"/>
                </a:solidFill>
                <a:latin typeface="Arial" panose="020B0604020202020204" pitchFamily="34" charset="0"/>
                <a:cs typeface="Arial" panose="020B0604020202020204" pitchFamily="34" charset="0"/>
              </a:rPr>
              <a:t>a</a:t>
            </a:r>
            <a:r>
              <a:rPr sz="1950" spc="7" baseline="25641" dirty="0">
                <a:solidFill>
                  <a:srgbClr val="005FFF"/>
                </a:solidFill>
                <a:latin typeface="Arial" panose="020B0604020202020204" pitchFamily="34" charset="0"/>
                <a:cs typeface="Arial" panose="020B0604020202020204" pitchFamily="34" charset="0"/>
              </a:rPr>
              <a:t>-1 </a:t>
            </a:r>
            <a:r>
              <a:rPr sz="2000" spc="-5" dirty="0">
                <a:solidFill>
                  <a:srgbClr val="0541FF"/>
                </a:solidFill>
                <a:latin typeface="Arial" panose="020B0604020202020204" pitchFamily="34" charset="0"/>
                <a:cs typeface="Arial" panose="020B0604020202020204" pitchFamily="34" charset="0"/>
              </a:rPr>
              <a:t>mod</a:t>
            </a:r>
            <a:r>
              <a:rPr sz="2000" spc="-254" dirty="0">
                <a:solidFill>
                  <a:srgbClr val="0541FF"/>
                </a:solidFill>
                <a:latin typeface="Arial" panose="020B0604020202020204" pitchFamily="34" charset="0"/>
                <a:cs typeface="Arial" panose="020B0604020202020204" pitchFamily="34" charset="0"/>
              </a:rPr>
              <a:t> </a:t>
            </a:r>
            <a:r>
              <a:rPr sz="2000" dirty="0">
                <a:solidFill>
                  <a:srgbClr val="0541FF"/>
                </a:solidFill>
                <a:latin typeface="Arial" panose="020B0604020202020204" pitchFamily="34" charset="0"/>
                <a:cs typeface="Arial" panose="020B0604020202020204" pitchFamily="34" charset="0"/>
              </a:rPr>
              <a:t>N</a:t>
            </a:r>
            <a:endParaRPr sz="2000">
              <a:latin typeface="Arial" panose="020B0604020202020204" pitchFamily="34" charset="0"/>
              <a:cs typeface="Arial" panose="020B0604020202020204" pitchFamily="34" charset="0"/>
            </a:endParaRPr>
          </a:p>
        </p:txBody>
      </p:sp>
      <p:sp>
        <p:nvSpPr>
          <p:cNvPr id="8" name="object 8"/>
          <p:cNvSpPr txBox="1"/>
          <p:nvPr/>
        </p:nvSpPr>
        <p:spPr>
          <a:xfrm>
            <a:off x="739139" y="6405879"/>
            <a:ext cx="306705" cy="330200"/>
          </a:xfrm>
          <a:prstGeom prst="rect">
            <a:avLst/>
          </a:prstGeom>
        </p:spPr>
        <p:txBody>
          <a:bodyPr vert="horz" wrap="square" lIns="0" tIns="12700" rIns="0" bIns="0" rtlCol="0">
            <a:spAutoFit/>
          </a:bodyPr>
          <a:lstStyle/>
          <a:p>
            <a:pPr marL="38100">
              <a:lnSpc>
                <a:spcPct val="100000"/>
              </a:lnSpc>
              <a:spcBef>
                <a:spcPts val="100"/>
              </a:spcBef>
            </a:pPr>
            <a:r>
              <a:rPr sz="3000" spc="7" baseline="-16666" dirty="0">
                <a:solidFill>
                  <a:srgbClr val="0541FF"/>
                </a:solidFill>
                <a:latin typeface="Arial" panose="020B0604020202020204" pitchFamily="34" charset="0"/>
                <a:cs typeface="Arial" panose="020B0604020202020204" pitchFamily="34" charset="0"/>
              </a:rPr>
              <a:t>a</a:t>
            </a:r>
            <a:r>
              <a:rPr sz="1300" spc="5" dirty="0">
                <a:solidFill>
                  <a:srgbClr val="005FFF"/>
                </a:solidFill>
                <a:latin typeface="Arial" panose="020B0604020202020204" pitchFamily="34" charset="0"/>
                <a:cs typeface="Arial" panose="020B0604020202020204" pitchFamily="34" charset="0"/>
              </a:rPr>
              <a:t>b</a:t>
            </a:r>
            <a:endParaRPr sz="1300">
              <a:latin typeface="Arial" panose="020B0604020202020204" pitchFamily="34" charset="0"/>
              <a:cs typeface="Arial" panose="020B0604020202020204" pitchFamily="34" charset="0"/>
            </a:endParaRPr>
          </a:p>
        </p:txBody>
      </p:sp>
      <p:sp>
        <p:nvSpPr>
          <p:cNvPr id="9" name="object 9"/>
          <p:cNvSpPr txBox="1"/>
          <p:nvPr/>
        </p:nvSpPr>
        <p:spPr>
          <a:xfrm>
            <a:off x="1183335" y="6482079"/>
            <a:ext cx="784225"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0541FF"/>
                </a:solidFill>
                <a:latin typeface="Arial" panose="020B0604020202020204" pitchFamily="34" charset="0"/>
                <a:cs typeface="Arial" panose="020B0604020202020204" pitchFamily="34" charset="0"/>
              </a:rPr>
              <a:t>mod</a:t>
            </a:r>
            <a:r>
              <a:rPr sz="2000" spc="-80" dirty="0">
                <a:solidFill>
                  <a:srgbClr val="0541FF"/>
                </a:solidFill>
                <a:latin typeface="Arial" panose="020B0604020202020204" pitchFamily="34" charset="0"/>
                <a:cs typeface="Arial" panose="020B0604020202020204" pitchFamily="34" charset="0"/>
              </a:rPr>
              <a:t> </a:t>
            </a:r>
            <a:r>
              <a:rPr sz="2000" dirty="0">
                <a:solidFill>
                  <a:srgbClr val="0541FF"/>
                </a:solidFill>
                <a:latin typeface="Arial" panose="020B0604020202020204" pitchFamily="34" charset="0"/>
                <a:cs typeface="Arial" panose="020B0604020202020204" pitchFamily="34" charset="0"/>
              </a:rPr>
              <a:t>N</a:t>
            </a:r>
            <a:endParaRPr sz="2000">
              <a:latin typeface="Arial" panose="020B0604020202020204" pitchFamily="34" charset="0"/>
              <a:cs typeface="Arial" panose="020B0604020202020204" pitchFamily="34" charset="0"/>
            </a:endParaRPr>
          </a:p>
        </p:txBody>
      </p:sp>
      <p:sp>
        <p:nvSpPr>
          <p:cNvPr id="10" name="object 10"/>
          <p:cNvSpPr txBox="1"/>
          <p:nvPr/>
        </p:nvSpPr>
        <p:spPr>
          <a:xfrm>
            <a:off x="3478682" y="5313679"/>
            <a:ext cx="705485" cy="1498600"/>
          </a:xfrm>
          <a:prstGeom prst="rect">
            <a:avLst/>
          </a:prstGeom>
        </p:spPr>
        <p:txBody>
          <a:bodyPr vert="horz" wrap="square" lIns="0" tIns="76200" rIns="0" bIns="0" rtlCol="0">
            <a:spAutoFit/>
          </a:bodyPr>
          <a:lstStyle/>
          <a:p>
            <a:pPr marL="41275">
              <a:lnSpc>
                <a:spcPct val="100000"/>
              </a:lnSpc>
              <a:spcBef>
                <a:spcPts val="600"/>
              </a:spcBef>
            </a:pPr>
            <a:r>
              <a:rPr sz="2000" dirty="0">
                <a:solidFill>
                  <a:srgbClr val="0541FF"/>
                </a:solidFill>
                <a:latin typeface="Arial" panose="020B0604020202020204" pitchFamily="34" charset="0"/>
                <a:cs typeface="Arial" panose="020B0604020202020204" pitchFamily="34" charset="0"/>
              </a:rPr>
              <a:t>O(n</a:t>
            </a:r>
            <a:r>
              <a:rPr sz="1950" baseline="25641" dirty="0">
                <a:solidFill>
                  <a:srgbClr val="005FFF"/>
                </a:solidFill>
                <a:latin typeface="Arial" panose="020B0604020202020204" pitchFamily="34" charset="0"/>
                <a:cs typeface="Arial" panose="020B0604020202020204" pitchFamily="34" charset="0"/>
              </a:rPr>
              <a:t>2</a:t>
            </a:r>
            <a:r>
              <a:rPr sz="2000" dirty="0">
                <a:solidFill>
                  <a:srgbClr val="0541FF"/>
                </a:solidFill>
                <a:latin typeface="Arial" panose="020B0604020202020204" pitchFamily="34" charset="0"/>
                <a:cs typeface="Arial" panose="020B0604020202020204" pitchFamily="34" charset="0"/>
              </a:rPr>
              <a:t>)</a:t>
            </a:r>
            <a:endParaRPr sz="2000">
              <a:latin typeface="Arial" panose="020B0604020202020204" pitchFamily="34" charset="0"/>
              <a:cs typeface="Arial" panose="020B0604020202020204" pitchFamily="34" charset="0"/>
            </a:endParaRPr>
          </a:p>
          <a:p>
            <a:pPr marL="38100">
              <a:lnSpc>
                <a:spcPct val="100000"/>
              </a:lnSpc>
              <a:spcBef>
                <a:spcPts val="500"/>
              </a:spcBef>
            </a:pPr>
            <a:r>
              <a:rPr sz="2000" dirty="0">
                <a:solidFill>
                  <a:srgbClr val="0541FF"/>
                </a:solidFill>
                <a:latin typeface="Arial" panose="020B0604020202020204" pitchFamily="34" charset="0"/>
                <a:cs typeface="Arial" panose="020B0604020202020204" pitchFamily="34" charset="0"/>
              </a:rPr>
              <a:t>O(n</a:t>
            </a:r>
            <a:r>
              <a:rPr sz="1950" baseline="25641" dirty="0">
                <a:solidFill>
                  <a:srgbClr val="005FFF"/>
                </a:solidFill>
                <a:latin typeface="Arial" panose="020B0604020202020204" pitchFamily="34" charset="0"/>
                <a:cs typeface="Arial" panose="020B0604020202020204" pitchFamily="34" charset="0"/>
              </a:rPr>
              <a:t>2</a:t>
            </a:r>
            <a:r>
              <a:rPr sz="2000" dirty="0">
                <a:solidFill>
                  <a:srgbClr val="0541FF"/>
                </a:solidFill>
                <a:latin typeface="Arial" panose="020B0604020202020204" pitchFamily="34" charset="0"/>
                <a:cs typeface="Arial" panose="020B0604020202020204" pitchFamily="34" charset="0"/>
              </a:rPr>
              <a:t>)</a:t>
            </a:r>
            <a:endParaRPr sz="2000">
              <a:latin typeface="Arial" panose="020B0604020202020204" pitchFamily="34" charset="0"/>
              <a:cs typeface="Arial" panose="020B0604020202020204" pitchFamily="34" charset="0"/>
            </a:endParaRPr>
          </a:p>
          <a:p>
            <a:pPr marL="41275">
              <a:lnSpc>
                <a:spcPct val="100000"/>
              </a:lnSpc>
              <a:spcBef>
                <a:spcPts val="500"/>
              </a:spcBef>
            </a:pPr>
            <a:r>
              <a:rPr sz="2000" dirty="0">
                <a:solidFill>
                  <a:srgbClr val="0541FF"/>
                </a:solidFill>
                <a:latin typeface="Arial" panose="020B0604020202020204" pitchFamily="34" charset="0"/>
                <a:cs typeface="Arial" panose="020B0604020202020204" pitchFamily="34" charset="0"/>
              </a:rPr>
              <a:t>O(n</a:t>
            </a:r>
            <a:r>
              <a:rPr sz="1950" baseline="25641" dirty="0">
                <a:solidFill>
                  <a:srgbClr val="005FFF"/>
                </a:solidFill>
                <a:latin typeface="Arial" panose="020B0604020202020204" pitchFamily="34" charset="0"/>
                <a:cs typeface="Arial" panose="020B0604020202020204" pitchFamily="34" charset="0"/>
              </a:rPr>
              <a:t>2)</a:t>
            </a:r>
            <a:endParaRPr sz="1950" baseline="25641">
              <a:latin typeface="Arial" panose="020B0604020202020204" pitchFamily="34" charset="0"/>
              <a:cs typeface="Arial" panose="020B0604020202020204" pitchFamily="34" charset="0"/>
            </a:endParaRPr>
          </a:p>
          <a:p>
            <a:pPr marL="41275">
              <a:lnSpc>
                <a:spcPct val="100000"/>
              </a:lnSpc>
              <a:spcBef>
                <a:spcPts val="500"/>
              </a:spcBef>
            </a:pPr>
            <a:r>
              <a:rPr sz="2000" dirty="0">
                <a:solidFill>
                  <a:srgbClr val="0541FF"/>
                </a:solidFill>
                <a:latin typeface="Arial" panose="020B0604020202020204" pitchFamily="34" charset="0"/>
                <a:cs typeface="Arial" panose="020B0604020202020204" pitchFamily="34" charset="0"/>
              </a:rPr>
              <a:t>O(n</a:t>
            </a:r>
            <a:r>
              <a:rPr sz="1950" baseline="25641" dirty="0">
                <a:solidFill>
                  <a:srgbClr val="005FFF"/>
                </a:solidFill>
                <a:latin typeface="Arial" panose="020B0604020202020204" pitchFamily="34" charset="0"/>
                <a:cs typeface="Arial" panose="020B0604020202020204" pitchFamily="34" charset="0"/>
              </a:rPr>
              <a:t>3</a:t>
            </a:r>
            <a:r>
              <a:rPr sz="2000" dirty="0">
                <a:solidFill>
                  <a:srgbClr val="0541FF"/>
                </a:solidFill>
                <a:latin typeface="Arial" panose="020B0604020202020204" pitchFamily="34" charset="0"/>
                <a:cs typeface="Arial" panose="020B0604020202020204" pitchFamily="34" charset="0"/>
              </a:rPr>
              <a:t>)</a:t>
            </a:r>
            <a:endParaRPr sz="2000">
              <a:latin typeface="Arial" panose="020B0604020202020204" pitchFamily="34" charset="0"/>
              <a:cs typeface="Arial" panose="020B0604020202020204" pitchFamily="34" charset="0"/>
            </a:endParaRPr>
          </a:p>
        </p:txBody>
      </p:sp>
      <p:sp>
        <p:nvSpPr>
          <p:cNvPr id="11" name="object 11"/>
          <p:cNvSpPr txBox="1"/>
          <p:nvPr/>
        </p:nvSpPr>
        <p:spPr>
          <a:xfrm>
            <a:off x="4512370" y="6050280"/>
            <a:ext cx="2440940" cy="722890"/>
          </a:xfrm>
          <a:prstGeom prst="rect">
            <a:avLst/>
          </a:prstGeom>
        </p:spPr>
        <p:txBody>
          <a:bodyPr vert="horz" wrap="square" lIns="0" tIns="12700" rIns="0" bIns="0" rtlCol="0">
            <a:spAutoFit/>
          </a:bodyPr>
          <a:lstStyle/>
          <a:p>
            <a:pPr marL="12700" marR="5080" indent="60960">
              <a:lnSpc>
                <a:spcPct val="120800"/>
              </a:lnSpc>
              <a:spcBef>
                <a:spcPts val="100"/>
              </a:spcBef>
            </a:pPr>
            <a:r>
              <a:rPr sz="2000" spc="60" dirty="0">
                <a:latin typeface="Arial" panose="020B0604020202020204" pitchFamily="34" charset="0"/>
                <a:cs typeface="Arial" panose="020B0604020202020204" pitchFamily="34" charset="0"/>
              </a:rPr>
              <a:t>[Euclid’s</a:t>
            </a:r>
            <a:r>
              <a:rPr sz="2000" spc="-6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algorithm]  </a:t>
            </a:r>
            <a:r>
              <a:rPr sz="2000" dirty="0">
                <a:latin typeface="Arial" panose="020B0604020202020204" pitchFamily="34" charset="0"/>
                <a:cs typeface="Arial" panose="020B0604020202020204" pitchFamily="34" charset="0"/>
              </a:rPr>
              <a:t>[Repeated</a:t>
            </a:r>
            <a:r>
              <a:rPr sz="2000" spc="-5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Doubling]</a:t>
            </a:r>
            <a:endParaRPr sz="2000">
              <a:latin typeface="Arial" panose="020B0604020202020204" pitchFamily="34" charset="0"/>
              <a:cs typeface="Arial" panose="020B0604020202020204" pitchFamily="34" charset="0"/>
            </a:endParaRPr>
          </a:p>
        </p:txBody>
      </p:sp>
      <p:grpSp>
        <p:nvGrpSpPr>
          <p:cNvPr id="12" name="object 12"/>
          <p:cNvGrpSpPr/>
          <p:nvPr/>
        </p:nvGrpSpPr>
        <p:grpSpPr>
          <a:xfrm>
            <a:off x="380999" y="4267200"/>
            <a:ext cx="4800600" cy="2590800"/>
            <a:chOff x="380999" y="4267200"/>
            <a:chExt cx="4800600" cy="2590800"/>
          </a:xfrm>
        </p:grpSpPr>
        <p:sp>
          <p:nvSpPr>
            <p:cNvPr id="13" name="object 13"/>
            <p:cNvSpPr/>
            <p:nvPr/>
          </p:nvSpPr>
          <p:spPr>
            <a:xfrm>
              <a:off x="380999" y="5029199"/>
              <a:ext cx="4800600" cy="0"/>
            </a:xfrm>
            <a:custGeom>
              <a:avLst/>
              <a:gdLst/>
              <a:ahLst/>
              <a:cxnLst/>
              <a:rect l="l" t="t" r="r" b="b"/>
              <a:pathLst>
                <a:path w="4800600">
                  <a:moveTo>
                    <a:pt x="0" y="0"/>
                  </a:moveTo>
                  <a:lnTo>
                    <a:pt x="4800598" y="0"/>
                  </a:lnTo>
                </a:path>
              </a:pathLst>
            </a:custGeom>
            <a:ln w="9524">
              <a:solidFill>
                <a:srgbClr val="000000"/>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4" name="object 14"/>
            <p:cNvSpPr/>
            <p:nvPr/>
          </p:nvSpPr>
          <p:spPr>
            <a:xfrm>
              <a:off x="3047999" y="4267200"/>
              <a:ext cx="0" cy="2590800"/>
            </a:xfrm>
            <a:custGeom>
              <a:avLst/>
              <a:gdLst/>
              <a:ahLst/>
              <a:cxnLst/>
              <a:rect l="l" t="t" r="r" b="b"/>
              <a:pathLst>
                <a:path h="2590800">
                  <a:moveTo>
                    <a:pt x="0" y="0"/>
                  </a:moveTo>
                  <a:lnTo>
                    <a:pt x="0" y="2590799"/>
                  </a:lnTo>
                </a:path>
              </a:pathLst>
            </a:custGeom>
            <a:ln w="9524">
              <a:solidFill>
                <a:srgbClr val="000000"/>
              </a:solidFill>
            </a:ln>
          </p:spPr>
          <p:txBody>
            <a:bodyPr wrap="square" lIns="0" tIns="0" rIns="0" bIns="0" rtlCol="0"/>
            <a:lstStyle/>
            <a:p>
              <a:endParaRPr>
                <a:latin typeface="Arial" panose="020B0604020202020204" pitchFamily="34" charset="0"/>
                <a:cs typeface="Arial" panose="020B0604020202020204" pitchFamily="34"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336" y="254001"/>
            <a:ext cx="7548245" cy="635000"/>
          </a:xfrm>
          <a:prstGeom prst="rect">
            <a:avLst/>
          </a:prstGeom>
        </p:spPr>
        <p:txBody>
          <a:bodyPr vert="horz" wrap="square" lIns="0" tIns="12700" rIns="0" bIns="0" rtlCol="0">
            <a:spAutoFit/>
          </a:bodyPr>
          <a:lstStyle/>
          <a:p>
            <a:pPr marL="38100">
              <a:lnSpc>
                <a:spcPct val="100000"/>
              </a:lnSpc>
              <a:spcBef>
                <a:spcPts val="100"/>
              </a:spcBef>
              <a:tabLst>
                <a:tab pos="2550795" algn="l"/>
                <a:tab pos="3209290" algn="l"/>
                <a:tab pos="5337175" algn="l"/>
              </a:tabLst>
            </a:pPr>
            <a:r>
              <a:rPr sz="4000" spc="-5" dirty="0"/>
              <a:t>Algorithm	</a:t>
            </a:r>
            <a:r>
              <a:rPr sz="4000" dirty="0"/>
              <a:t>to	</a:t>
            </a:r>
            <a:r>
              <a:rPr sz="4000" spc="-5" dirty="0"/>
              <a:t>compute	</a:t>
            </a:r>
            <a:r>
              <a:rPr sz="4000" dirty="0"/>
              <a:t>a</a:t>
            </a:r>
            <a:r>
              <a:rPr sz="3975" baseline="25157" dirty="0">
                <a:solidFill>
                  <a:srgbClr val="FF2600"/>
                </a:solidFill>
              </a:rPr>
              <a:t>-1 </a:t>
            </a:r>
            <a:r>
              <a:rPr sz="4000" dirty="0"/>
              <a:t>mod</a:t>
            </a:r>
            <a:r>
              <a:rPr sz="4000" spc="-75" dirty="0"/>
              <a:t> </a:t>
            </a:r>
            <a:r>
              <a:rPr sz="4000" dirty="0"/>
              <a:t>N</a:t>
            </a:r>
            <a:endParaRPr sz="4000"/>
          </a:p>
        </p:txBody>
      </p:sp>
      <p:sp>
        <p:nvSpPr>
          <p:cNvPr id="3" name="object 3"/>
          <p:cNvSpPr txBox="1"/>
          <p:nvPr/>
        </p:nvSpPr>
        <p:spPr>
          <a:xfrm>
            <a:off x="891539" y="1479296"/>
            <a:ext cx="5057140" cy="1034415"/>
          </a:xfrm>
          <a:prstGeom prst="rect">
            <a:avLst/>
          </a:prstGeom>
        </p:spPr>
        <p:txBody>
          <a:bodyPr vert="horz" wrap="square" lIns="0" tIns="12700" rIns="0" bIns="0" rtlCol="0">
            <a:spAutoFit/>
          </a:bodyPr>
          <a:lstStyle/>
          <a:p>
            <a:pPr marL="38100" marR="30480">
              <a:lnSpc>
                <a:spcPct val="118200"/>
              </a:lnSpc>
              <a:spcBef>
                <a:spcPts val="100"/>
              </a:spcBef>
              <a:tabLst>
                <a:tab pos="2616835" algn="l"/>
              </a:tabLst>
            </a:pPr>
            <a:r>
              <a:rPr sz="2800" spc="-5" dirty="0">
                <a:latin typeface="Arial"/>
                <a:cs typeface="Arial"/>
              </a:rPr>
              <a:t>Let </a:t>
            </a:r>
            <a:r>
              <a:rPr sz="2400" dirty="0">
                <a:solidFill>
                  <a:srgbClr val="FF0000"/>
                </a:solidFill>
                <a:latin typeface="Arial"/>
                <a:cs typeface="Arial"/>
              </a:rPr>
              <a:t>a</a:t>
            </a:r>
            <a:r>
              <a:rPr sz="2400" baseline="24305" dirty="0">
                <a:solidFill>
                  <a:srgbClr val="FF2600"/>
                </a:solidFill>
                <a:latin typeface="Arial"/>
                <a:cs typeface="Arial"/>
              </a:rPr>
              <a:t>-1 </a:t>
            </a:r>
            <a:r>
              <a:rPr sz="2400" dirty="0">
                <a:solidFill>
                  <a:srgbClr val="FF0000"/>
                </a:solidFill>
                <a:latin typeface="Arial"/>
                <a:cs typeface="Arial"/>
              </a:rPr>
              <a:t>mod</a:t>
            </a:r>
            <a:r>
              <a:rPr sz="2400" spc="5" dirty="0">
                <a:solidFill>
                  <a:srgbClr val="FF0000"/>
                </a:solidFill>
                <a:latin typeface="Arial"/>
                <a:cs typeface="Arial"/>
              </a:rPr>
              <a:t> </a:t>
            </a:r>
            <a:r>
              <a:rPr sz="2400" spc="-5" dirty="0">
                <a:solidFill>
                  <a:srgbClr val="FF0000"/>
                </a:solidFill>
                <a:latin typeface="Arial"/>
                <a:cs typeface="Arial"/>
              </a:rPr>
              <a:t>N</a:t>
            </a:r>
            <a:r>
              <a:rPr sz="2800" spc="-5" dirty="0">
                <a:latin typeface="Arial"/>
                <a:cs typeface="Arial"/>
              </a:rPr>
              <a:t>=</a:t>
            </a:r>
            <a:r>
              <a:rPr sz="2800" spc="5" dirty="0">
                <a:latin typeface="Arial"/>
                <a:cs typeface="Arial"/>
              </a:rPr>
              <a:t> </a:t>
            </a:r>
            <a:r>
              <a:rPr sz="2800" dirty="0">
                <a:latin typeface="Arial"/>
                <a:cs typeface="Arial"/>
              </a:rPr>
              <a:t>x	</a:t>
            </a:r>
            <a:r>
              <a:rPr sz="2800" spc="-5" dirty="0">
                <a:latin typeface="Arial"/>
                <a:cs typeface="Arial"/>
              </a:rPr>
              <a:t>s.t </a:t>
            </a:r>
            <a:r>
              <a:rPr sz="2800" dirty="0">
                <a:latin typeface="Arial"/>
                <a:cs typeface="Arial"/>
              </a:rPr>
              <a:t>xa=1 mod</a:t>
            </a:r>
            <a:r>
              <a:rPr sz="2800" spc="-90" dirty="0">
                <a:latin typeface="Arial"/>
                <a:cs typeface="Arial"/>
              </a:rPr>
              <a:t> </a:t>
            </a:r>
            <a:r>
              <a:rPr sz="2800" dirty="0">
                <a:latin typeface="Arial"/>
                <a:cs typeface="Arial"/>
              </a:rPr>
              <a:t>N  </a:t>
            </a:r>
            <a:r>
              <a:rPr sz="2800" spc="-5" dirty="0">
                <a:latin typeface="Arial"/>
                <a:cs typeface="Arial"/>
              </a:rPr>
              <a:t>Fact: </a:t>
            </a:r>
            <a:r>
              <a:rPr sz="2800" dirty="0">
                <a:latin typeface="Arial"/>
                <a:cs typeface="Arial"/>
              </a:rPr>
              <a:t>x </a:t>
            </a:r>
            <a:r>
              <a:rPr sz="2800" spc="-5" dirty="0">
                <a:latin typeface="Arial"/>
                <a:cs typeface="Arial"/>
              </a:rPr>
              <a:t>exists </a:t>
            </a:r>
            <a:r>
              <a:rPr sz="2800" spc="-20" dirty="0">
                <a:latin typeface="Arial"/>
                <a:cs typeface="Arial"/>
              </a:rPr>
              <a:t>iff </a:t>
            </a:r>
            <a:r>
              <a:rPr sz="2800" dirty="0">
                <a:latin typeface="Arial"/>
                <a:cs typeface="Arial"/>
              </a:rPr>
              <a:t>gcd </a:t>
            </a:r>
            <a:r>
              <a:rPr sz="2800" spc="-5" dirty="0">
                <a:latin typeface="Arial"/>
                <a:cs typeface="Arial"/>
              </a:rPr>
              <a:t>(a,N) </a:t>
            </a:r>
            <a:r>
              <a:rPr sz="2800" dirty="0">
                <a:latin typeface="Arial"/>
                <a:cs typeface="Arial"/>
              </a:rPr>
              <a:t>=</a:t>
            </a:r>
            <a:r>
              <a:rPr sz="2800" spc="-15" dirty="0">
                <a:latin typeface="Arial"/>
                <a:cs typeface="Arial"/>
              </a:rPr>
              <a:t> </a:t>
            </a:r>
            <a:r>
              <a:rPr sz="2800" dirty="0">
                <a:latin typeface="Arial"/>
                <a:cs typeface="Arial"/>
              </a:rPr>
              <a:t>1</a:t>
            </a:r>
            <a:endParaRPr sz="2800">
              <a:latin typeface="Arial"/>
              <a:cs typeface="Arial"/>
            </a:endParaRPr>
          </a:p>
        </p:txBody>
      </p:sp>
      <p:sp>
        <p:nvSpPr>
          <p:cNvPr id="4" name="object 4"/>
          <p:cNvSpPr txBox="1"/>
          <p:nvPr/>
        </p:nvSpPr>
        <p:spPr>
          <a:xfrm>
            <a:off x="609600" y="2895600"/>
            <a:ext cx="8077200" cy="1676400"/>
          </a:xfrm>
          <a:prstGeom prst="rect">
            <a:avLst/>
          </a:prstGeom>
          <a:ln w="9524">
            <a:solidFill>
              <a:srgbClr val="000000"/>
            </a:solidFill>
          </a:ln>
        </p:spPr>
        <p:txBody>
          <a:bodyPr vert="horz" wrap="square" lIns="0" tIns="125730" rIns="0" bIns="0" rtlCol="0">
            <a:spAutoFit/>
          </a:bodyPr>
          <a:lstStyle/>
          <a:p>
            <a:pPr marL="319405" marR="40640">
              <a:lnSpc>
                <a:spcPct val="119000"/>
              </a:lnSpc>
              <a:spcBef>
                <a:spcPts val="990"/>
              </a:spcBef>
            </a:pPr>
            <a:r>
              <a:rPr sz="2800" spc="95" dirty="0">
                <a:solidFill>
                  <a:srgbClr val="3333CC"/>
                </a:solidFill>
                <a:latin typeface="Arial"/>
                <a:cs typeface="Arial"/>
              </a:rPr>
              <a:t>Euclid</a:t>
            </a:r>
            <a:r>
              <a:rPr sz="2800" spc="95" dirty="0">
                <a:solidFill>
                  <a:srgbClr val="434DD6"/>
                </a:solidFill>
                <a:latin typeface="Arial Unicode MS"/>
                <a:cs typeface="Arial Unicode MS"/>
              </a:rPr>
              <a:t>’</a:t>
            </a:r>
            <a:r>
              <a:rPr sz="2800" spc="95" dirty="0">
                <a:solidFill>
                  <a:srgbClr val="3333CC"/>
                </a:solidFill>
                <a:latin typeface="Arial"/>
                <a:cs typeface="Arial"/>
              </a:rPr>
              <a:t>s </a:t>
            </a:r>
            <a:r>
              <a:rPr sz="2800" spc="-5" dirty="0">
                <a:solidFill>
                  <a:srgbClr val="3333CC"/>
                </a:solidFill>
                <a:latin typeface="Arial"/>
                <a:cs typeface="Arial"/>
              </a:rPr>
              <a:t>algorithm</a:t>
            </a:r>
            <a:r>
              <a:rPr sz="2800" spc="-5" dirty="0">
                <a:latin typeface="Arial"/>
                <a:cs typeface="Arial"/>
              </a:rPr>
              <a:t>: Given a,b integers.  Computes gcd(a,b) </a:t>
            </a:r>
            <a:r>
              <a:rPr sz="2800" dirty="0">
                <a:latin typeface="Arial"/>
                <a:cs typeface="Arial"/>
              </a:rPr>
              <a:t>and </a:t>
            </a:r>
            <a:r>
              <a:rPr sz="2800" spc="-5" dirty="0">
                <a:latin typeface="Arial"/>
                <a:cs typeface="Arial"/>
              </a:rPr>
              <a:t>x,y s.t. </a:t>
            </a:r>
            <a:r>
              <a:rPr sz="2800" dirty="0">
                <a:latin typeface="Arial"/>
                <a:cs typeface="Arial"/>
              </a:rPr>
              <a:t>ax + by= </a:t>
            </a:r>
            <a:r>
              <a:rPr sz="2800" spc="-5" dirty="0">
                <a:latin typeface="Arial"/>
                <a:cs typeface="Arial"/>
              </a:rPr>
              <a:t>gcd(a,b)  </a:t>
            </a:r>
            <a:r>
              <a:rPr sz="2800" dirty="0">
                <a:latin typeface="Arial"/>
                <a:cs typeface="Arial"/>
              </a:rPr>
              <a:t>Main </a:t>
            </a:r>
            <a:r>
              <a:rPr sz="2800" spc="-5" dirty="0">
                <a:latin typeface="Arial"/>
                <a:cs typeface="Arial"/>
              </a:rPr>
              <a:t>observation: </a:t>
            </a:r>
            <a:r>
              <a:rPr sz="2800" dirty="0">
                <a:latin typeface="Arial"/>
                <a:cs typeface="Arial"/>
              </a:rPr>
              <a:t>if d|a and d|b </a:t>
            </a:r>
            <a:r>
              <a:rPr sz="2800" spc="-5" dirty="0">
                <a:latin typeface="Arial"/>
                <a:cs typeface="Arial"/>
              </a:rPr>
              <a:t>then</a:t>
            </a:r>
            <a:r>
              <a:rPr sz="2800" spc="-20" dirty="0">
                <a:latin typeface="Arial"/>
                <a:cs typeface="Arial"/>
              </a:rPr>
              <a:t> </a:t>
            </a:r>
            <a:r>
              <a:rPr sz="2800" dirty="0">
                <a:latin typeface="Arial"/>
                <a:cs typeface="Arial"/>
              </a:rPr>
              <a:t>d|a-b</a:t>
            </a:r>
            <a:endParaRPr sz="2800">
              <a:latin typeface="Arial"/>
              <a:cs typeface="Arial"/>
            </a:endParaRPr>
          </a:p>
        </p:txBody>
      </p:sp>
      <p:sp>
        <p:nvSpPr>
          <p:cNvPr id="5" name="object 5"/>
          <p:cNvSpPr txBox="1"/>
          <p:nvPr/>
        </p:nvSpPr>
        <p:spPr>
          <a:xfrm>
            <a:off x="891539" y="5053584"/>
            <a:ext cx="7490461" cy="991875"/>
          </a:xfrm>
          <a:prstGeom prst="rect">
            <a:avLst/>
          </a:prstGeom>
        </p:spPr>
        <p:txBody>
          <a:bodyPr vert="horz" wrap="square" lIns="0" tIns="12700" rIns="0" bIns="0" rtlCol="0">
            <a:spAutoFit/>
          </a:bodyPr>
          <a:lstStyle/>
          <a:p>
            <a:pPr marL="38100" marR="30480">
              <a:lnSpc>
                <a:spcPct val="119000"/>
              </a:lnSpc>
              <a:spcBef>
                <a:spcPts val="100"/>
              </a:spcBef>
              <a:tabLst>
                <a:tab pos="3397885" algn="l"/>
              </a:tabLst>
            </a:pPr>
            <a:r>
              <a:rPr lang="en-US" sz="2800" dirty="0">
                <a:latin typeface="Arial"/>
                <a:cs typeface="Arial"/>
              </a:rPr>
              <a:t>Poll: </a:t>
            </a:r>
            <a:r>
              <a:rPr sz="2800" dirty="0">
                <a:latin typeface="Arial"/>
                <a:cs typeface="Arial"/>
              </a:rPr>
              <a:t>Can you use </a:t>
            </a:r>
            <a:r>
              <a:rPr sz="2800" spc="95" dirty="0">
                <a:latin typeface="Arial"/>
                <a:cs typeface="Arial"/>
              </a:rPr>
              <a:t>Euclid</a:t>
            </a:r>
            <a:r>
              <a:rPr sz="2800" spc="95" dirty="0">
                <a:latin typeface="Arial Unicode MS"/>
                <a:cs typeface="Arial Unicode MS"/>
              </a:rPr>
              <a:t>’</a:t>
            </a:r>
            <a:r>
              <a:rPr sz="2800" spc="95" dirty="0">
                <a:latin typeface="Arial"/>
                <a:cs typeface="Arial"/>
              </a:rPr>
              <a:t>s</a:t>
            </a:r>
            <a:r>
              <a:rPr sz="2800" spc="-55" dirty="0">
                <a:latin typeface="Arial"/>
                <a:cs typeface="Arial"/>
              </a:rPr>
              <a:t> </a:t>
            </a:r>
            <a:r>
              <a:rPr sz="2800" spc="-5" dirty="0">
                <a:latin typeface="Arial"/>
                <a:cs typeface="Arial"/>
              </a:rPr>
              <a:t>algorithm  to compute </a:t>
            </a:r>
            <a:r>
              <a:rPr sz="2400" dirty="0">
                <a:solidFill>
                  <a:srgbClr val="FF0000"/>
                </a:solidFill>
                <a:latin typeface="Arial"/>
                <a:cs typeface="Arial"/>
              </a:rPr>
              <a:t>a</a:t>
            </a:r>
            <a:r>
              <a:rPr sz="2400" baseline="24305" dirty="0">
                <a:solidFill>
                  <a:srgbClr val="FF2600"/>
                </a:solidFill>
                <a:latin typeface="Arial"/>
                <a:cs typeface="Arial"/>
              </a:rPr>
              <a:t>-1</a:t>
            </a:r>
            <a:r>
              <a:rPr sz="2400" spc="30" baseline="24305" dirty="0">
                <a:solidFill>
                  <a:srgbClr val="FF2600"/>
                </a:solidFill>
                <a:latin typeface="Arial"/>
                <a:cs typeface="Arial"/>
              </a:rPr>
              <a:t> </a:t>
            </a:r>
            <a:r>
              <a:rPr sz="2400" dirty="0">
                <a:solidFill>
                  <a:srgbClr val="FF0000"/>
                </a:solidFill>
                <a:latin typeface="Arial"/>
                <a:cs typeface="Arial"/>
              </a:rPr>
              <a:t>mod</a:t>
            </a:r>
            <a:r>
              <a:rPr sz="2400" spc="5" dirty="0">
                <a:solidFill>
                  <a:srgbClr val="FF0000"/>
                </a:solidFill>
                <a:latin typeface="Arial"/>
                <a:cs typeface="Arial"/>
              </a:rPr>
              <a:t> </a:t>
            </a:r>
            <a:r>
              <a:rPr sz="2400" dirty="0">
                <a:solidFill>
                  <a:srgbClr val="FF0000"/>
                </a:solidFill>
                <a:latin typeface="Arial"/>
                <a:cs typeface="Arial"/>
              </a:rPr>
              <a:t>N	</a:t>
            </a:r>
            <a:r>
              <a:rPr sz="2800" spc="-5" dirty="0">
                <a:solidFill>
                  <a:srgbClr val="3333CC"/>
                </a:solidFill>
                <a:latin typeface="Arial"/>
                <a:cs typeface="Arial"/>
              </a:rPr>
              <a:t>???</a:t>
            </a:r>
            <a:endParaRPr sz="2800" dirty="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336" y="254001"/>
            <a:ext cx="7548245" cy="635000"/>
          </a:xfrm>
          <a:prstGeom prst="rect">
            <a:avLst/>
          </a:prstGeom>
        </p:spPr>
        <p:txBody>
          <a:bodyPr vert="horz" wrap="square" lIns="0" tIns="12700" rIns="0" bIns="0" rtlCol="0">
            <a:spAutoFit/>
          </a:bodyPr>
          <a:lstStyle/>
          <a:p>
            <a:pPr marL="38100">
              <a:lnSpc>
                <a:spcPct val="100000"/>
              </a:lnSpc>
              <a:spcBef>
                <a:spcPts val="100"/>
              </a:spcBef>
              <a:tabLst>
                <a:tab pos="2550795" algn="l"/>
                <a:tab pos="3209290" algn="l"/>
                <a:tab pos="5337175" algn="l"/>
              </a:tabLst>
            </a:pPr>
            <a:r>
              <a:rPr sz="4000" spc="-5" dirty="0"/>
              <a:t>Algorithm	</a:t>
            </a:r>
            <a:r>
              <a:rPr sz="4000" dirty="0"/>
              <a:t>to	</a:t>
            </a:r>
            <a:r>
              <a:rPr sz="4000" spc="-5" dirty="0"/>
              <a:t>compute	</a:t>
            </a:r>
            <a:r>
              <a:rPr sz="4000" dirty="0"/>
              <a:t>a</a:t>
            </a:r>
            <a:r>
              <a:rPr sz="3975" baseline="25157" dirty="0">
                <a:solidFill>
                  <a:srgbClr val="FF2600"/>
                </a:solidFill>
              </a:rPr>
              <a:t>-1 </a:t>
            </a:r>
            <a:r>
              <a:rPr sz="4000" dirty="0"/>
              <a:t>mod</a:t>
            </a:r>
            <a:r>
              <a:rPr sz="4000" spc="-75" dirty="0"/>
              <a:t> </a:t>
            </a:r>
            <a:r>
              <a:rPr sz="4000" dirty="0"/>
              <a:t>N</a:t>
            </a:r>
            <a:endParaRPr sz="4000"/>
          </a:p>
        </p:txBody>
      </p:sp>
      <p:sp>
        <p:nvSpPr>
          <p:cNvPr id="3" name="object 3"/>
          <p:cNvSpPr txBox="1"/>
          <p:nvPr/>
        </p:nvSpPr>
        <p:spPr>
          <a:xfrm>
            <a:off x="891539" y="1479296"/>
            <a:ext cx="5057140" cy="1034415"/>
          </a:xfrm>
          <a:prstGeom prst="rect">
            <a:avLst/>
          </a:prstGeom>
        </p:spPr>
        <p:txBody>
          <a:bodyPr vert="horz" wrap="square" lIns="0" tIns="12700" rIns="0" bIns="0" rtlCol="0">
            <a:spAutoFit/>
          </a:bodyPr>
          <a:lstStyle/>
          <a:p>
            <a:pPr marL="38100" marR="30480">
              <a:lnSpc>
                <a:spcPct val="118200"/>
              </a:lnSpc>
              <a:spcBef>
                <a:spcPts val="100"/>
              </a:spcBef>
              <a:tabLst>
                <a:tab pos="2616835" algn="l"/>
              </a:tabLst>
            </a:pPr>
            <a:r>
              <a:rPr sz="2800" spc="-5" dirty="0">
                <a:latin typeface="Arial"/>
                <a:cs typeface="Arial"/>
              </a:rPr>
              <a:t>Let </a:t>
            </a:r>
            <a:r>
              <a:rPr sz="2400" dirty="0">
                <a:solidFill>
                  <a:srgbClr val="FF0000"/>
                </a:solidFill>
                <a:latin typeface="Arial"/>
                <a:cs typeface="Arial"/>
              </a:rPr>
              <a:t>a</a:t>
            </a:r>
            <a:r>
              <a:rPr sz="2400" baseline="24305" dirty="0">
                <a:solidFill>
                  <a:srgbClr val="FF2600"/>
                </a:solidFill>
                <a:latin typeface="Arial"/>
                <a:cs typeface="Arial"/>
              </a:rPr>
              <a:t>-1 </a:t>
            </a:r>
            <a:r>
              <a:rPr sz="2400" dirty="0">
                <a:solidFill>
                  <a:srgbClr val="FF0000"/>
                </a:solidFill>
                <a:latin typeface="Arial"/>
                <a:cs typeface="Arial"/>
              </a:rPr>
              <a:t>mod</a:t>
            </a:r>
            <a:r>
              <a:rPr sz="2400" spc="5" dirty="0">
                <a:solidFill>
                  <a:srgbClr val="FF0000"/>
                </a:solidFill>
                <a:latin typeface="Arial"/>
                <a:cs typeface="Arial"/>
              </a:rPr>
              <a:t> </a:t>
            </a:r>
            <a:r>
              <a:rPr sz="2400" spc="-5" dirty="0">
                <a:solidFill>
                  <a:srgbClr val="FF0000"/>
                </a:solidFill>
                <a:latin typeface="Arial"/>
                <a:cs typeface="Arial"/>
              </a:rPr>
              <a:t>N</a:t>
            </a:r>
            <a:r>
              <a:rPr sz="2800" spc="-5" dirty="0">
                <a:latin typeface="Arial"/>
                <a:cs typeface="Arial"/>
              </a:rPr>
              <a:t>=</a:t>
            </a:r>
            <a:r>
              <a:rPr sz="2800" spc="5" dirty="0">
                <a:latin typeface="Arial"/>
                <a:cs typeface="Arial"/>
              </a:rPr>
              <a:t> </a:t>
            </a:r>
            <a:r>
              <a:rPr sz="2800" dirty="0">
                <a:latin typeface="Arial"/>
                <a:cs typeface="Arial"/>
              </a:rPr>
              <a:t>x	</a:t>
            </a:r>
            <a:r>
              <a:rPr sz="2800" spc="-5" dirty="0">
                <a:latin typeface="Arial"/>
                <a:cs typeface="Arial"/>
              </a:rPr>
              <a:t>s.t </a:t>
            </a:r>
            <a:r>
              <a:rPr sz="2800" dirty="0">
                <a:latin typeface="Arial"/>
                <a:cs typeface="Arial"/>
              </a:rPr>
              <a:t>xa=1 mod</a:t>
            </a:r>
            <a:r>
              <a:rPr sz="2800" spc="-90" dirty="0">
                <a:latin typeface="Arial"/>
                <a:cs typeface="Arial"/>
              </a:rPr>
              <a:t> </a:t>
            </a:r>
            <a:r>
              <a:rPr sz="2800" dirty="0">
                <a:latin typeface="Arial"/>
                <a:cs typeface="Arial"/>
              </a:rPr>
              <a:t>N  </a:t>
            </a:r>
            <a:r>
              <a:rPr sz="2800" spc="-5" dirty="0">
                <a:latin typeface="Arial"/>
                <a:cs typeface="Arial"/>
              </a:rPr>
              <a:t>Fact: </a:t>
            </a:r>
            <a:r>
              <a:rPr sz="2800" dirty="0">
                <a:latin typeface="Arial"/>
                <a:cs typeface="Arial"/>
              </a:rPr>
              <a:t>x </a:t>
            </a:r>
            <a:r>
              <a:rPr sz="2800" spc="-5" dirty="0">
                <a:latin typeface="Arial"/>
                <a:cs typeface="Arial"/>
              </a:rPr>
              <a:t>exists </a:t>
            </a:r>
            <a:r>
              <a:rPr sz="2800" spc="-20" dirty="0">
                <a:latin typeface="Arial"/>
                <a:cs typeface="Arial"/>
              </a:rPr>
              <a:t>iff </a:t>
            </a:r>
            <a:r>
              <a:rPr sz="2800" dirty="0">
                <a:latin typeface="Arial"/>
                <a:cs typeface="Arial"/>
              </a:rPr>
              <a:t>gcd </a:t>
            </a:r>
            <a:r>
              <a:rPr sz="2800" spc="-5" dirty="0">
                <a:latin typeface="Arial"/>
                <a:cs typeface="Arial"/>
              </a:rPr>
              <a:t>(a,N) </a:t>
            </a:r>
            <a:r>
              <a:rPr sz="2800" dirty="0">
                <a:latin typeface="Arial"/>
                <a:cs typeface="Arial"/>
              </a:rPr>
              <a:t>=</a:t>
            </a:r>
            <a:r>
              <a:rPr sz="2800" spc="-15" dirty="0">
                <a:latin typeface="Arial"/>
                <a:cs typeface="Arial"/>
              </a:rPr>
              <a:t> </a:t>
            </a:r>
            <a:r>
              <a:rPr sz="2800" dirty="0">
                <a:latin typeface="Arial"/>
                <a:cs typeface="Arial"/>
              </a:rPr>
              <a:t>1</a:t>
            </a:r>
            <a:endParaRPr sz="2800">
              <a:latin typeface="Arial"/>
              <a:cs typeface="Arial"/>
            </a:endParaRPr>
          </a:p>
        </p:txBody>
      </p:sp>
      <p:sp>
        <p:nvSpPr>
          <p:cNvPr id="4" name="object 4"/>
          <p:cNvSpPr txBox="1"/>
          <p:nvPr/>
        </p:nvSpPr>
        <p:spPr>
          <a:xfrm>
            <a:off x="609600" y="2895600"/>
            <a:ext cx="8077200" cy="1234249"/>
          </a:xfrm>
          <a:prstGeom prst="rect">
            <a:avLst/>
          </a:prstGeom>
          <a:ln w="9524">
            <a:solidFill>
              <a:srgbClr val="000000"/>
            </a:solidFill>
          </a:ln>
        </p:spPr>
        <p:txBody>
          <a:bodyPr vert="horz" wrap="square" lIns="0" tIns="125730" rIns="0" bIns="0" rtlCol="0">
            <a:spAutoFit/>
          </a:bodyPr>
          <a:lstStyle/>
          <a:p>
            <a:pPr marL="319405" marR="40640">
              <a:lnSpc>
                <a:spcPct val="119000"/>
              </a:lnSpc>
              <a:spcBef>
                <a:spcPts val="990"/>
              </a:spcBef>
            </a:pPr>
            <a:r>
              <a:rPr sz="2800" spc="95" dirty="0">
                <a:solidFill>
                  <a:srgbClr val="3333CC"/>
                </a:solidFill>
                <a:latin typeface="Arial"/>
                <a:cs typeface="Arial"/>
              </a:rPr>
              <a:t>Euclid</a:t>
            </a:r>
            <a:r>
              <a:rPr sz="2800" spc="95" dirty="0">
                <a:solidFill>
                  <a:srgbClr val="434DD6"/>
                </a:solidFill>
                <a:latin typeface="Arial Unicode MS"/>
                <a:cs typeface="Arial Unicode MS"/>
              </a:rPr>
              <a:t>’</a:t>
            </a:r>
            <a:r>
              <a:rPr sz="2800" spc="95" dirty="0">
                <a:solidFill>
                  <a:srgbClr val="3333CC"/>
                </a:solidFill>
                <a:latin typeface="Arial"/>
                <a:cs typeface="Arial"/>
              </a:rPr>
              <a:t>s </a:t>
            </a:r>
            <a:r>
              <a:rPr sz="2800" spc="-5" dirty="0">
                <a:solidFill>
                  <a:srgbClr val="3333CC"/>
                </a:solidFill>
                <a:latin typeface="Arial"/>
                <a:cs typeface="Arial"/>
              </a:rPr>
              <a:t>algorithm</a:t>
            </a:r>
            <a:r>
              <a:rPr sz="2800" spc="-5" dirty="0">
                <a:latin typeface="Arial"/>
                <a:cs typeface="Arial"/>
              </a:rPr>
              <a:t>: Given </a:t>
            </a:r>
            <a:r>
              <a:rPr sz="2800" spc="-5" dirty="0" err="1">
                <a:latin typeface="Arial"/>
                <a:cs typeface="Arial"/>
              </a:rPr>
              <a:t>a,</a:t>
            </a:r>
            <a:r>
              <a:rPr lang="en-US" sz="2800" spc="-5" dirty="0" err="1">
                <a:latin typeface="Arial"/>
                <a:cs typeface="Arial"/>
              </a:rPr>
              <a:t>N</a:t>
            </a:r>
            <a:r>
              <a:rPr sz="2800" spc="-5" dirty="0">
                <a:latin typeface="Arial"/>
                <a:cs typeface="Arial"/>
              </a:rPr>
              <a:t>.  </a:t>
            </a:r>
            <a:endParaRPr lang="en-US" sz="2800" spc="-5" dirty="0">
              <a:latin typeface="Arial"/>
              <a:cs typeface="Arial"/>
            </a:endParaRPr>
          </a:p>
          <a:p>
            <a:pPr marL="319405" marR="40640">
              <a:lnSpc>
                <a:spcPct val="119000"/>
              </a:lnSpc>
              <a:spcBef>
                <a:spcPts val="990"/>
              </a:spcBef>
            </a:pPr>
            <a:r>
              <a:rPr sz="2800" spc="-5" dirty="0">
                <a:latin typeface="Arial"/>
                <a:cs typeface="Arial"/>
              </a:rPr>
              <a:t>Computes gcd(</a:t>
            </a:r>
            <a:r>
              <a:rPr sz="2800" spc="-5" dirty="0" err="1">
                <a:latin typeface="Arial"/>
                <a:cs typeface="Arial"/>
              </a:rPr>
              <a:t>a,</a:t>
            </a:r>
            <a:r>
              <a:rPr lang="en-US" sz="2800" spc="-5" dirty="0" err="1">
                <a:latin typeface="Arial"/>
                <a:cs typeface="Arial"/>
              </a:rPr>
              <a:t>N</a:t>
            </a:r>
            <a:r>
              <a:rPr sz="2800" spc="-5" dirty="0">
                <a:latin typeface="Arial"/>
                <a:cs typeface="Arial"/>
              </a:rPr>
              <a:t>)</a:t>
            </a:r>
            <a:r>
              <a:rPr lang="en-US" sz="2800" spc="-5" dirty="0">
                <a:latin typeface="Arial"/>
                <a:cs typeface="Arial"/>
              </a:rPr>
              <a:t>=1</a:t>
            </a:r>
            <a:r>
              <a:rPr sz="2800" spc="-5" dirty="0">
                <a:latin typeface="Arial"/>
                <a:cs typeface="Arial"/>
              </a:rPr>
              <a:t> </a:t>
            </a:r>
            <a:r>
              <a:rPr sz="2800" dirty="0">
                <a:latin typeface="Arial"/>
                <a:cs typeface="Arial"/>
              </a:rPr>
              <a:t>and </a:t>
            </a:r>
            <a:r>
              <a:rPr lang="en-US" sz="2800" dirty="0">
                <a:latin typeface="Arial"/>
                <a:cs typeface="Arial"/>
              </a:rPr>
              <a:t>find </a:t>
            </a:r>
            <a:r>
              <a:rPr sz="2800" spc="-5" dirty="0" err="1">
                <a:latin typeface="Arial"/>
                <a:cs typeface="Arial"/>
              </a:rPr>
              <a:t>x,y</a:t>
            </a:r>
            <a:r>
              <a:rPr sz="2800" spc="-5" dirty="0">
                <a:latin typeface="Arial"/>
                <a:cs typeface="Arial"/>
              </a:rPr>
              <a:t> s.t. </a:t>
            </a:r>
            <a:r>
              <a:rPr sz="2800" dirty="0">
                <a:latin typeface="Arial"/>
                <a:cs typeface="Arial"/>
              </a:rPr>
              <a:t>ax + </a:t>
            </a:r>
            <a:r>
              <a:rPr lang="en-US" sz="2800" dirty="0">
                <a:latin typeface="Arial"/>
                <a:cs typeface="Arial"/>
              </a:rPr>
              <a:t>N</a:t>
            </a:r>
            <a:r>
              <a:rPr sz="2800" dirty="0">
                <a:latin typeface="Arial"/>
                <a:cs typeface="Arial"/>
              </a:rPr>
              <a:t>y=</a:t>
            </a:r>
            <a:r>
              <a:rPr lang="en-US" sz="2800" dirty="0">
                <a:latin typeface="Arial"/>
                <a:cs typeface="Arial"/>
              </a:rPr>
              <a:t>1</a:t>
            </a:r>
            <a:endParaRPr sz="2800" dirty="0">
              <a:latin typeface="Arial"/>
              <a:cs typeface="Arial"/>
            </a:endParaRPr>
          </a:p>
        </p:txBody>
      </p:sp>
      <p:sp>
        <p:nvSpPr>
          <p:cNvPr id="5" name="object 5"/>
          <p:cNvSpPr txBox="1"/>
          <p:nvPr/>
        </p:nvSpPr>
        <p:spPr>
          <a:xfrm>
            <a:off x="891539" y="5053584"/>
            <a:ext cx="7490461" cy="479106"/>
          </a:xfrm>
          <a:prstGeom prst="rect">
            <a:avLst/>
          </a:prstGeom>
        </p:spPr>
        <p:txBody>
          <a:bodyPr vert="horz" wrap="square" lIns="0" tIns="12700" rIns="0" bIns="0" rtlCol="0">
            <a:spAutoFit/>
          </a:bodyPr>
          <a:lstStyle/>
          <a:p>
            <a:pPr marL="38100" marR="30480">
              <a:lnSpc>
                <a:spcPct val="119000"/>
              </a:lnSpc>
              <a:spcBef>
                <a:spcPts val="100"/>
              </a:spcBef>
              <a:tabLst>
                <a:tab pos="3397885" algn="l"/>
              </a:tabLst>
            </a:pPr>
            <a:r>
              <a:rPr lang="en-US" sz="2800" dirty="0">
                <a:latin typeface="Arial"/>
                <a:cs typeface="Arial"/>
              </a:rPr>
              <a:t>Output x</a:t>
            </a:r>
            <a:endParaRPr sz="2800" dirty="0">
              <a:latin typeface="Arial"/>
              <a:cs typeface="Arial"/>
            </a:endParaRPr>
          </a:p>
        </p:txBody>
      </p:sp>
    </p:spTree>
    <p:extLst>
      <p:ext uri="{BB962C8B-B14F-4D97-AF65-F5344CB8AC3E}">
        <p14:creationId xmlns:p14="http://schemas.microsoft.com/office/powerpoint/2010/main" val="3745535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87733" y="86359"/>
            <a:ext cx="6526530" cy="513080"/>
          </a:xfrm>
          <a:prstGeom prst="rect">
            <a:avLst/>
          </a:prstGeom>
        </p:spPr>
        <p:txBody>
          <a:bodyPr vert="horz" wrap="square" lIns="0" tIns="12700" rIns="0" bIns="0" rtlCol="0">
            <a:spAutoFit/>
          </a:bodyPr>
          <a:lstStyle/>
          <a:p>
            <a:pPr marL="25400">
              <a:lnSpc>
                <a:spcPct val="100000"/>
              </a:lnSpc>
              <a:spcBef>
                <a:spcPts val="100"/>
              </a:spcBef>
              <a:tabLst>
                <a:tab pos="4866005" algn="l"/>
              </a:tabLst>
            </a:pPr>
            <a:r>
              <a:rPr sz="3200" spc="-5" dirty="0">
                <a:latin typeface="Arial" panose="020B0604020202020204" pitchFamily="34" charset="0"/>
                <a:cs typeface="Arial" panose="020B0604020202020204" pitchFamily="34" charset="0"/>
              </a:rPr>
              <a:t>Group </a:t>
            </a:r>
            <a:r>
              <a:rPr sz="3200" spc="5" dirty="0">
                <a:latin typeface="Arial" panose="020B0604020202020204" pitchFamily="34" charset="0"/>
                <a:cs typeface="Arial" panose="020B0604020202020204" pitchFamily="34" charset="0"/>
              </a:rPr>
              <a:t>Z</a:t>
            </a:r>
            <a:r>
              <a:rPr sz="3150" spc="7" baseline="-21164" dirty="0">
                <a:solidFill>
                  <a:srgbClr val="FF2600"/>
                </a:solidFill>
                <a:latin typeface="Arial" panose="020B0604020202020204" pitchFamily="34" charset="0"/>
                <a:cs typeface="Arial" panose="020B0604020202020204" pitchFamily="34" charset="0"/>
              </a:rPr>
              <a:t>N</a:t>
            </a:r>
            <a:r>
              <a:rPr sz="3200" spc="5" dirty="0">
                <a:latin typeface="Arial" panose="020B0604020202020204" pitchFamily="34" charset="0"/>
                <a:cs typeface="Arial" panose="020B0604020202020204" pitchFamily="34" charset="0"/>
              </a:rPr>
              <a:t>*</a:t>
            </a:r>
            <a:r>
              <a:rPr sz="3200" spc="25"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={1&lt;=x&lt;N</a:t>
            </a:r>
            <a:r>
              <a:rPr sz="3200" spc="10"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s.t.	(x,N)</a:t>
            </a:r>
            <a:r>
              <a:rPr sz="3200" spc="-70" dirty="0">
                <a:latin typeface="Arial" panose="020B0604020202020204" pitchFamily="34" charset="0"/>
                <a:cs typeface="Arial" panose="020B0604020202020204" pitchFamily="34" charset="0"/>
              </a:rPr>
              <a:t> </a:t>
            </a:r>
            <a:r>
              <a:rPr sz="3200" dirty="0">
                <a:latin typeface="Arial" panose="020B0604020202020204" pitchFamily="34" charset="0"/>
                <a:cs typeface="Arial" panose="020B0604020202020204" pitchFamily="34" charset="0"/>
              </a:rPr>
              <a:t>=1}</a:t>
            </a:r>
            <a:endParaRPr sz="3200">
              <a:latin typeface="Arial" panose="020B0604020202020204" pitchFamily="34" charset="0"/>
              <a:cs typeface="Arial" panose="020B0604020202020204" pitchFamily="34" charset="0"/>
            </a:endParaRPr>
          </a:p>
        </p:txBody>
      </p:sp>
      <p:sp>
        <p:nvSpPr>
          <p:cNvPr id="3" name="object 3"/>
          <p:cNvSpPr txBox="1"/>
          <p:nvPr/>
        </p:nvSpPr>
        <p:spPr>
          <a:xfrm>
            <a:off x="294640" y="871221"/>
            <a:ext cx="8212455" cy="452120"/>
          </a:xfrm>
          <a:prstGeom prst="rect">
            <a:avLst/>
          </a:prstGeom>
        </p:spPr>
        <p:txBody>
          <a:bodyPr vert="horz" wrap="square" lIns="0" tIns="12700" rIns="0" bIns="0" rtlCol="0">
            <a:spAutoFit/>
          </a:bodyPr>
          <a:lstStyle/>
          <a:p>
            <a:pPr marL="25400">
              <a:lnSpc>
                <a:spcPct val="100000"/>
              </a:lnSpc>
              <a:spcBef>
                <a:spcPts val="100"/>
              </a:spcBef>
            </a:pPr>
            <a:r>
              <a:rPr sz="2800" spc="-5" dirty="0">
                <a:solidFill>
                  <a:srgbClr val="0541FF"/>
                </a:solidFill>
                <a:latin typeface="Arial" panose="020B0604020202020204" pitchFamily="34" charset="0"/>
                <a:cs typeface="Arial" panose="020B0604020202020204" pitchFamily="34" charset="0"/>
              </a:rPr>
              <a:t>Theorem: </a:t>
            </a:r>
            <a:r>
              <a:rPr sz="2800" dirty="0">
                <a:latin typeface="Arial" panose="020B0604020202020204" pitchFamily="34" charset="0"/>
                <a:cs typeface="Arial" panose="020B0604020202020204" pitchFamily="34" charset="0"/>
              </a:rPr>
              <a:t>Z</a:t>
            </a:r>
            <a:r>
              <a:rPr sz="2775" baseline="-21021" dirty="0">
                <a:latin typeface="Arial" panose="020B0604020202020204" pitchFamily="34" charset="0"/>
                <a:cs typeface="Arial" panose="020B0604020202020204" pitchFamily="34" charset="0"/>
              </a:rPr>
              <a:t>N</a:t>
            </a:r>
            <a:r>
              <a:rPr sz="2800" dirty="0">
                <a:latin typeface="Arial" panose="020B0604020202020204" pitchFamily="34" charset="0"/>
                <a:cs typeface="Arial" panose="020B0604020202020204" pitchFamily="34" charset="0"/>
              </a:rPr>
              <a:t>* is </a:t>
            </a:r>
            <a:r>
              <a:rPr sz="2800" spc="-5" dirty="0">
                <a:latin typeface="Arial" panose="020B0604020202020204" pitchFamily="34" charset="0"/>
                <a:cs typeface="Arial" panose="020B0604020202020204" pitchFamily="34" charset="0"/>
              </a:rPr>
              <a:t>group under </a:t>
            </a:r>
            <a:r>
              <a:rPr sz="2800" spc="-5" dirty="0">
                <a:solidFill>
                  <a:srgbClr val="FF0000"/>
                </a:solidFill>
                <a:latin typeface="Arial" panose="020B0604020202020204" pitchFamily="34" charset="0"/>
                <a:cs typeface="Arial" panose="020B0604020202020204" pitchFamily="34" charset="0"/>
              </a:rPr>
              <a:t>multiplication </a:t>
            </a:r>
            <a:r>
              <a:rPr sz="2800" dirty="0">
                <a:solidFill>
                  <a:srgbClr val="FF0000"/>
                </a:solidFill>
                <a:latin typeface="Arial" panose="020B0604020202020204" pitchFamily="34" charset="0"/>
                <a:cs typeface="Arial" panose="020B0604020202020204" pitchFamily="34" charset="0"/>
              </a:rPr>
              <a:t>mod</a:t>
            </a:r>
            <a:r>
              <a:rPr sz="2800" spc="20" dirty="0">
                <a:solidFill>
                  <a:srgbClr val="FF0000"/>
                </a:solidFill>
                <a:latin typeface="Arial" panose="020B0604020202020204" pitchFamily="34" charset="0"/>
                <a:cs typeface="Arial" panose="020B0604020202020204" pitchFamily="34" charset="0"/>
              </a:rPr>
              <a:t> </a:t>
            </a:r>
            <a:r>
              <a:rPr sz="2800" dirty="0">
                <a:solidFill>
                  <a:srgbClr val="FF0000"/>
                </a:solidFill>
                <a:latin typeface="Arial" panose="020B0604020202020204" pitchFamily="34" charset="0"/>
                <a:cs typeface="Arial" panose="020B0604020202020204" pitchFamily="34" charset="0"/>
              </a:rPr>
              <a:t>n</a:t>
            </a:r>
            <a:endParaRPr sz="2800">
              <a:latin typeface="Arial" panose="020B0604020202020204" pitchFamily="34" charset="0"/>
              <a:cs typeface="Arial" panose="020B0604020202020204" pitchFamily="34" charset="0"/>
            </a:endParaRPr>
          </a:p>
        </p:txBody>
      </p:sp>
      <p:sp>
        <p:nvSpPr>
          <p:cNvPr id="4" name="object 4"/>
          <p:cNvSpPr txBox="1"/>
          <p:nvPr/>
        </p:nvSpPr>
        <p:spPr>
          <a:xfrm>
            <a:off x="489505" y="1426464"/>
            <a:ext cx="89789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541FF"/>
                </a:solidFill>
                <a:latin typeface="Arial" panose="020B0604020202020204" pitchFamily="34" charset="0"/>
                <a:cs typeface="Arial" panose="020B0604020202020204" pitchFamily="34" charset="0"/>
              </a:rPr>
              <a:t>Pr</a:t>
            </a:r>
            <a:r>
              <a:rPr sz="2400" spc="-5" dirty="0">
                <a:solidFill>
                  <a:srgbClr val="0541FF"/>
                </a:solidFill>
                <a:latin typeface="Arial" panose="020B0604020202020204" pitchFamily="34" charset="0"/>
                <a:cs typeface="Arial" panose="020B0604020202020204" pitchFamily="34" charset="0"/>
              </a:rPr>
              <a:t>oo</a:t>
            </a:r>
            <a:r>
              <a:rPr sz="2400" dirty="0">
                <a:solidFill>
                  <a:srgbClr val="0541FF"/>
                </a:solidFill>
                <a:latin typeface="Arial" panose="020B0604020202020204" pitchFamily="34" charset="0"/>
                <a:cs typeface="Arial" panose="020B0604020202020204" pitchFamily="34" charset="0"/>
              </a:rPr>
              <a:t>f:</a:t>
            </a:r>
            <a:endParaRPr sz="2400">
              <a:latin typeface="Arial" panose="020B0604020202020204" pitchFamily="34" charset="0"/>
              <a:cs typeface="Arial" panose="020B0604020202020204" pitchFamily="34" charset="0"/>
            </a:endParaRPr>
          </a:p>
        </p:txBody>
      </p:sp>
      <p:sp>
        <p:nvSpPr>
          <p:cNvPr id="5" name="object 5"/>
          <p:cNvSpPr txBox="1"/>
          <p:nvPr/>
        </p:nvSpPr>
        <p:spPr>
          <a:xfrm>
            <a:off x="1791205" y="1294384"/>
            <a:ext cx="6459220" cy="991875"/>
          </a:xfrm>
          <a:prstGeom prst="rect">
            <a:avLst/>
          </a:prstGeom>
        </p:spPr>
        <p:txBody>
          <a:bodyPr vert="horz" wrap="square" lIns="0" tIns="12700" rIns="0" bIns="0" rtlCol="0">
            <a:spAutoFit/>
          </a:bodyPr>
          <a:lstStyle/>
          <a:p>
            <a:pPr marL="122555" marR="30480" indent="-85090">
              <a:lnSpc>
                <a:spcPct val="119000"/>
              </a:lnSpc>
              <a:spcBef>
                <a:spcPts val="100"/>
              </a:spcBef>
              <a:tabLst>
                <a:tab pos="2016125" algn="l"/>
                <a:tab pos="5116830" algn="l"/>
              </a:tabLst>
            </a:pPr>
            <a:r>
              <a:rPr sz="2400" dirty="0">
                <a:latin typeface="Arial" panose="020B0604020202020204" pitchFamily="34" charset="0"/>
                <a:cs typeface="Arial" panose="020B0604020202020204" pitchFamily="34" charset="0"/>
              </a:rPr>
              <a:t>∀</a:t>
            </a:r>
            <a:r>
              <a:rPr sz="2800" spc="-5" dirty="0">
                <a:latin typeface="Arial" panose="020B0604020202020204" pitchFamily="34" charset="0"/>
                <a:cs typeface="Arial" panose="020B0604020202020204" pitchFamily="34" charset="0"/>
              </a:rPr>
              <a:t>a,</a:t>
            </a:r>
            <a:r>
              <a:rPr sz="2800" dirty="0">
                <a:latin typeface="Arial" panose="020B0604020202020204" pitchFamily="34" charset="0"/>
                <a:cs typeface="Arial" panose="020B0604020202020204" pitchFamily="34" charset="0"/>
              </a:rPr>
              <a:t>b in </a:t>
            </a:r>
            <a:r>
              <a:rPr sz="2800" spc="-5" dirty="0">
                <a:latin typeface="Arial" panose="020B0604020202020204" pitchFamily="34" charset="0"/>
                <a:cs typeface="Arial" panose="020B0604020202020204" pitchFamily="34" charset="0"/>
              </a:rPr>
              <a:t>Z</a:t>
            </a:r>
            <a:r>
              <a:rPr sz="2775" spc="7" baseline="-21021" dirty="0">
                <a:latin typeface="Arial" panose="020B0604020202020204" pitchFamily="34" charset="0"/>
                <a:cs typeface="Arial" panose="020B0604020202020204" pitchFamily="34" charset="0"/>
              </a:rPr>
              <a:t>n</a:t>
            </a:r>
            <a:r>
              <a:rPr sz="2800" dirty="0">
                <a:latin typeface="Arial" panose="020B0604020202020204" pitchFamily="34" charset="0"/>
                <a:cs typeface="Arial" panose="020B0604020202020204" pitchFamily="34" charset="0"/>
              </a:rPr>
              <a:t>*, ab </a:t>
            </a:r>
            <a:r>
              <a:rPr sz="2800" spc="-5" dirty="0">
                <a:latin typeface="Arial" panose="020B0604020202020204" pitchFamily="34" charset="0"/>
                <a:cs typeface="Arial" panose="020B0604020202020204" pitchFamily="34" charset="0"/>
              </a:rPr>
              <a:t>mo</a:t>
            </a:r>
            <a:r>
              <a:rPr sz="2800" dirty="0">
                <a:latin typeface="Arial" panose="020B0604020202020204" pitchFamily="34" charset="0"/>
                <a:cs typeface="Arial" panose="020B0604020202020204" pitchFamily="34" charset="0"/>
              </a:rPr>
              <a:t>d N in </a:t>
            </a:r>
            <a:r>
              <a:rPr sz="2800" spc="-10" dirty="0">
                <a:latin typeface="Arial" panose="020B0604020202020204" pitchFamily="34" charset="0"/>
                <a:cs typeface="Arial" panose="020B0604020202020204" pitchFamily="34" charset="0"/>
              </a:rPr>
              <a:t>Z</a:t>
            </a:r>
            <a:r>
              <a:rPr sz="2775" spc="15" baseline="-21021" dirty="0">
                <a:latin typeface="Arial" panose="020B0604020202020204" pitchFamily="34" charset="0"/>
                <a:cs typeface="Arial" panose="020B0604020202020204" pitchFamily="34" charset="0"/>
              </a:rPr>
              <a:t>N</a:t>
            </a:r>
            <a:r>
              <a:rPr sz="280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(close</a:t>
            </a:r>
            <a:r>
              <a:rPr sz="2800" dirty="0">
                <a:latin typeface="Arial" panose="020B0604020202020204" pitchFamily="34" charset="0"/>
                <a:cs typeface="Arial" panose="020B0604020202020204" pitchFamily="34" charset="0"/>
              </a:rPr>
              <a:t>d)  1 in Z</a:t>
            </a:r>
            <a:r>
              <a:rPr sz="2775" baseline="-21021" dirty="0">
                <a:latin typeface="Arial" panose="020B0604020202020204" pitchFamily="34" charset="0"/>
                <a:cs typeface="Arial" panose="020B0604020202020204" pitchFamily="34" charset="0"/>
              </a:rPr>
              <a:t>N</a:t>
            </a:r>
            <a:r>
              <a:rPr sz="2800" dirty="0">
                <a:latin typeface="Arial" panose="020B0604020202020204" pitchFamily="34" charset="0"/>
                <a:cs typeface="Arial" panose="020B0604020202020204" pitchFamily="34" charset="0"/>
              </a:rPr>
              <a:t>* is </a:t>
            </a:r>
            <a:r>
              <a:rPr sz="2800" spc="-5" dirty="0">
                <a:latin typeface="Arial" panose="020B0604020202020204" pitchFamily="34" charset="0"/>
                <a:cs typeface="Arial" panose="020B0604020202020204" pitchFamily="34" charset="0"/>
              </a:rPr>
              <a:t>the</a:t>
            </a:r>
            <a:r>
              <a:rPr sz="2800" spc="-25"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identity,</a:t>
            </a:r>
            <a:endParaRPr sz="2800" dirty="0">
              <a:latin typeface="Arial" panose="020B0604020202020204" pitchFamily="34" charset="0"/>
              <a:cs typeface="Arial" panose="020B0604020202020204" pitchFamily="34" charset="0"/>
            </a:endParaRPr>
          </a:p>
        </p:txBody>
      </p:sp>
      <p:sp>
        <p:nvSpPr>
          <p:cNvPr id="6" name="object 6"/>
          <p:cNvSpPr txBox="1"/>
          <p:nvPr/>
        </p:nvSpPr>
        <p:spPr>
          <a:xfrm>
            <a:off x="1850488" y="2374493"/>
            <a:ext cx="7142480" cy="1807546"/>
          </a:xfrm>
          <a:prstGeom prst="rect">
            <a:avLst/>
          </a:prstGeom>
        </p:spPr>
        <p:txBody>
          <a:bodyPr vert="horz" wrap="square" lIns="0" tIns="42545" rIns="0" bIns="0" rtlCol="0">
            <a:spAutoFit/>
          </a:bodyPr>
          <a:lstStyle/>
          <a:p>
            <a:pPr marL="63500">
              <a:lnSpc>
                <a:spcPct val="100000"/>
              </a:lnSpc>
              <a:spcBef>
                <a:spcPts val="335"/>
              </a:spcBef>
              <a:tabLst>
                <a:tab pos="2144395" algn="l"/>
              </a:tabLst>
            </a:pPr>
            <a:r>
              <a:rPr sz="2800" dirty="0">
                <a:latin typeface="Arial" panose="020B0604020202020204" pitchFamily="34" charset="0"/>
                <a:cs typeface="Arial" panose="020B0604020202020204" pitchFamily="34" charset="0"/>
              </a:rPr>
              <a:t>∀a in Z</a:t>
            </a:r>
            <a:r>
              <a:rPr sz="2775" baseline="-21021" dirty="0">
                <a:latin typeface="Arial" panose="020B0604020202020204" pitchFamily="34" charset="0"/>
                <a:cs typeface="Arial" panose="020B0604020202020204" pitchFamily="34" charset="0"/>
              </a:rPr>
              <a:t>N</a:t>
            </a:r>
            <a:r>
              <a:rPr sz="2800" dirty="0">
                <a:latin typeface="Arial" panose="020B0604020202020204" pitchFamily="34" charset="0"/>
                <a:cs typeface="Arial" panose="020B0604020202020204" pitchFamily="34" charset="0"/>
              </a:rPr>
              <a:t>* ,	∃ b </a:t>
            </a:r>
            <a:r>
              <a:rPr sz="2800" spc="-5" dirty="0">
                <a:latin typeface="Arial" panose="020B0604020202020204" pitchFamily="34" charset="0"/>
                <a:cs typeface="Arial" panose="020B0604020202020204" pitchFamily="34" charset="0"/>
              </a:rPr>
              <a:t>s.t. ab=1 </a:t>
            </a:r>
            <a:r>
              <a:rPr sz="2800" dirty="0">
                <a:latin typeface="Arial" panose="020B0604020202020204" pitchFamily="34" charset="0"/>
                <a:cs typeface="Arial" panose="020B0604020202020204" pitchFamily="34" charset="0"/>
              </a:rPr>
              <a:t>mod</a:t>
            </a:r>
            <a:r>
              <a:rPr sz="2800" spc="12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N</a:t>
            </a:r>
          </a:p>
          <a:p>
            <a:pPr marL="5792470" marR="17780">
              <a:lnSpc>
                <a:spcPct val="100000"/>
              </a:lnSpc>
              <a:spcBef>
                <a:spcPts val="165"/>
              </a:spcBef>
            </a:pPr>
            <a:endParaRPr lang="en-US" sz="2000" i="1" spc="-5" dirty="0">
              <a:latin typeface="Arial" panose="020B0604020202020204" pitchFamily="34" charset="0"/>
              <a:cs typeface="Arial" panose="020B0604020202020204" pitchFamily="34" charset="0"/>
            </a:endParaRPr>
          </a:p>
          <a:p>
            <a:pPr marL="5792470" marR="17780">
              <a:lnSpc>
                <a:spcPct val="100000"/>
              </a:lnSpc>
              <a:spcBef>
                <a:spcPts val="165"/>
              </a:spcBef>
            </a:pPr>
            <a:r>
              <a:rPr lang="en-US" sz="2000" i="1" spc="-5" dirty="0">
                <a:latin typeface="Arial" panose="020B0604020202020204" pitchFamily="34" charset="0"/>
                <a:cs typeface="Arial" panose="020B0604020202020204" pitchFamily="34" charset="0"/>
              </a:rPr>
              <a:t>   </a:t>
            </a:r>
            <a:r>
              <a:rPr sz="2000" i="1" spc="-5" dirty="0">
                <a:latin typeface="Arial" panose="020B0604020202020204" pitchFamily="34" charset="0"/>
                <a:cs typeface="Arial" panose="020B0604020202020204" pitchFamily="34" charset="0"/>
              </a:rPr>
              <a:t>Euler</a:t>
            </a:r>
            <a:r>
              <a:rPr sz="2000" i="1" spc="-75" dirty="0">
                <a:latin typeface="Arial" panose="020B0604020202020204" pitchFamily="34" charset="0"/>
                <a:cs typeface="Arial" panose="020B0604020202020204" pitchFamily="34" charset="0"/>
              </a:rPr>
              <a:t> </a:t>
            </a:r>
            <a:r>
              <a:rPr lang="en-US" sz="2000" i="1" spc="-75" dirty="0">
                <a:latin typeface="Arial" panose="020B0604020202020204" pitchFamily="34" charset="0"/>
                <a:cs typeface="Arial" panose="020B0604020202020204" pitchFamily="34" charset="0"/>
              </a:rPr>
              <a:t>    </a:t>
            </a:r>
          </a:p>
          <a:p>
            <a:pPr marL="5792470" marR="17780">
              <a:lnSpc>
                <a:spcPct val="100000"/>
              </a:lnSpc>
              <a:spcBef>
                <a:spcPts val="165"/>
              </a:spcBef>
            </a:pPr>
            <a:r>
              <a:rPr lang="en-US" sz="2000" i="1" spc="-75" dirty="0">
                <a:latin typeface="Arial" panose="020B0604020202020204" pitchFamily="34" charset="0"/>
                <a:cs typeface="Arial" panose="020B0604020202020204" pitchFamily="34" charset="0"/>
              </a:rPr>
              <a:t>   </a:t>
            </a:r>
            <a:r>
              <a:rPr sz="2000" i="1" spc="-30" dirty="0">
                <a:latin typeface="Arial" panose="020B0604020202020204" pitchFamily="34" charset="0"/>
                <a:cs typeface="Arial" panose="020B0604020202020204" pitchFamily="34" charset="0"/>
              </a:rPr>
              <a:t>Totient  </a:t>
            </a:r>
            <a:r>
              <a:rPr lang="en-US" sz="2000" i="1" spc="-30" dirty="0">
                <a:latin typeface="Arial" panose="020B0604020202020204" pitchFamily="34" charset="0"/>
                <a:cs typeface="Arial" panose="020B0604020202020204" pitchFamily="34" charset="0"/>
              </a:rPr>
              <a:t>  </a:t>
            </a:r>
          </a:p>
          <a:p>
            <a:pPr marL="5792470" marR="17780">
              <a:lnSpc>
                <a:spcPct val="100000"/>
              </a:lnSpc>
              <a:spcBef>
                <a:spcPts val="165"/>
              </a:spcBef>
            </a:pPr>
            <a:r>
              <a:rPr lang="en-US" sz="2000" i="1" spc="-30" dirty="0">
                <a:latin typeface="Arial" panose="020B0604020202020204" pitchFamily="34" charset="0"/>
                <a:cs typeface="Arial" panose="020B0604020202020204" pitchFamily="34" charset="0"/>
              </a:rPr>
              <a:t>   </a:t>
            </a:r>
            <a:r>
              <a:rPr sz="2000" i="1" spc="-5" dirty="0">
                <a:latin typeface="Arial" panose="020B0604020202020204" pitchFamily="34" charset="0"/>
                <a:cs typeface="Arial" panose="020B0604020202020204" pitchFamily="34" charset="0"/>
              </a:rPr>
              <a:t>Function</a:t>
            </a:r>
            <a:r>
              <a:rPr sz="2000" spc="-5" dirty="0">
                <a:latin typeface="Arial" panose="020B0604020202020204" pitchFamily="34" charset="0"/>
                <a:cs typeface="Arial" panose="020B0604020202020204" pitchFamily="34" charset="0"/>
              </a:rPr>
              <a:t>.</a:t>
            </a:r>
            <a:endParaRPr sz="2000" dirty="0">
              <a:latin typeface="Arial" panose="020B0604020202020204" pitchFamily="34" charset="0"/>
              <a:cs typeface="Arial" panose="020B0604020202020204" pitchFamily="34" charset="0"/>
            </a:endParaRPr>
          </a:p>
        </p:txBody>
      </p:sp>
      <p:sp>
        <p:nvSpPr>
          <p:cNvPr id="8" name="object 8"/>
          <p:cNvSpPr txBox="1"/>
          <p:nvPr/>
        </p:nvSpPr>
        <p:spPr>
          <a:xfrm>
            <a:off x="155445" y="3830136"/>
            <a:ext cx="8094980" cy="452120"/>
          </a:xfrm>
          <a:prstGeom prst="rect">
            <a:avLst/>
          </a:prstGeom>
        </p:spPr>
        <p:txBody>
          <a:bodyPr vert="horz" wrap="square" lIns="0" tIns="12700" rIns="0" bIns="0" rtlCol="0">
            <a:spAutoFit/>
          </a:bodyPr>
          <a:lstStyle/>
          <a:p>
            <a:pPr marL="38100">
              <a:lnSpc>
                <a:spcPct val="100000"/>
              </a:lnSpc>
              <a:spcBef>
                <a:spcPts val="100"/>
              </a:spcBef>
              <a:tabLst>
                <a:tab pos="2082800" algn="l"/>
                <a:tab pos="6825615" algn="l"/>
              </a:tabLst>
            </a:pPr>
            <a:r>
              <a:rPr sz="2800" spc="-5" dirty="0">
                <a:solidFill>
                  <a:srgbClr val="0541FF"/>
                </a:solidFill>
                <a:latin typeface="Arial" panose="020B0604020202020204" pitchFamily="34" charset="0"/>
                <a:cs typeface="Arial" panose="020B0604020202020204" pitchFamily="34" charset="0"/>
              </a:rPr>
              <a:t>Order</a:t>
            </a:r>
            <a:r>
              <a:rPr sz="2800" dirty="0">
                <a:solidFill>
                  <a:srgbClr val="0541FF"/>
                </a:solidFill>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of</a:t>
            </a:r>
            <a:r>
              <a:rPr sz="2800" spc="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Z</a:t>
            </a:r>
            <a:r>
              <a:rPr lang="en-US" sz="2800" baseline="-25000" dirty="0">
                <a:latin typeface="Arial" panose="020B0604020202020204" pitchFamily="34" charset="0"/>
                <a:cs typeface="Arial" panose="020B0604020202020204" pitchFamily="34" charset="0"/>
              </a:rPr>
              <a:t>N</a:t>
            </a:r>
            <a:r>
              <a:rPr sz="2800" dirty="0">
                <a:latin typeface="Arial" panose="020B0604020202020204" pitchFamily="34" charset="0"/>
                <a:cs typeface="Arial" panose="020B0604020202020204" pitchFamily="34" charset="0"/>
              </a:rPr>
              <a:t>* = </a:t>
            </a:r>
            <a:r>
              <a:rPr sz="2800" spc="-5" dirty="0">
                <a:latin typeface="Arial" panose="020B0604020202020204" pitchFamily="34" charset="0"/>
                <a:cs typeface="Arial" panose="020B0604020202020204" pitchFamily="34" charset="0"/>
              </a:rPr>
              <a:t>number </a:t>
            </a:r>
            <a:r>
              <a:rPr sz="2800" dirty="0">
                <a:latin typeface="Arial" panose="020B0604020202020204" pitchFamily="34" charset="0"/>
                <a:cs typeface="Arial" panose="020B0604020202020204" pitchFamily="34" charset="0"/>
              </a:rPr>
              <a:t>of </a:t>
            </a:r>
            <a:r>
              <a:rPr sz="2800" spc="-5" dirty="0">
                <a:latin typeface="Arial" panose="020B0604020202020204" pitchFamily="34" charset="0"/>
                <a:cs typeface="Arial" panose="020B0604020202020204" pitchFamily="34" charset="0"/>
              </a:rPr>
              <a:t>elements</a:t>
            </a:r>
            <a:r>
              <a:rPr sz="2800" spc="3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in</a:t>
            </a:r>
            <a:r>
              <a:rPr sz="2800" spc="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Z</a:t>
            </a:r>
            <a:r>
              <a:rPr lang="en-US" sz="2400" baseline="-25000" dirty="0">
                <a:latin typeface="Arial" panose="020B0604020202020204" pitchFamily="34" charset="0"/>
                <a:cs typeface="Arial" panose="020B0604020202020204" pitchFamily="34" charset="0"/>
              </a:rPr>
              <a:t>N</a:t>
            </a:r>
            <a:r>
              <a:rPr sz="2400" baseline="2430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a:t>
            </a:r>
            <a:r>
              <a:rPr lang="en-US" sz="2800" spc="-200" dirty="0">
                <a:latin typeface="Arial" panose="020B0604020202020204" pitchFamily="34" charset="0"/>
                <a:cs typeface="Arial" panose="020B0604020202020204" pitchFamily="34" charset="0"/>
              </a:rPr>
              <a:t> </a:t>
            </a:r>
            <a:r>
              <a:rPr lang="el-GR" sz="2800" spc="-5" dirty="0">
                <a:latin typeface="Arial" panose="020B0604020202020204" pitchFamily="34" charset="0"/>
                <a:cs typeface="Arial" panose="020B0604020202020204" pitchFamily="34" charset="0"/>
              </a:rPr>
              <a:t>φ</a:t>
            </a:r>
            <a:r>
              <a:rPr sz="2800" spc="-5" dirty="0">
                <a:latin typeface="Arial" panose="020B0604020202020204" pitchFamily="34" charset="0"/>
                <a:cs typeface="Arial" panose="020B0604020202020204" pitchFamily="34" charset="0"/>
              </a:rPr>
              <a:t>(N)</a:t>
            </a:r>
            <a:endParaRPr sz="2800" dirty="0">
              <a:latin typeface="Arial" panose="020B0604020202020204" pitchFamily="34" charset="0"/>
              <a:cs typeface="Arial" panose="020B0604020202020204" pitchFamily="34" charset="0"/>
            </a:endParaRPr>
          </a:p>
        </p:txBody>
      </p:sp>
      <p:sp>
        <p:nvSpPr>
          <p:cNvPr id="9" name="object 9"/>
          <p:cNvSpPr txBox="1"/>
          <p:nvPr/>
        </p:nvSpPr>
        <p:spPr>
          <a:xfrm>
            <a:off x="307340" y="4449064"/>
            <a:ext cx="1602740" cy="452120"/>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0541FF"/>
                </a:solidFill>
                <a:latin typeface="Arial" panose="020B0604020202020204" pitchFamily="34" charset="0"/>
                <a:cs typeface="Arial" panose="020B0604020202020204" pitchFamily="34" charset="0"/>
              </a:rPr>
              <a:t>Theorem:</a:t>
            </a:r>
            <a:endParaRPr sz="2800">
              <a:latin typeface="Arial" panose="020B0604020202020204" pitchFamily="34" charset="0"/>
              <a:cs typeface="Arial" panose="020B0604020202020204" pitchFamily="34" charset="0"/>
            </a:endParaRPr>
          </a:p>
        </p:txBody>
      </p:sp>
      <p:sp>
        <p:nvSpPr>
          <p:cNvPr id="10" name="object 10"/>
          <p:cNvSpPr txBox="1"/>
          <p:nvPr/>
        </p:nvSpPr>
        <p:spPr>
          <a:xfrm>
            <a:off x="2133600" y="4473459"/>
            <a:ext cx="3884929" cy="445634"/>
          </a:xfrm>
          <a:prstGeom prst="rect">
            <a:avLst/>
          </a:prstGeom>
        </p:spPr>
        <p:txBody>
          <a:bodyPr vert="horz" wrap="square" lIns="0" tIns="14604" rIns="0" bIns="0" rtlCol="0">
            <a:spAutoFit/>
          </a:bodyPr>
          <a:lstStyle/>
          <a:p>
            <a:pPr marL="158115">
              <a:lnSpc>
                <a:spcPct val="100000"/>
              </a:lnSpc>
              <a:spcBef>
                <a:spcPts val="130"/>
              </a:spcBef>
            </a:pPr>
            <a:r>
              <a:rPr sz="2800" dirty="0" err="1">
                <a:latin typeface="Arial" panose="020B0604020202020204" pitchFamily="34" charset="0"/>
                <a:cs typeface="Arial" panose="020B0604020202020204" pitchFamily="34" charset="0"/>
              </a:rPr>
              <a:t>φ</a:t>
            </a:r>
            <a:r>
              <a:rPr sz="280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(p) </a:t>
            </a:r>
            <a:r>
              <a:rPr sz="2800" dirty="0">
                <a:latin typeface="Arial" panose="020B0604020202020204" pitchFamily="34" charset="0"/>
                <a:cs typeface="Arial" panose="020B0604020202020204" pitchFamily="34" charset="0"/>
              </a:rPr>
              <a:t>= p-1 </a:t>
            </a:r>
            <a:r>
              <a:rPr sz="2800" spc="-5" dirty="0">
                <a:latin typeface="Arial" panose="020B0604020202020204" pitchFamily="34" charset="0"/>
                <a:cs typeface="Arial" panose="020B0604020202020204" pitchFamily="34" charset="0"/>
              </a:rPr>
              <a:t>for </a:t>
            </a:r>
            <a:r>
              <a:rPr sz="2800" dirty="0">
                <a:latin typeface="Arial" panose="020B0604020202020204" pitchFamily="34" charset="0"/>
                <a:cs typeface="Arial" panose="020B0604020202020204" pitchFamily="34" charset="0"/>
              </a:rPr>
              <a:t>p</a:t>
            </a:r>
            <a:r>
              <a:rPr sz="2800" spc="5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prime,</a:t>
            </a:r>
          </a:p>
        </p:txBody>
      </p:sp>
      <p:sp>
        <p:nvSpPr>
          <p:cNvPr id="11" name="object 11"/>
          <p:cNvSpPr txBox="1"/>
          <p:nvPr/>
        </p:nvSpPr>
        <p:spPr>
          <a:xfrm>
            <a:off x="269240" y="4863084"/>
            <a:ext cx="8288655" cy="1541512"/>
          </a:xfrm>
          <a:prstGeom prst="rect">
            <a:avLst/>
          </a:prstGeom>
        </p:spPr>
        <p:txBody>
          <a:bodyPr vert="horz" wrap="square" lIns="0" tIns="106680" rIns="0" bIns="0" rtlCol="0">
            <a:spAutoFit/>
          </a:bodyPr>
          <a:lstStyle/>
          <a:p>
            <a:pPr marL="2069464">
              <a:lnSpc>
                <a:spcPct val="100000"/>
              </a:lnSpc>
              <a:spcBef>
                <a:spcPts val="840"/>
              </a:spcBef>
              <a:tabLst>
                <a:tab pos="6606540" algn="l"/>
              </a:tabLst>
            </a:pPr>
            <a:r>
              <a:rPr sz="2800" dirty="0">
                <a:latin typeface="Arial" panose="020B0604020202020204" pitchFamily="34" charset="0"/>
                <a:cs typeface="Arial" panose="020B0604020202020204" pitchFamily="34" charset="0"/>
              </a:rPr>
              <a:t>φ (N)= </a:t>
            </a:r>
            <a:r>
              <a:rPr sz="2800" spc="-5" dirty="0">
                <a:latin typeface="Arial" panose="020B0604020202020204" pitchFamily="34" charset="0"/>
                <a:cs typeface="Arial" panose="020B0604020202020204" pitchFamily="34" charset="0"/>
              </a:rPr>
              <a:t>(p-1)(q-1)</a:t>
            </a:r>
            <a:r>
              <a:rPr sz="2800" spc="15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for</a:t>
            </a:r>
            <a:r>
              <a:rPr sz="2800" spc="1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N=</a:t>
            </a:r>
            <a:r>
              <a:rPr sz="2800" spc="-5" dirty="0" err="1">
                <a:latin typeface="Arial" panose="020B0604020202020204" pitchFamily="34" charset="0"/>
                <a:cs typeface="Arial" panose="020B0604020202020204" pitchFamily="34" charset="0"/>
              </a:rPr>
              <a:t>pq</a:t>
            </a:r>
            <a:r>
              <a:rPr sz="2800" spc="-5" dirty="0">
                <a:latin typeface="Arial" panose="020B0604020202020204" pitchFamily="34" charset="0"/>
                <a:cs typeface="Arial" panose="020B0604020202020204" pitchFamily="34" charset="0"/>
              </a:rPr>
              <a:t>,</a:t>
            </a:r>
            <a:r>
              <a:rPr lang="en-US" sz="2800" spc="-5" dirty="0">
                <a:latin typeface="Arial" panose="020B0604020202020204" pitchFamily="34" charset="0"/>
                <a:cs typeface="Arial" panose="020B0604020202020204" pitchFamily="34" charset="0"/>
              </a:rPr>
              <a:t> </a:t>
            </a:r>
            <a:r>
              <a:rPr sz="2800" spc="-5" dirty="0" err="1">
                <a:latin typeface="Arial" panose="020B0604020202020204" pitchFamily="34" charset="0"/>
                <a:cs typeface="Arial" panose="020B0604020202020204" pitchFamily="34" charset="0"/>
              </a:rPr>
              <a:t>gcd</a:t>
            </a:r>
            <a:r>
              <a:rPr sz="2800" spc="-5" dirty="0">
                <a:latin typeface="Arial" panose="020B0604020202020204" pitchFamily="34" charset="0"/>
                <a:cs typeface="Arial" panose="020B0604020202020204" pitchFamily="34" charset="0"/>
              </a:rPr>
              <a:t>(p,q)=1</a:t>
            </a:r>
            <a:endParaRPr sz="2800" dirty="0">
              <a:latin typeface="Arial" panose="020B0604020202020204" pitchFamily="34" charset="0"/>
              <a:cs typeface="Arial" panose="020B0604020202020204" pitchFamily="34" charset="0"/>
            </a:endParaRPr>
          </a:p>
          <a:p>
            <a:pPr marL="50800" marR="1325245" indent="1976755">
              <a:lnSpc>
                <a:spcPct val="119000"/>
              </a:lnSpc>
              <a:spcBef>
                <a:spcPts val="100"/>
              </a:spcBef>
              <a:tabLst>
                <a:tab pos="1840230" algn="l"/>
                <a:tab pos="2306320" algn="l"/>
              </a:tabLst>
            </a:pPr>
            <a:r>
              <a:rPr sz="2800" dirty="0">
                <a:latin typeface="Arial" panose="020B0604020202020204" pitchFamily="34" charset="0"/>
                <a:cs typeface="Arial" panose="020B0604020202020204" pitchFamily="34" charset="0"/>
              </a:rPr>
              <a:t>φ </a:t>
            </a:r>
            <a:r>
              <a:rPr sz="2800" spc="-5" dirty="0">
                <a:latin typeface="Arial" panose="020B0604020202020204" pitchFamily="34" charset="0"/>
                <a:cs typeface="Arial" panose="020B0604020202020204" pitchFamily="34" charset="0"/>
              </a:rPr>
              <a:t>(N)= </a:t>
            </a:r>
            <a:r>
              <a:rPr sz="2800" dirty="0">
                <a:latin typeface="Arial" panose="020B0604020202020204" pitchFamily="34" charset="0"/>
                <a:cs typeface="Arial" panose="020B0604020202020204" pitchFamily="34" charset="0"/>
              </a:rPr>
              <a:t>Π</a:t>
            </a:r>
            <a:r>
              <a:rPr sz="2775" baseline="-21021" dirty="0">
                <a:latin typeface="Arial" panose="020B0604020202020204" pitchFamily="34" charset="0"/>
                <a:cs typeface="Arial" panose="020B0604020202020204" pitchFamily="34" charset="0"/>
              </a:rPr>
              <a:t>i</a:t>
            </a:r>
            <a:r>
              <a:rPr sz="2800" dirty="0">
                <a:latin typeface="Arial" panose="020B0604020202020204" pitchFamily="34" charset="0"/>
                <a:cs typeface="Arial" panose="020B0604020202020204" pitchFamily="34" charset="0"/>
              </a:rPr>
              <a:t>p</a:t>
            </a:r>
            <a:r>
              <a:rPr sz="2775" baseline="-21021" dirty="0">
                <a:latin typeface="Arial" panose="020B0604020202020204" pitchFamily="34" charset="0"/>
                <a:cs typeface="Arial" panose="020B0604020202020204" pitchFamily="34" charset="0"/>
              </a:rPr>
              <a:t>i</a:t>
            </a:r>
            <a:r>
              <a:rPr sz="2775" baseline="25525" dirty="0">
                <a:latin typeface="Arial" panose="020B0604020202020204" pitchFamily="34" charset="0"/>
                <a:cs typeface="Arial" panose="020B0604020202020204" pitchFamily="34" charset="0"/>
              </a:rPr>
              <a:t>αi-1</a:t>
            </a:r>
            <a:r>
              <a:rPr sz="2800" dirty="0">
                <a:latin typeface="Arial" panose="020B0604020202020204" pitchFamily="34" charset="0"/>
                <a:cs typeface="Arial" panose="020B0604020202020204" pitchFamily="34" charset="0"/>
              </a:rPr>
              <a:t>(p</a:t>
            </a:r>
            <a:r>
              <a:rPr sz="2775" baseline="-21021" dirty="0">
                <a:latin typeface="Arial" panose="020B0604020202020204" pitchFamily="34" charset="0"/>
                <a:cs typeface="Arial" panose="020B0604020202020204" pitchFamily="34" charset="0"/>
              </a:rPr>
              <a:t>i</a:t>
            </a:r>
            <a:r>
              <a:rPr sz="2800" dirty="0">
                <a:latin typeface="Arial" panose="020B0604020202020204" pitchFamily="34" charset="0"/>
                <a:cs typeface="Arial" panose="020B0604020202020204" pitchFamily="34" charset="0"/>
              </a:rPr>
              <a:t>-1) </a:t>
            </a:r>
            <a:r>
              <a:rPr sz="2800" spc="-5" dirty="0">
                <a:latin typeface="Arial" panose="020B0604020202020204" pitchFamily="34" charset="0"/>
                <a:cs typeface="Arial" panose="020B0604020202020204" pitchFamily="34" charset="0"/>
              </a:rPr>
              <a:t>for </a:t>
            </a:r>
            <a:r>
              <a:rPr sz="2800" dirty="0">
                <a:latin typeface="Arial" panose="020B0604020202020204" pitchFamily="34" charset="0"/>
                <a:cs typeface="Arial" panose="020B0604020202020204" pitchFamily="34" charset="0"/>
              </a:rPr>
              <a:t>N=Πp</a:t>
            </a:r>
            <a:r>
              <a:rPr sz="2775" baseline="-21021" dirty="0">
                <a:latin typeface="Arial" panose="020B0604020202020204" pitchFamily="34" charset="0"/>
                <a:cs typeface="Arial" panose="020B0604020202020204" pitchFamily="34" charset="0"/>
              </a:rPr>
              <a:t>i</a:t>
            </a:r>
            <a:r>
              <a:rPr sz="2775" baseline="25525" dirty="0">
                <a:latin typeface="Arial" panose="020B0604020202020204" pitchFamily="34" charset="0"/>
                <a:cs typeface="Arial" panose="020B0604020202020204" pitchFamily="34" charset="0"/>
              </a:rPr>
              <a:t>αi  </a:t>
            </a:r>
            <a:r>
              <a:rPr sz="2800" spc="-5" dirty="0">
                <a:solidFill>
                  <a:srgbClr val="0541FF"/>
                </a:solidFill>
                <a:latin typeface="Arial" panose="020B0604020202020204" pitchFamily="34" charset="0"/>
                <a:cs typeface="Arial" panose="020B0604020202020204" pitchFamily="34" charset="0"/>
              </a:rPr>
              <a:t>Theorem:	</a:t>
            </a:r>
            <a:r>
              <a:rPr sz="2800" dirty="0">
                <a:latin typeface="Arial" panose="020B0604020202020204" pitchFamily="34" charset="0"/>
                <a:cs typeface="Arial" panose="020B0604020202020204" pitchFamily="34" charset="0"/>
              </a:rPr>
              <a:t>∀a in Z</a:t>
            </a:r>
            <a:r>
              <a:rPr sz="2775" baseline="-21021" dirty="0">
                <a:latin typeface="Arial" panose="020B0604020202020204" pitchFamily="34" charset="0"/>
                <a:cs typeface="Arial" panose="020B0604020202020204" pitchFamily="34" charset="0"/>
              </a:rPr>
              <a:t>N</a:t>
            </a:r>
            <a:r>
              <a:rPr sz="2800" dirty="0">
                <a:latin typeface="Arial" panose="020B0604020202020204" pitchFamily="34" charset="0"/>
                <a:cs typeface="Arial" panose="020B0604020202020204" pitchFamily="34" charset="0"/>
              </a:rPr>
              <a:t>* , a </a:t>
            </a:r>
            <a:r>
              <a:rPr sz="2775" spc="7" baseline="25525" dirty="0">
                <a:latin typeface="Arial" panose="020B0604020202020204" pitchFamily="34" charset="0"/>
                <a:cs typeface="Arial" panose="020B0604020202020204" pitchFamily="34" charset="0"/>
              </a:rPr>
              <a:t>φ(N) </a:t>
            </a:r>
            <a:r>
              <a:rPr sz="2800" dirty="0">
                <a:latin typeface="Arial" panose="020B0604020202020204" pitchFamily="34" charset="0"/>
                <a:cs typeface="Arial" panose="020B0604020202020204" pitchFamily="34" charset="0"/>
              </a:rPr>
              <a:t>=1 </a:t>
            </a:r>
            <a:r>
              <a:rPr sz="2800" spc="-5" dirty="0">
                <a:latin typeface="Arial" panose="020B0604020202020204" pitchFamily="34" charset="0"/>
                <a:cs typeface="Arial" panose="020B0604020202020204" pitchFamily="34" charset="0"/>
              </a:rPr>
              <a:t>mod</a:t>
            </a:r>
            <a:r>
              <a:rPr sz="2800" spc="-33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35098" y="833121"/>
            <a:ext cx="2479675" cy="695960"/>
          </a:xfrm>
          <a:prstGeom prst="rect">
            <a:avLst/>
          </a:prstGeom>
        </p:spPr>
        <p:txBody>
          <a:bodyPr vert="horz" wrap="square" lIns="0" tIns="12700" rIns="0" bIns="0" rtlCol="0">
            <a:spAutoFit/>
          </a:bodyPr>
          <a:lstStyle/>
          <a:p>
            <a:pPr marL="12700">
              <a:lnSpc>
                <a:spcPct val="100000"/>
              </a:lnSpc>
              <a:spcBef>
                <a:spcPts val="100"/>
              </a:spcBef>
            </a:pPr>
            <a:r>
              <a:rPr sz="4400" dirty="0">
                <a:latin typeface="Arial"/>
                <a:cs typeface="Arial"/>
              </a:rPr>
              <a:t>Examples</a:t>
            </a:r>
            <a:endParaRPr sz="4400">
              <a:latin typeface="Arial"/>
              <a:cs typeface="Arial"/>
            </a:endParaRPr>
          </a:p>
        </p:txBody>
      </p:sp>
      <p:sp>
        <p:nvSpPr>
          <p:cNvPr id="3" name="object 3"/>
          <p:cNvSpPr txBox="1"/>
          <p:nvPr/>
        </p:nvSpPr>
        <p:spPr>
          <a:xfrm>
            <a:off x="726439" y="1936496"/>
            <a:ext cx="6963409" cy="4107815"/>
          </a:xfrm>
          <a:prstGeom prst="rect">
            <a:avLst/>
          </a:prstGeom>
        </p:spPr>
        <p:txBody>
          <a:bodyPr vert="horz" wrap="square" lIns="0" tIns="90170" rIns="0" bIns="0" rtlCol="0">
            <a:spAutoFit/>
          </a:bodyPr>
          <a:lstStyle/>
          <a:p>
            <a:pPr marL="1084580">
              <a:lnSpc>
                <a:spcPct val="100000"/>
              </a:lnSpc>
              <a:spcBef>
                <a:spcPts val="710"/>
              </a:spcBef>
            </a:pPr>
            <a:r>
              <a:rPr sz="2800" dirty="0">
                <a:latin typeface="Arial"/>
                <a:cs typeface="Arial"/>
              </a:rPr>
              <a:t>Z</a:t>
            </a:r>
            <a:r>
              <a:rPr sz="2775" baseline="-21021" dirty="0">
                <a:latin typeface="Arial"/>
                <a:cs typeface="Arial"/>
              </a:rPr>
              <a:t>2</a:t>
            </a:r>
            <a:r>
              <a:rPr sz="2800" dirty="0">
                <a:latin typeface="Arial"/>
                <a:cs typeface="Arial"/>
              </a:rPr>
              <a:t>* =</a:t>
            </a:r>
            <a:r>
              <a:rPr sz="2800" spc="-5" dirty="0">
                <a:latin typeface="Arial"/>
                <a:cs typeface="Arial"/>
              </a:rPr>
              <a:t> </a:t>
            </a:r>
            <a:r>
              <a:rPr sz="2800" dirty="0">
                <a:latin typeface="Arial"/>
                <a:cs typeface="Arial"/>
              </a:rPr>
              <a:t>{1}</a:t>
            </a:r>
          </a:p>
          <a:p>
            <a:pPr marL="1162685">
              <a:lnSpc>
                <a:spcPct val="100000"/>
              </a:lnSpc>
              <a:spcBef>
                <a:spcPts val="615"/>
              </a:spcBef>
            </a:pPr>
            <a:r>
              <a:rPr sz="2800" dirty="0">
                <a:latin typeface="Arial"/>
                <a:cs typeface="Arial"/>
              </a:rPr>
              <a:t>Z</a:t>
            </a:r>
            <a:r>
              <a:rPr sz="2775" baseline="-21021" dirty="0">
                <a:latin typeface="Arial"/>
                <a:cs typeface="Arial"/>
              </a:rPr>
              <a:t>3</a:t>
            </a:r>
            <a:r>
              <a:rPr sz="2800" dirty="0">
                <a:latin typeface="Arial"/>
                <a:cs typeface="Arial"/>
              </a:rPr>
              <a:t>*</a:t>
            </a:r>
            <a:r>
              <a:rPr sz="2800" spc="-5" dirty="0">
                <a:latin typeface="Arial"/>
                <a:cs typeface="Arial"/>
              </a:rPr>
              <a:t> ={1,2}</a:t>
            </a:r>
            <a:endParaRPr sz="2800" dirty="0">
              <a:latin typeface="Arial"/>
              <a:cs typeface="Arial"/>
            </a:endParaRPr>
          </a:p>
          <a:p>
            <a:pPr marL="1084580">
              <a:lnSpc>
                <a:spcPct val="100000"/>
              </a:lnSpc>
              <a:spcBef>
                <a:spcPts val="640"/>
              </a:spcBef>
            </a:pPr>
            <a:r>
              <a:rPr sz="2800" dirty="0">
                <a:latin typeface="Arial"/>
                <a:cs typeface="Arial"/>
              </a:rPr>
              <a:t>Z</a:t>
            </a:r>
            <a:r>
              <a:rPr sz="2775" baseline="-21021" dirty="0">
                <a:latin typeface="Arial"/>
                <a:cs typeface="Arial"/>
              </a:rPr>
              <a:t>4</a:t>
            </a:r>
            <a:r>
              <a:rPr sz="2800" dirty="0">
                <a:latin typeface="Arial"/>
                <a:cs typeface="Arial"/>
              </a:rPr>
              <a:t>*</a:t>
            </a:r>
            <a:r>
              <a:rPr sz="2800" spc="-5" dirty="0">
                <a:latin typeface="Arial"/>
                <a:cs typeface="Arial"/>
              </a:rPr>
              <a:t> ={1,3}</a:t>
            </a:r>
            <a:endParaRPr sz="2800" dirty="0">
              <a:latin typeface="Arial"/>
              <a:cs typeface="Arial"/>
            </a:endParaRPr>
          </a:p>
          <a:p>
            <a:pPr marL="1084580">
              <a:lnSpc>
                <a:spcPct val="100000"/>
              </a:lnSpc>
              <a:spcBef>
                <a:spcPts val="740"/>
              </a:spcBef>
              <a:tabLst>
                <a:tab pos="1769745" algn="l"/>
              </a:tabLst>
            </a:pPr>
            <a:r>
              <a:rPr sz="2800" dirty="0">
                <a:latin typeface="Arial"/>
                <a:cs typeface="Arial"/>
              </a:rPr>
              <a:t>Z</a:t>
            </a:r>
            <a:r>
              <a:rPr sz="2775" baseline="-21021" dirty="0">
                <a:latin typeface="Arial"/>
                <a:cs typeface="Arial"/>
              </a:rPr>
              <a:t>5</a:t>
            </a:r>
            <a:r>
              <a:rPr sz="2800" dirty="0">
                <a:latin typeface="Arial"/>
                <a:cs typeface="Arial"/>
              </a:rPr>
              <a:t>*	</a:t>
            </a:r>
            <a:r>
              <a:rPr sz="2800" spc="-5" dirty="0">
                <a:latin typeface="Arial"/>
                <a:cs typeface="Arial"/>
              </a:rPr>
              <a:t>={1,2,3,4}</a:t>
            </a:r>
            <a:endParaRPr sz="2800" dirty="0">
              <a:latin typeface="Arial"/>
              <a:cs typeface="Arial"/>
            </a:endParaRPr>
          </a:p>
          <a:p>
            <a:pPr marL="1084580">
              <a:lnSpc>
                <a:spcPct val="100000"/>
              </a:lnSpc>
              <a:spcBef>
                <a:spcPts val="640"/>
              </a:spcBef>
              <a:tabLst>
                <a:tab pos="1769745" algn="l"/>
              </a:tabLst>
            </a:pPr>
            <a:r>
              <a:rPr sz="2800" dirty="0">
                <a:latin typeface="Arial"/>
                <a:cs typeface="Arial"/>
              </a:rPr>
              <a:t>Z</a:t>
            </a:r>
            <a:r>
              <a:rPr sz="2775" baseline="-21021" dirty="0">
                <a:latin typeface="Arial"/>
                <a:cs typeface="Arial"/>
              </a:rPr>
              <a:t>6</a:t>
            </a:r>
            <a:r>
              <a:rPr sz="2800" dirty="0">
                <a:latin typeface="Arial"/>
                <a:cs typeface="Arial"/>
              </a:rPr>
              <a:t>*	</a:t>
            </a:r>
            <a:r>
              <a:rPr sz="2800" spc="-5" dirty="0">
                <a:latin typeface="Arial"/>
                <a:cs typeface="Arial"/>
              </a:rPr>
              <a:t>={1,5}</a:t>
            </a:r>
            <a:endParaRPr sz="2800" dirty="0">
              <a:latin typeface="Arial"/>
              <a:cs typeface="Arial"/>
            </a:endParaRPr>
          </a:p>
          <a:p>
            <a:pPr marL="1084580">
              <a:lnSpc>
                <a:spcPct val="100000"/>
              </a:lnSpc>
              <a:spcBef>
                <a:spcPts val="640"/>
              </a:spcBef>
            </a:pPr>
            <a:r>
              <a:rPr sz="2800" dirty="0">
                <a:latin typeface="Arial"/>
                <a:cs typeface="Arial"/>
              </a:rPr>
              <a:t>Z</a:t>
            </a:r>
            <a:r>
              <a:rPr sz="2775" baseline="-21021" dirty="0">
                <a:latin typeface="Arial"/>
                <a:cs typeface="Arial"/>
              </a:rPr>
              <a:t>7</a:t>
            </a:r>
            <a:r>
              <a:rPr sz="2800" dirty="0">
                <a:latin typeface="Arial"/>
                <a:cs typeface="Arial"/>
              </a:rPr>
              <a:t>*=</a:t>
            </a:r>
            <a:r>
              <a:rPr sz="2800" spc="-5" dirty="0">
                <a:latin typeface="Arial"/>
                <a:cs typeface="Arial"/>
              </a:rPr>
              <a:t> {1,2,3,4,5,6}</a:t>
            </a:r>
            <a:endParaRPr sz="2800" dirty="0">
              <a:latin typeface="Arial"/>
              <a:cs typeface="Arial"/>
            </a:endParaRPr>
          </a:p>
          <a:p>
            <a:pPr>
              <a:lnSpc>
                <a:spcPct val="100000"/>
              </a:lnSpc>
              <a:spcBef>
                <a:spcPts val="20"/>
              </a:spcBef>
            </a:pPr>
            <a:endParaRPr sz="4100" dirty="0">
              <a:latin typeface="Arial"/>
              <a:cs typeface="Arial"/>
            </a:endParaRPr>
          </a:p>
          <a:p>
            <a:pPr marL="50800">
              <a:lnSpc>
                <a:spcPct val="100000"/>
              </a:lnSpc>
              <a:spcBef>
                <a:spcPts val="5"/>
              </a:spcBef>
              <a:tabLst>
                <a:tab pos="4866005" algn="l"/>
              </a:tabLst>
            </a:pPr>
            <a:r>
              <a:rPr sz="2800" spc="-5" dirty="0">
                <a:solidFill>
                  <a:srgbClr val="FF0000"/>
                </a:solidFill>
                <a:latin typeface="Arial"/>
                <a:cs typeface="Arial"/>
              </a:rPr>
              <a:t>Observation: </a:t>
            </a:r>
            <a:r>
              <a:rPr sz="2800" spc="-5" dirty="0">
                <a:latin typeface="Arial"/>
                <a:cs typeface="Arial"/>
              </a:rPr>
              <a:t>For </a:t>
            </a:r>
            <a:r>
              <a:rPr sz="2800" dirty="0">
                <a:latin typeface="Arial"/>
                <a:cs typeface="Arial"/>
              </a:rPr>
              <a:t>prime</a:t>
            </a:r>
            <a:r>
              <a:rPr sz="2800" spc="30" dirty="0">
                <a:latin typeface="Arial"/>
                <a:cs typeface="Arial"/>
              </a:rPr>
              <a:t> </a:t>
            </a:r>
            <a:r>
              <a:rPr sz="2800" dirty="0">
                <a:latin typeface="Arial"/>
                <a:cs typeface="Arial"/>
              </a:rPr>
              <a:t>p,</a:t>
            </a:r>
            <a:r>
              <a:rPr sz="2800" spc="5" dirty="0">
                <a:latin typeface="Arial"/>
                <a:cs typeface="Arial"/>
              </a:rPr>
              <a:t> </a:t>
            </a:r>
            <a:r>
              <a:rPr sz="2800" dirty="0">
                <a:latin typeface="Arial"/>
                <a:cs typeface="Arial"/>
              </a:rPr>
              <a:t>Z</a:t>
            </a:r>
            <a:r>
              <a:rPr sz="2775" baseline="-21021" dirty="0">
                <a:latin typeface="Arial"/>
                <a:cs typeface="Arial"/>
              </a:rPr>
              <a:t>p</a:t>
            </a:r>
            <a:r>
              <a:rPr sz="2800" dirty="0">
                <a:latin typeface="Arial"/>
                <a:cs typeface="Arial"/>
              </a:rPr>
              <a:t>*	=</a:t>
            </a:r>
            <a:r>
              <a:rPr sz="2800" spc="-40" dirty="0">
                <a:latin typeface="Arial"/>
                <a:cs typeface="Arial"/>
              </a:rPr>
              <a:t> </a:t>
            </a:r>
            <a:r>
              <a:rPr sz="2800" spc="-5" dirty="0">
                <a:latin typeface="Arial"/>
                <a:cs typeface="Arial"/>
              </a:rPr>
              <a:t>{1,2,...,p-1}</a:t>
            </a:r>
            <a:endParaRPr sz="2800" dirty="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E731C6E2-BAC7-364C-BDE7-C3730B1778EA}"/>
              </a:ext>
            </a:extLst>
          </p:cNvPr>
          <p:cNvSpPr>
            <a:spLocks noGrp="1" noChangeArrowheads="1"/>
          </p:cNvSpPr>
          <p:nvPr>
            <p:ph type="title"/>
          </p:nvPr>
        </p:nvSpPr>
        <p:spPr>
          <a:xfrm>
            <a:off x="533400" y="1828800"/>
            <a:ext cx="7772400" cy="2215991"/>
          </a:xfrm>
        </p:spPr>
        <p:txBody>
          <a:bodyPr/>
          <a:lstStyle/>
          <a:p>
            <a:r>
              <a:rPr lang="en-US" altLang="en-US" dirty="0">
                <a:latin typeface="Arial" panose="020B0604020202020204" pitchFamily="34" charset="0"/>
                <a:cs typeface="Arial" panose="020B0604020202020204" pitchFamily="34" charset="0"/>
              </a:rPr>
              <a:t>Lets first focus on the</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the case of </a:t>
            </a:r>
            <a:r>
              <a:rPr lang="en-US" altLang="en-US" b="1" dirty="0">
                <a:latin typeface="Arial" panose="020B0604020202020204" pitchFamily="34" charset="0"/>
                <a:cs typeface="Arial" panose="020B0604020202020204" pitchFamily="34" charset="0"/>
              </a:rPr>
              <a:t>p prime</a:t>
            </a:r>
            <a:br>
              <a:rPr lang="en-US" altLang="en-US" b="1" dirty="0">
                <a:latin typeface="Arial" panose="020B0604020202020204" pitchFamily="34" charset="0"/>
                <a:cs typeface="Arial" panose="020B0604020202020204" pitchFamily="34" charset="0"/>
              </a:rPr>
            </a:br>
            <a:br>
              <a:rPr lang="en-US" altLang="en-US" b="1" dirty="0">
                <a:latin typeface="Arial" panose="020B0604020202020204" pitchFamily="34" charset="0"/>
                <a:cs typeface="Arial" panose="020B0604020202020204" pitchFamily="34" charset="0"/>
              </a:rPr>
            </a:br>
            <a:endParaRPr lang="en-US" alt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8000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08134" y="0"/>
            <a:ext cx="4734560" cy="574040"/>
          </a:xfrm>
          <a:prstGeom prst="rect">
            <a:avLst/>
          </a:prstGeom>
        </p:spPr>
        <p:txBody>
          <a:bodyPr vert="horz" wrap="square" lIns="0" tIns="12700" rIns="0" bIns="0" rtlCol="0">
            <a:spAutoFit/>
          </a:bodyPr>
          <a:lstStyle/>
          <a:p>
            <a:pPr marL="38100">
              <a:lnSpc>
                <a:spcPct val="100000"/>
              </a:lnSpc>
              <a:spcBef>
                <a:spcPts val="100"/>
              </a:spcBef>
            </a:pPr>
            <a:r>
              <a:rPr spc="-5" dirty="0"/>
              <a:t>Group </a:t>
            </a:r>
            <a:r>
              <a:rPr dirty="0"/>
              <a:t>Z</a:t>
            </a:r>
            <a:r>
              <a:rPr sz="3600" baseline="-20833" dirty="0">
                <a:solidFill>
                  <a:srgbClr val="FF2600"/>
                </a:solidFill>
              </a:rPr>
              <a:t>p</a:t>
            </a:r>
            <a:r>
              <a:rPr sz="3600" dirty="0"/>
              <a:t>* </a:t>
            </a:r>
            <a:r>
              <a:rPr sz="3600" spc="-5" dirty="0"/>
              <a:t>for </a:t>
            </a:r>
            <a:r>
              <a:rPr sz="3600" dirty="0"/>
              <a:t>p</a:t>
            </a:r>
            <a:r>
              <a:rPr sz="3600" spc="-50" dirty="0"/>
              <a:t> </a:t>
            </a:r>
            <a:r>
              <a:rPr sz="3600" spc="-5" dirty="0"/>
              <a:t>prime</a:t>
            </a:r>
            <a:endParaRPr sz="3600"/>
          </a:p>
        </p:txBody>
      </p:sp>
      <p:sp>
        <p:nvSpPr>
          <p:cNvPr id="3" name="object 3"/>
          <p:cNvSpPr txBox="1"/>
          <p:nvPr/>
        </p:nvSpPr>
        <p:spPr>
          <a:xfrm>
            <a:off x="269240" y="1326896"/>
            <a:ext cx="7965440" cy="4844415"/>
          </a:xfrm>
          <a:prstGeom prst="rect">
            <a:avLst/>
          </a:prstGeom>
        </p:spPr>
        <p:txBody>
          <a:bodyPr vert="horz" wrap="square" lIns="0" tIns="12700" rIns="0" bIns="0" rtlCol="0">
            <a:spAutoFit/>
          </a:bodyPr>
          <a:lstStyle/>
          <a:p>
            <a:pPr marL="1828800" marR="2023110" indent="-1581150">
              <a:lnSpc>
                <a:spcPct val="118200"/>
              </a:lnSpc>
              <a:spcBef>
                <a:spcPts val="100"/>
              </a:spcBef>
              <a:tabLst>
                <a:tab pos="4793615" algn="l"/>
              </a:tabLst>
            </a:pPr>
            <a:r>
              <a:rPr sz="2800" spc="-5" dirty="0">
                <a:solidFill>
                  <a:srgbClr val="0541FF"/>
                </a:solidFill>
                <a:latin typeface="Arial"/>
                <a:cs typeface="Arial"/>
              </a:rPr>
              <a:t>Theorem: </a:t>
            </a:r>
            <a:r>
              <a:rPr sz="2800" spc="-5" dirty="0">
                <a:latin typeface="Arial"/>
                <a:cs typeface="Arial"/>
              </a:rPr>
              <a:t>If </a:t>
            </a:r>
            <a:r>
              <a:rPr sz="2800" dirty="0">
                <a:latin typeface="Arial"/>
                <a:cs typeface="Arial"/>
              </a:rPr>
              <a:t>p is</a:t>
            </a:r>
            <a:r>
              <a:rPr sz="2800" spc="25" dirty="0">
                <a:latin typeface="Arial"/>
                <a:cs typeface="Arial"/>
              </a:rPr>
              <a:t> </a:t>
            </a:r>
            <a:r>
              <a:rPr sz="2800" dirty="0">
                <a:latin typeface="Arial"/>
                <a:cs typeface="Arial"/>
              </a:rPr>
              <a:t>prime, </a:t>
            </a:r>
            <a:r>
              <a:rPr sz="2800" spc="-5" dirty="0">
                <a:latin typeface="Arial"/>
                <a:cs typeface="Arial"/>
              </a:rPr>
              <a:t>then	</a:t>
            </a:r>
            <a:r>
              <a:rPr sz="2800" dirty="0">
                <a:latin typeface="Arial"/>
                <a:cs typeface="Arial"/>
              </a:rPr>
              <a:t>Z</a:t>
            </a:r>
            <a:r>
              <a:rPr sz="2775" baseline="-21021" dirty="0">
                <a:latin typeface="Arial"/>
                <a:cs typeface="Arial"/>
              </a:rPr>
              <a:t>p</a:t>
            </a:r>
            <a:r>
              <a:rPr sz="2800" dirty="0">
                <a:latin typeface="Arial"/>
                <a:cs typeface="Arial"/>
              </a:rPr>
              <a:t>* is</a:t>
            </a:r>
            <a:r>
              <a:rPr sz="2800" spc="-95" dirty="0">
                <a:latin typeface="Arial"/>
                <a:cs typeface="Arial"/>
              </a:rPr>
              <a:t> </a:t>
            </a:r>
            <a:r>
              <a:rPr sz="2800" dirty="0">
                <a:latin typeface="Arial"/>
                <a:cs typeface="Arial"/>
              </a:rPr>
              <a:t>a  cyclic group of order</a:t>
            </a:r>
            <a:r>
              <a:rPr sz="2800" spc="-75" dirty="0">
                <a:latin typeface="Arial"/>
                <a:cs typeface="Arial"/>
              </a:rPr>
              <a:t> </a:t>
            </a:r>
            <a:r>
              <a:rPr sz="2800" dirty="0">
                <a:latin typeface="Arial"/>
                <a:cs typeface="Arial"/>
              </a:rPr>
              <a:t>p-1</a:t>
            </a:r>
          </a:p>
          <a:p>
            <a:pPr>
              <a:lnSpc>
                <a:spcPct val="100000"/>
              </a:lnSpc>
              <a:spcBef>
                <a:spcPts val="40"/>
              </a:spcBef>
            </a:pPr>
            <a:endParaRPr sz="4000" dirty="0">
              <a:latin typeface="Arial"/>
              <a:cs typeface="Arial"/>
            </a:endParaRPr>
          </a:p>
          <a:p>
            <a:pPr marL="304800">
              <a:lnSpc>
                <a:spcPct val="100000"/>
              </a:lnSpc>
              <a:spcBef>
                <a:spcPts val="5"/>
              </a:spcBef>
            </a:pPr>
            <a:r>
              <a:rPr sz="2400" dirty="0">
                <a:latin typeface="Arial"/>
                <a:cs typeface="Arial"/>
              </a:rPr>
              <a:t>Ex: p=7, g=5 , </a:t>
            </a:r>
            <a:r>
              <a:rPr sz="2400" spc="-5" dirty="0">
                <a:latin typeface="Arial"/>
                <a:cs typeface="Arial"/>
              </a:rPr>
              <a:t>Z</a:t>
            </a:r>
            <a:r>
              <a:rPr sz="2400" spc="-7" baseline="-20833" dirty="0">
                <a:latin typeface="Arial"/>
                <a:cs typeface="Arial"/>
              </a:rPr>
              <a:t>7</a:t>
            </a:r>
            <a:r>
              <a:rPr sz="2400" spc="-5" dirty="0">
                <a:latin typeface="Arial"/>
                <a:cs typeface="Arial"/>
              </a:rPr>
              <a:t>* </a:t>
            </a:r>
            <a:r>
              <a:rPr sz="2400" dirty="0">
                <a:latin typeface="Arial"/>
                <a:cs typeface="Arial"/>
              </a:rPr>
              <a:t>= </a:t>
            </a:r>
            <a:r>
              <a:rPr sz="2400" spc="-5" dirty="0">
                <a:latin typeface="Arial"/>
                <a:cs typeface="Arial"/>
              </a:rPr>
              <a:t>{1,2,3,4,5,6} </a:t>
            </a:r>
            <a:r>
              <a:rPr sz="2400" dirty="0">
                <a:latin typeface="Arial"/>
                <a:cs typeface="Arial"/>
              </a:rPr>
              <a:t>=</a:t>
            </a:r>
            <a:r>
              <a:rPr sz="2400" spc="-10" dirty="0">
                <a:latin typeface="Arial"/>
                <a:cs typeface="Arial"/>
              </a:rPr>
              <a:t> </a:t>
            </a:r>
            <a:r>
              <a:rPr sz="2400" spc="-5" dirty="0">
                <a:latin typeface="Arial"/>
                <a:cs typeface="Arial"/>
              </a:rPr>
              <a:t>{5,4,6,2,3,1}</a:t>
            </a:r>
            <a:endParaRPr sz="2400" dirty="0">
              <a:latin typeface="Arial"/>
              <a:cs typeface="Arial"/>
            </a:endParaRPr>
          </a:p>
          <a:p>
            <a:pPr marL="4622800">
              <a:lnSpc>
                <a:spcPct val="100000"/>
              </a:lnSpc>
              <a:spcBef>
                <a:spcPts val="520"/>
              </a:spcBef>
              <a:tabLst>
                <a:tab pos="5372100" algn="l"/>
              </a:tabLst>
            </a:pPr>
            <a:r>
              <a:rPr sz="2400" dirty="0">
                <a:latin typeface="Arial"/>
                <a:cs typeface="Arial"/>
              </a:rPr>
              <a:t>= {5</a:t>
            </a:r>
            <a:r>
              <a:rPr sz="2400" baseline="24305" dirty="0">
                <a:latin typeface="Arial"/>
                <a:cs typeface="Arial"/>
              </a:rPr>
              <a:t>i	</a:t>
            </a:r>
            <a:r>
              <a:rPr sz="2400" dirty="0">
                <a:latin typeface="Arial"/>
                <a:cs typeface="Arial"/>
              </a:rPr>
              <a:t>mod 7,</a:t>
            </a:r>
            <a:r>
              <a:rPr sz="2400" spc="-20" dirty="0">
                <a:latin typeface="Arial"/>
                <a:cs typeface="Arial"/>
              </a:rPr>
              <a:t> </a:t>
            </a:r>
            <a:r>
              <a:rPr sz="2400" dirty="0">
                <a:latin typeface="Arial"/>
                <a:cs typeface="Arial"/>
              </a:rPr>
              <a:t>i&gt;0}</a:t>
            </a:r>
          </a:p>
          <a:p>
            <a:pPr>
              <a:lnSpc>
                <a:spcPct val="100000"/>
              </a:lnSpc>
              <a:spcBef>
                <a:spcPts val="40"/>
              </a:spcBef>
            </a:pPr>
            <a:endParaRPr sz="2900" dirty="0">
              <a:latin typeface="Arial"/>
              <a:cs typeface="Arial"/>
            </a:endParaRPr>
          </a:p>
          <a:p>
            <a:pPr marL="346710" marR="633095">
              <a:lnSpc>
                <a:spcPct val="122000"/>
              </a:lnSpc>
            </a:pPr>
            <a:r>
              <a:rPr sz="2800" dirty="0">
                <a:latin typeface="Arial"/>
                <a:cs typeface="Arial"/>
              </a:rPr>
              <a:t>Let g be a </a:t>
            </a:r>
            <a:r>
              <a:rPr sz="2800" spc="-5" dirty="0">
                <a:latin typeface="Arial"/>
                <a:cs typeface="Arial"/>
              </a:rPr>
              <a:t>generator </a:t>
            </a:r>
            <a:r>
              <a:rPr sz="2800" dirty="0">
                <a:latin typeface="Arial"/>
                <a:cs typeface="Arial"/>
              </a:rPr>
              <a:t>of </a:t>
            </a:r>
            <a:r>
              <a:rPr sz="2800" spc="-5" dirty="0">
                <a:latin typeface="Arial"/>
                <a:cs typeface="Arial"/>
              </a:rPr>
              <a:t>Z</a:t>
            </a:r>
            <a:r>
              <a:rPr sz="2775" spc="-7" baseline="-21021" dirty="0">
                <a:latin typeface="Arial"/>
                <a:cs typeface="Arial"/>
              </a:rPr>
              <a:t>p</a:t>
            </a:r>
            <a:r>
              <a:rPr sz="2800" spc="-5" dirty="0">
                <a:latin typeface="Arial"/>
                <a:cs typeface="Arial"/>
              </a:rPr>
              <a:t>*, let </a:t>
            </a:r>
            <a:r>
              <a:rPr sz="2800" dirty="0">
                <a:solidFill>
                  <a:srgbClr val="0000FF"/>
                </a:solidFill>
                <a:latin typeface="Arial"/>
                <a:cs typeface="Arial"/>
              </a:rPr>
              <a:t>a</a:t>
            </a:r>
            <a:r>
              <a:rPr sz="2800" dirty="0">
                <a:latin typeface="Arial"/>
                <a:cs typeface="Arial"/>
              </a:rPr>
              <a:t>=g</a:t>
            </a:r>
            <a:r>
              <a:rPr sz="2775" baseline="25525" dirty="0">
                <a:solidFill>
                  <a:srgbClr val="0000FF"/>
                </a:solidFill>
                <a:latin typeface="Arial"/>
                <a:cs typeface="Arial"/>
              </a:rPr>
              <a:t>b </a:t>
            </a:r>
            <a:r>
              <a:rPr sz="2800" dirty="0">
                <a:latin typeface="Arial"/>
                <a:cs typeface="Arial"/>
              </a:rPr>
              <a:t>mod p  </a:t>
            </a:r>
            <a:r>
              <a:rPr sz="2800" spc="-5" dirty="0">
                <a:latin typeface="Arial"/>
                <a:cs typeface="Arial"/>
              </a:rPr>
              <a:t>Call </a:t>
            </a:r>
            <a:r>
              <a:rPr sz="2800" dirty="0">
                <a:solidFill>
                  <a:srgbClr val="0000FF"/>
                </a:solidFill>
                <a:latin typeface="Arial"/>
                <a:cs typeface="Arial"/>
              </a:rPr>
              <a:t>b </a:t>
            </a:r>
            <a:r>
              <a:rPr sz="2800" dirty="0">
                <a:latin typeface="Arial"/>
                <a:cs typeface="Arial"/>
              </a:rPr>
              <a:t>the </a:t>
            </a:r>
            <a:r>
              <a:rPr sz="2800" b="1" spc="-5" dirty="0">
                <a:latin typeface="Arial"/>
                <a:cs typeface="Arial"/>
              </a:rPr>
              <a:t>discrete log </a:t>
            </a:r>
            <a:r>
              <a:rPr sz="2800" spc="-5" dirty="0">
                <a:latin typeface="Arial"/>
                <a:cs typeface="Arial"/>
              </a:rPr>
              <a:t>of </a:t>
            </a:r>
            <a:r>
              <a:rPr sz="2800" dirty="0">
                <a:solidFill>
                  <a:srgbClr val="3333CC"/>
                </a:solidFill>
                <a:latin typeface="Arial"/>
                <a:cs typeface="Arial"/>
              </a:rPr>
              <a:t>a </a:t>
            </a:r>
            <a:r>
              <a:rPr sz="2800" spc="-5" dirty="0">
                <a:latin typeface="Arial"/>
                <a:cs typeface="Arial"/>
              </a:rPr>
              <a:t>with </a:t>
            </a:r>
            <a:r>
              <a:rPr sz="2800" dirty="0">
                <a:latin typeface="Arial"/>
                <a:cs typeface="Arial"/>
              </a:rPr>
              <a:t>respect </a:t>
            </a:r>
            <a:r>
              <a:rPr sz="2800" spc="-5" dirty="0">
                <a:latin typeface="Arial"/>
                <a:cs typeface="Arial"/>
              </a:rPr>
              <a:t>to</a:t>
            </a:r>
            <a:r>
              <a:rPr sz="2800" spc="-40" dirty="0">
                <a:latin typeface="Arial"/>
                <a:cs typeface="Arial"/>
              </a:rPr>
              <a:t> </a:t>
            </a:r>
            <a:r>
              <a:rPr sz="2800" dirty="0">
                <a:solidFill>
                  <a:srgbClr val="3333CC"/>
                </a:solidFill>
                <a:latin typeface="Arial"/>
                <a:cs typeface="Arial"/>
              </a:rPr>
              <a:t>g</a:t>
            </a:r>
            <a:endParaRPr sz="2800" dirty="0">
              <a:latin typeface="Arial"/>
              <a:cs typeface="Arial"/>
            </a:endParaRPr>
          </a:p>
          <a:p>
            <a:pPr>
              <a:lnSpc>
                <a:spcPct val="100000"/>
              </a:lnSpc>
            </a:pPr>
            <a:endParaRPr sz="3600" dirty="0">
              <a:latin typeface="Arial"/>
              <a:cs typeface="Arial"/>
            </a:endParaRPr>
          </a:p>
          <a:p>
            <a:pPr marL="50800">
              <a:lnSpc>
                <a:spcPct val="100000"/>
              </a:lnSpc>
              <a:tabLst>
                <a:tab pos="2145030" algn="l"/>
                <a:tab pos="2703830" algn="l"/>
                <a:tab pos="5024755" algn="l"/>
                <a:tab pos="5787390" algn="l"/>
              </a:tabLst>
            </a:pPr>
            <a:r>
              <a:rPr sz="2800" spc="-5" dirty="0">
                <a:solidFill>
                  <a:srgbClr val="0541FF"/>
                </a:solidFill>
                <a:latin typeface="Arial"/>
                <a:cs typeface="Arial"/>
              </a:rPr>
              <a:t>Useful</a:t>
            </a:r>
            <a:r>
              <a:rPr sz="2800" spc="10" dirty="0">
                <a:solidFill>
                  <a:srgbClr val="0541FF"/>
                </a:solidFill>
                <a:latin typeface="Arial"/>
                <a:cs typeface="Arial"/>
              </a:rPr>
              <a:t> </a:t>
            </a:r>
            <a:r>
              <a:rPr sz="2800" spc="-5" dirty="0">
                <a:solidFill>
                  <a:srgbClr val="0541FF"/>
                </a:solidFill>
                <a:latin typeface="Arial"/>
                <a:cs typeface="Arial"/>
              </a:rPr>
              <a:t>Fact:	</a:t>
            </a:r>
            <a:r>
              <a:rPr sz="2400" dirty="0">
                <a:latin typeface="Arial"/>
                <a:cs typeface="Arial"/>
              </a:rPr>
              <a:t>if</a:t>
            </a:r>
            <a:r>
              <a:rPr sz="2400" spc="-5" dirty="0">
                <a:latin typeface="Arial"/>
                <a:cs typeface="Arial"/>
              </a:rPr>
              <a:t> </a:t>
            </a:r>
            <a:r>
              <a:rPr sz="2400" dirty="0">
                <a:latin typeface="Arial"/>
                <a:cs typeface="Arial"/>
              </a:rPr>
              <a:t>z	= x+y</a:t>
            </a:r>
            <a:r>
              <a:rPr sz="2400" spc="-5" dirty="0">
                <a:latin typeface="Arial"/>
                <a:cs typeface="Arial"/>
              </a:rPr>
              <a:t> </a:t>
            </a:r>
            <a:r>
              <a:rPr sz="2400" dirty="0">
                <a:latin typeface="Arial"/>
                <a:cs typeface="Arial"/>
              </a:rPr>
              <a:t>mod (p-1)	</a:t>
            </a:r>
            <a:r>
              <a:rPr sz="2400" spc="-5" dirty="0">
                <a:latin typeface="Arial"/>
                <a:cs typeface="Arial"/>
              </a:rPr>
              <a:t>then	g</a:t>
            </a:r>
            <a:r>
              <a:rPr sz="2400" spc="-7" baseline="24305" dirty="0">
                <a:latin typeface="Arial"/>
                <a:cs typeface="Arial"/>
              </a:rPr>
              <a:t>z </a:t>
            </a:r>
            <a:r>
              <a:rPr sz="2400" dirty="0">
                <a:latin typeface="Arial"/>
                <a:cs typeface="Arial"/>
              </a:rPr>
              <a:t>= g </a:t>
            </a:r>
            <a:r>
              <a:rPr sz="2400" baseline="24305" dirty="0">
                <a:latin typeface="Arial"/>
                <a:cs typeface="Arial"/>
              </a:rPr>
              <a:t>x+y </a:t>
            </a:r>
            <a:r>
              <a:rPr sz="2400" dirty="0">
                <a:latin typeface="Arial"/>
                <a:cs typeface="Arial"/>
              </a:rPr>
              <a:t>mod</a:t>
            </a:r>
            <a:r>
              <a:rPr sz="2400" spc="360" dirty="0">
                <a:latin typeface="Arial"/>
                <a:cs typeface="Arial"/>
              </a:rPr>
              <a:t> </a:t>
            </a:r>
            <a:r>
              <a:rPr sz="2400" dirty="0">
                <a:latin typeface="Arial"/>
                <a:cs typeface="Arial"/>
              </a:rPr>
              <a:t>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27135" y="284481"/>
            <a:ext cx="5742940" cy="574040"/>
          </a:xfrm>
          <a:prstGeom prst="rect">
            <a:avLst/>
          </a:prstGeom>
        </p:spPr>
        <p:txBody>
          <a:bodyPr vert="horz" wrap="square" lIns="0" tIns="12700" rIns="0" bIns="0" rtlCol="0">
            <a:spAutoFit/>
          </a:bodyPr>
          <a:lstStyle/>
          <a:p>
            <a:pPr marL="12700">
              <a:lnSpc>
                <a:spcPct val="100000"/>
              </a:lnSpc>
              <a:spcBef>
                <a:spcPts val="100"/>
              </a:spcBef>
            </a:pPr>
            <a:r>
              <a:rPr spc="-5" dirty="0">
                <a:latin typeface="Arial"/>
                <a:cs typeface="Arial"/>
              </a:rPr>
              <a:t>Discrete </a:t>
            </a:r>
            <a:r>
              <a:rPr dirty="0">
                <a:latin typeface="Arial"/>
                <a:cs typeface="Arial"/>
              </a:rPr>
              <a:t>Log Problem</a:t>
            </a:r>
            <a:r>
              <a:rPr spc="-65" dirty="0">
                <a:latin typeface="Arial"/>
                <a:cs typeface="Arial"/>
              </a:rPr>
              <a:t> </a:t>
            </a:r>
            <a:r>
              <a:rPr dirty="0">
                <a:latin typeface="Arial"/>
                <a:cs typeface="Arial"/>
              </a:rPr>
              <a:t>(DLP)</a:t>
            </a:r>
          </a:p>
        </p:txBody>
      </p:sp>
      <p:sp>
        <p:nvSpPr>
          <p:cNvPr id="3" name="object 3"/>
          <p:cNvSpPr txBox="1"/>
          <p:nvPr/>
        </p:nvSpPr>
        <p:spPr>
          <a:xfrm>
            <a:off x="320040" y="1098296"/>
            <a:ext cx="8780145" cy="5520101"/>
          </a:xfrm>
          <a:prstGeom prst="rect">
            <a:avLst/>
          </a:prstGeom>
        </p:spPr>
        <p:txBody>
          <a:bodyPr vert="horz" wrap="square" lIns="0" tIns="12700" rIns="0" bIns="0" rtlCol="0">
            <a:spAutoFit/>
          </a:bodyPr>
          <a:lstStyle/>
          <a:p>
            <a:pPr marL="866140" marR="1040765" indent="-790575">
              <a:lnSpc>
                <a:spcPct val="118200"/>
              </a:lnSpc>
              <a:spcBef>
                <a:spcPts val="100"/>
              </a:spcBef>
              <a:tabLst>
                <a:tab pos="5096510" algn="l"/>
              </a:tabLst>
            </a:pPr>
            <a:r>
              <a:rPr sz="2800" dirty="0">
                <a:solidFill>
                  <a:srgbClr val="FF0000"/>
                </a:solidFill>
                <a:latin typeface="Arial"/>
                <a:cs typeface="Arial"/>
              </a:rPr>
              <a:t>DLP: </a:t>
            </a:r>
            <a:r>
              <a:rPr sz="2800" spc="-5" dirty="0">
                <a:latin typeface="Arial"/>
                <a:cs typeface="Arial"/>
              </a:rPr>
              <a:t>Given </a:t>
            </a:r>
            <a:r>
              <a:rPr sz="2800" dirty="0">
                <a:latin typeface="Arial"/>
                <a:cs typeface="Arial"/>
              </a:rPr>
              <a:t>prime</a:t>
            </a:r>
            <a:r>
              <a:rPr sz="2800" spc="25" dirty="0">
                <a:latin typeface="Arial"/>
                <a:cs typeface="Arial"/>
              </a:rPr>
              <a:t> </a:t>
            </a:r>
            <a:r>
              <a:rPr sz="2800" dirty="0">
                <a:latin typeface="Arial"/>
                <a:cs typeface="Arial"/>
              </a:rPr>
              <a:t>p,</a:t>
            </a:r>
            <a:r>
              <a:rPr sz="2800" spc="5" dirty="0">
                <a:latin typeface="Arial"/>
                <a:cs typeface="Arial"/>
              </a:rPr>
              <a:t> </a:t>
            </a:r>
            <a:r>
              <a:rPr sz="2800" spc="-5" dirty="0">
                <a:latin typeface="Arial"/>
                <a:cs typeface="Arial"/>
              </a:rPr>
              <a:t>generator	</a:t>
            </a:r>
            <a:r>
              <a:rPr sz="2800" dirty="0">
                <a:latin typeface="Arial"/>
                <a:cs typeface="Arial"/>
              </a:rPr>
              <a:t>g of </a:t>
            </a:r>
            <a:r>
              <a:rPr sz="2800" spc="-5" dirty="0">
                <a:latin typeface="Arial"/>
                <a:cs typeface="Arial"/>
              </a:rPr>
              <a:t>Z</a:t>
            </a:r>
            <a:r>
              <a:rPr sz="2775" spc="-7" baseline="-21021" dirty="0">
                <a:latin typeface="Arial"/>
                <a:cs typeface="Arial"/>
              </a:rPr>
              <a:t>p</a:t>
            </a:r>
            <a:r>
              <a:rPr sz="2800" spc="-5" dirty="0">
                <a:latin typeface="Arial"/>
                <a:cs typeface="Arial"/>
              </a:rPr>
              <a:t>*, </a:t>
            </a:r>
            <a:r>
              <a:rPr sz="2800" dirty="0">
                <a:latin typeface="Arial"/>
                <a:cs typeface="Arial"/>
              </a:rPr>
              <a:t>a </a:t>
            </a:r>
            <a:r>
              <a:rPr sz="2800" spc="-5" dirty="0">
                <a:latin typeface="Arial"/>
                <a:cs typeface="Arial"/>
              </a:rPr>
              <a:t>in</a:t>
            </a:r>
            <a:r>
              <a:rPr sz="2800" spc="-60" dirty="0">
                <a:latin typeface="Arial"/>
                <a:cs typeface="Arial"/>
              </a:rPr>
              <a:t> </a:t>
            </a:r>
            <a:r>
              <a:rPr sz="2800" spc="-5" dirty="0">
                <a:latin typeface="Arial"/>
                <a:cs typeface="Arial"/>
              </a:rPr>
              <a:t>Z</a:t>
            </a:r>
            <a:r>
              <a:rPr sz="2775" spc="-7" baseline="-21021" dirty="0">
                <a:latin typeface="Arial"/>
                <a:cs typeface="Arial"/>
              </a:rPr>
              <a:t>p</a:t>
            </a:r>
            <a:r>
              <a:rPr sz="2800" spc="-5" dirty="0">
                <a:latin typeface="Arial"/>
                <a:cs typeface="Arial"/>
              </a:rPr>
              <a:t>*,  find </a:t>
            </a:r>
            <a:r>
              <a:rPr sz="2800" dirty="0">
                <a:latin typeface="Arial"/>
                <a:cs typeface="Arial"/>
              </a:rPr>
              <a:t>b such </a:t>
            </a:r>
            <a:r>
              <a:rPr sz="2800" spc="-5" dirty="0">
                <a:latin typeface="Arial"/>
                <a:cs typeface="Arial"/>
              </a:rPr>
              <a:t>that </a:t>
            </a:r>
            <a:r>
              <a:rPr sz="2800" dirty="0">
                <a:latin typeface="Arial"/>
                <a:cs typeface="Arial"/>
              </a:rPr>
              <a:t>g</a:t>
            </a:r>
            <a:r>
              <a:rPr sz="2775" baseline="25525" dirty="0">
                <a:latin typeface="Arial"/>
                <a:cs typeface="Arial"/>
              </a:rPr>
              <a:t>b</a:t>
            </a:r>
            <a:r>
              <a:rPr sz="2800" dirty="0">
                <a:latin typeface="Arial"/>
                <a:cs typeface="Arial"/>
              </a:rPr>
              <a:t>= a mod</a:t>
            </a:r>
            <a:r>
              <a:rPr sz="2800" spc="-10" dirty="0">
                <a:latin typeface="Arial"/>
                <a:cs typeface="Arial"/>
              </a:rPr>
              <a:t> </a:t>
            </a:r>
            <a:r>
              <a:rPr sz="2800" dirty="0">
                <a:latin typeface="Arial"/>
                <a:cs typeface="Arial"/>
              </a:rPr>
              <a:t>p</a:t>
            </a:r>
          </a:p>
          <a:p>
            <a:pPr marL="76200">
              <a:lnSpc>
                <a:spcPct val="100000"/>
              </a:lnSpc>
              <a:spcBef>
                <a:spcPts val="640"/>
              </a:spcBef>
            </a:pPr>
            <a:r>
              <a:rPr sz="2800" spc="-5" dirty="0">
                <a:latin typeface="Arial"/>
                <a:cs typeface="Arial"/>
              </a:rPr>
              <a:t>Notation: </a:t>
            </a:r>
            <a:r>
              <a:rPr sz="2800" dirty="0">
                <a:latin typeface="Arial"/>
                <a:cs typeface="Arial"/>
              </a:rPr>
              <a:t>DLP</a:t>
            </a:r>
            <a:r>
              <a:rPr sz="2775" baseline="-21021" dirty="0">
                <a:latin typeface="Arial"/>
                <a:cs typeface="Arial"/>
              </a:rPr>
              <a:t>p,g</a:t>
            </a:r>
            <a:r>
              <a:rPr sz="2800" dirty="0">
                <a:latin typeface="Arial"/>
                <a:cs typeface="Arial"/>
              </a:rPr>
              <a:t>(a) =</a:t>
            </a:r>
            <a:r>
              <a:rPr sz="2800" spc="-5" dirty="0">
                <a:latin typeface="Arial"/>
                <a:cs typeface="Arial"/>
              </a:rPr>
              <a:t> </a:t>
            </a:r>
            <a:r>
              <a:rPr sz="2800" dirty="0">
                <a:latin typeface="Arial"/>
                <a:cs typeface="Arial"/>
              </a:rPr>
              <a:t>b</a:t>
            </a:r>
          </a:p>
          <a:p>
            <a:pPr marL="76200">
              <a:lnSpc>
                <a:spcPct val="100000"/>
              </a:lnSpc>
              <a:spcBef>
                <a:spcPts val="645"/>
              </a:spcBef>
              <a:tabLst>
                <a:tab pos="7048500" algn="l"/>
              </a:tabLst>
            </a:pPr>
            <a:r>
              <a:rPr sz="2400" dirty="0">
                <a:latin typeface="Arial"/>
                <a:cs typeface="Arial"/>
              </a:rPr>
              <a:t>Ex: </a:t>
            </a:r>
            <a:r>
              <a:rPr sz="2400" spc="-5" dirty="0">
                <a:latin typeface="Arial"/>
                <a:cs typeface="Arial"/>
              </a:rPr>
              <a:t>p=7,g=5, the discrete </a:t>
            </a:r>
            <a:r>
              <a:rPr sz="2400" dirty="0">
                <a:latin typeface="Arial"/>
                <a:cs typeface="Arial"/>
              </a:rPr>
              <a:t>log of 4 is 2 as</a:t>
            </a:r>
            <a:r>
              <a:rPr sz="2400" spc="60" dirty="0">
                <a:latin typeface="Arial"/>
                <a:cs typeface="Arial"/>
              </a:rPr>
              <a:t> </a:t>
            </a:r>
            <a:r>
              <a:rPr sz="2400" spc="-5" dirty="0">
                <a:latin typeface="Arial"/>
                <a:cs typeface="Arial"/>
              </a:rPr>
              <a:t>4=5</a:t>
            </a:r>
            <a:r>
              <a:rPr sz="2400" spc="-7" baseline="24305" dirty="0">
                <a:latin typeface="Arial"/>
                <a:cs typeface="Arial"/>
              </a:rPr>
              <a:t>2</a:t>
            </a:r>
            <a:r>
              <a:rPr sz="2400" spc="7" baseline="24305" dirty="0">
                <a:latin typeface="Arial"/>
                <a:cs typeface="Arial"/>
              </a:rPr>
              <a:t> </a:t>
            </a:r>
            <a:r>
              <a:rPr sz="2400" dirty="0">
                <a:latin typeface="Arial"/>
                <a:cs typeface="Arial"/>
              </a:rPr>
              <a:t>mod	7.</a:t>
            </a:r>
          </a:p>
          <a:p>
            <a:pPr>
              <a:lnSpc>
                <a:spcPct val="100000"/>
              </a:lnSpc>
              <a:spcBef>
                <a:spcPts val="30"/>
              </a:spcBef>
            </a:pPr>
            <a:endParaRPr sz="3550" dirty="0">
              <a:latin typeface="Arial"/>
              <a:cs typeface="Arial"/>
            </a:endParaRPr>
          </a:p>
          <a:p>
            <a:pPr marL="76200">
              <a:lnSpc>
                <a:spcPct val="100000"/>
              </a:lnSpc>
            </a:pPr>
            <a:r>
              <a:rPr sz="2800" dirty="0">
                <a:solidFill>
                  <a:srgbClr val="0541FF"/>
                </a:solidFill>
                <a:latin typeface="Arial"/>
                <a:cs typeface="Arial"/>
              </a:rPr>
              <a:t>Best </a:t>
            </a:r>
            <a:r>
              <a:rPr sz="2800" spc="-5" dirty="0">
                <a:solidFill>
                  <a:srgbClr val="0541FF"/>
                </a:solidFill>
                <a:latin typeface="Arial"/>
                <a:cs typeface="Arial"/>
              </a:rPr>
              <a:t>Algorithm </a:t>
            </a:r>
            <a:r>
              <a:rPr sz="2800" dirty="0">
                <a:solidFill>
                  <a:srgbClr val="0541FF"/>
                </a:solidFill>
                <a:latin typeface="Arial"/>
                <a:cs typeface="Arial"/>
              </a:rPr>
              <a:t>Known </a:t>
            </a:r>
            <a:r>
              <a:rPr sz="2800" spc="-5" dirty="0">
                <a:solidFill>
                  <a:srgbClr val="0541FF"/>
                </a:solidFill>
                <a:latin typeface="Arial"/>
                <a:cs typeface="Arial"/>
              </a:rPr>
              <a:t>to </a:t>
            </a:r>
            <a:r>
              <a:rPr sz="2800" dirty="0">
                <a:solidFill>
                  <a:srgbClr val="0541FF"/>
                </a:solidFill>
                <a:latin typeface="Arial"/>
                <a:cs typeface="Arial"/>
              </a:rPr>
              <a:t>Solve DLP</a:t>
            </a:r>
            <a:r>
              <a:rPr sz="2800" spc="-10" dirty="0">
                <a:solidFill>
                  <a:srgbClr val="0541FF"/>
                </a:solidFill>
                <a:latin typeface="Arial"/>
                <a:cs typeface="Arial"/>
              </a:rPr>
              <a:t> </a:t>
            </a:r>
            <a:endParaRPr lang="en-US" sz="2800" spc="-10" dirty="0">
              <a:solidFill>
                <a:srgbClr val="0541FF"/>
              </a:solidFill>
              <a:latin typeface="Arial"/>
              <a:cs typeface="Arial"/>
            </a:endParaRPr>
          </a:p>
          <a:p>
            <a:pPr marL="76200">
              <a:lnSpc>
                <a:spcPct val="100000"/>
              </a:lnSpc>
            </a:pPr>
            <a:r>
              <a:rPr sz="2800" dirty="0">
                <a:latin typeface="Arial"/>
                <a:cs typeface="Arial"/>
              </a:rPr>
              <a:t>Runs</a:t>
            </a:r>
            <a:r>
              <a:rPr sz="2800" spc="-5" dirty="0">
                <a:latin typeface="Arial"/>
                <a:cs typeface="Arial"/>
              </a:rPr>
              <a:t> </a:t>
            </a:r>
            <a:r>
              <a:rPr sz="2800" dirty="0">
                <a:latin typeface="Arial"/>
                <a:cs typeface="Arial"/>
              </a:rPr>
              <a:t>in</a:t>
            </a:r>
            <a:r>
              <a:rPr sz="2800" spc="5" dirty="0">
                <a:latin typeface="Arial"/>
                <a:cs typeface="Arial"/>
              </a:rPr>
              <a:t> </a:t>
            </a:r>
            <a:r>
              <a:rPr sz="2800" spc="-5" dirty="0">
                <a:latin typeface="Arial"/>
                <a:cs typeface="Arial"/>
              </a:rPr>
              <a:t>time</a:t>
            </a:r>
            <a:r>
              <a:rPr lang="en-US" sz="2800" spc="-5" dirty="0">
                <a:latin typeface="Arial"/>
                <a:cs typeface="Arial"/>
              </a:rPr>
              <a:t> </a:t>
            </a:r>
            <a:r>
              <a:rPr sz="2800" spc="5" dirty="0" err="1">
                <a:latin typeface="Arial"/>
                <a:cs typeface="Arial"/>
              </a:rPr>
              <a:t>e</a:t>
            </a:r>
            <a:r>
              <a:rPr sz="2775" spc="7" baseline="25525" dirty="0" err="1">
                <a:latin typeface="Arial"/>
                <a:cs typeface="Arial"/>
              </a:rPr>
              <a:t>O</a:t>
            </a:r>
            <a:r>
              <a:rPr sz="2775" spc="7" baseline="25525" dirty="0">
                <a:latin typeface="Arial"/>
                <a:cs typeface="Arial"/>
              </a:rPr>
              <a:t>((log </a:t>
            </a:r>
            <a:r>
              <a:rPr sz="2775" baseline="25525" dirty="0">
                <a:latin typeface="Arial"/>
                <a:cs typeface="Arial"/>
              </a:rPr>
              <a:t>p)</a:t>
            </a:r>
            <a:r>
              <a:rPr sz="3600" baseline="25462" dirty="0">
                <a:latin typeface="Arial"/>
                <a:cs typeface="Arial"/>
              </a:rPr>
              <a:t>1/3 </a:t>
            </a:r>
            <a:r>
              <a:rPr sz="2775" spc="7" baseline="25525" dirty="0">
                <a:latin typeface="Arial"/>
                <a:cs typeface="Arial"/>
              </a:rPr>
              <a:t>(log log </a:t>
            </a:r>
            <a:r>
              <a:rPr sz="2775" baseline="25525" dirty="0">
                <a:latin typeface="Arial"/>
                <a:cs typeface="Arial"/>
              </a:rPr>
              <a:t>p)</a:t>
            </a:r>
            <a:r>
              <a:rPr sz="3600" baseline="25462" dirty="0">
                <a:latin typeface="Arial"/>
                <a:cs typeface="Arial"/>
              </a:rPr>
              <a:t>2/3 </a:t>
            </a:r>
            <a:r>
              <a:rPr sz="2400" spc="-157" baseline="24305" dirty="0">
                <a:latin typeface="Arial"/>
                <a:cs typeface="Arial"/>
              </a:rPr>
              <a:t>)</a:t>
            </a:r>
            <a:r>
              <a:rPr sz="2400" spc="-105" dirty="0">
                <a:latin typeface="Arial Unicode MS"/>
                <a:cs typeface="Arial Unicode MS"/>
              </a:rPr>
              <a:t>∼ </a:t>
            </a:r>
            <a:r>
              <a:rPr sz="2400" dirty="0">
                <a:latin typeface="Arial"/>
                <a:cs typeface="Arial"/>
              </a:rPr>
              <a:t>e </a:t>
            </a:r>
            <a:r>
              <a:rPr sz="1950" spc="15" baseline="25641" dirty="0">
                <a:latin typeface="Arial"/>
                <a:cs typeface="Arial"/>
              </a:rPr>
              <a:t>O(n)</a:t>
            </a:r>
            <a:r>
              <a:rPr sz="2775" spc="15" baseline="25525" dirty="0">
                <a:latin typeface="Arial"/>
                <a:cs typeface="Arial"/>
              </a:rPr>
              <a:t>1/3 </a:t>
            </a:r>
            <a:r>
              <a:rPr sz="2000" spc="-5" dirty="0">
                <a:latin typeface="Arial"/>
                <a:cs typeface="Arial"/>
              </a:rPr>
              <a:t>for </a:t>
            </a:r>
            <a:r>
              <a:rPr sz="2000" dirty="0">
                <a:latin typeface="Arial"/>
                <a:cs typeface="Arial"/>
              </a:rPr>
              <a:t>n-bit primes</a:t>
            </a:r>
            <a:r>
              <a:rPr sz="2000" spc="-355" dirty="0">
                <a:latin typeface="Arial"/>
                <a:cs typeface="Arial"/>
              </a:rPr>
              <a:t> </a:t>
            </a:r>
            <a:r>
              <a:rPr sz="2000" dirty="0">
                <a:latin typeface="Arial"/>
                <a:cs typeface="Arial"/>
              </a:rPr>
              <a:t>p</a:t>
            </a:r>
          </a:p>
          <a:p>
            <a:pPr>
              <a:lnSpc>
                <a:spcPct val="100000"/>
              </a:lnSpc>
              <a:spcBef>
                <a:spcPts val="35"/>
              </a:spcBef>
            </a:pPr>
            <a:endParaRPr sz="3450" dirty="0">
              <a:latin typeface="Arial"/>
              <a:cs typeface="Arial"/>
            </a:endParaRPr>
          </a:p>
          <a:p>
            <a:pPr marL="418465" marR="55880" indent="-342900">
              <a:lnSpc>
                <a:spcPct val="101499"/>
              </a:lnSpc>
              <a:tabLst>
                <a:tab pos="2007235" algn="l"/>
                <a:tab pos="4074160" algn="l"/>
                <a:tab pos="7428230" algn="l"/>
              </a:tabLst>
            </a:pPr>
            <a:r>
              <a:rPr sz="2400" dirty="0">
                <a:solidFill>
                  <a:srgbClr val="0000FF"/>
                </a:solidFill>
                <a:latin typeface="Arial"/>
                <a:cs typeface="Arial"/>
              </a:rPr>
              <a:t>Are</a:t>
            </a:r>
            <a:r>
              <a:rPr sz="2400" spc="5" dirty="0">
                <a:solidFill>
                  <a:srgbClr val="0000FF"/>
                </a:solidFill>
                <a:latin typeface="Arial"/>
                <a:cs typeface="Arial"/>
              </a:rPr>
              <a:t> </a:t>
            </a:r>
            <a:r>
              <a:rPr sz="2400" spc="-5" dirty="0">
                <a:solidFill>
                  <a:srgbClr val="0000FF"/>
                </a:solidFill>
                <a:latin typeface="Arial"/>
                <a:cs typeface="Arial"/>
              </a:rPr>
              <a:t>there</a:t>
            </a:r>
            <a:r>
              <a:rPr sz="2400" spc="10" dirty="0">
                <a:solidFill>
                  <a:srgbClr val="0000FF"/>
                </a:solidFill>
                <a:latin typeface="Arial"/>
                <a:cs typeface="Arial"/>
              </a:rPr>
              <a:t> </a:t>
            </a:r>
            <a:r>
              <a:rPr sz="2400" spc="-5" dirty="0">
                <a:solidFill>
                  <a:srgbClr val="0000FF"/>
                </a:solidFill>
                <a:latin typeface="Arial"/>
                <a:cs typeface="Arial"/>
              </a:rPr>
              <a:t>p,g	for </a:t>
            </a:r>
            <a:r>
              <a:rPr sz="2400" dirty="0">
                <a:solidFill>
                  <a:srgbClr val="0000FF"/>
                </a:solidFill>
                <a:latin typeface="Arial"/>
                <a:cs typeface="Arial"/>
              </a:rPr>
              <a:t>which</a:t>
            </a:r>
            <a:r>
              <a:rPr sz="2400" spc="5" dirty="0">
                <a:solidFill>
                  <a:srgbClr val="0000FF"/>
                </a:solidFill>
                <a:latin typeface="Arial"/>
                <a:cs typeface="Arial"/>
              </a:rPr>
              <a:t> </a:t>
            </a:r>
            <a:r>
              <a:rPr sz="2400" dirty="0">
                <a:solidFill>
                  <a:srgbClr val="0000FF"/>
                </a:solidFill>
                <a:latin typeface="Arial"/>
                <a:cs typeface="Arial"/>
              </a:rPr>
              <a:t>DLP	is known </a:t>
            </a:r>
            <a:r>
              <a:rPr sz="2400" spc="-5" dirty="0">
                <a:solidFill>
                  <a:srgbClr val="0000FF"/>
                </a:solidFill>
                <a:latin typeface="Arial"/>
                <a:cs typeface="Arial"/>
              </a:rPr>
              <a:t>to </a:t>
            </a:r>
            <a:r>
              <a:rPr sz="2400" dirty="0">
                <a:solidFill>
                  <a:srgbClr val="0000FF"/>
                </a:solidFill>
                <a:latin typeface="Arial"/>
                <a:cs typeface="Arial"/>
              </a:rPr>
              <a:t>be easy?	</a:t>
            </a:r>
            <a:endParaRPr lang="en-US" sz="2400" dirty="0">
              <a:solidFill>
                <a:srgbClr val="0000FF"/>
              </a:solidFill>
              <a:latin typeface="Arial"/>
              <a:cs typeface="Arial"/>
            </a:endParaRPr>
          </a:p>
          <a:p>
            <a:pPr marL="418465" marR="55880" indent="-342900">
              <a:lnSpc>
                <a:spcPct val="101499"/>
              </a:lnSpc>
              <a:tabLst>
                <a:tab pos="2007235" algn="l"/>
                <a:tab pos="4074160" algn="l"/>
                <a:tab pos="7428230" algn="l"/>
              </a:tabLst>
            </a:pPr>
            <a:r>
              <a:rPr lang="en-US" sz="2400" spc="-5" dirty="0">
                <a:solidFill>
                  <a:srgbClr val="0000FF"/>
                </a:solidFill>
                <a:latin typeface="Arial"/>
                <a:cs typeface="Arial"/>
              </a:rPr>
              <a:t>    </a:t>
            </a:r>
            <a:r>
              <a:rPr sz="2400" spc="-5" dirty="0">
                <a:latin typeface="Arial"/>
                <a:cs typeface="Arial"/>
              </a:rPr>
              <a:t>Not</a:t>
            </a:r>
            <a:r>
              <a:rPr sz="2400" spc="-90" dirty="0">
                <a:latin typeface="Arial"/>
                <a:cs typeface="Arial"/>
              </a:rPr>
              <a:t> </a:t>
            </a:r>
            <a:r>
              <a:rPr sz="2400" dirty="0">
                <a:latin typeface="Arial"/>
                <a:cs typeface="Arial"/>
              </a:rPr>
              <a:t>when p is</a:t>
            </a:r>
            <a:r>
              <a:rPr sz="2400" spc="-10" dirty="0">
                <a:latin typeface="Arial"/>
                <a:cs typeface="Arial"/>
              </a:rPr>
              <a:t> </a:t>
            </a:r>
            <a:r>
              <a:rPr sz="2400" dirty="0">
                <a:latin typeface="Arial"/>
                <a:cs typeface="Arial"/>
              </a:rPr>
              <a:t>prime</a:t>
            </a:r>
          </a:p>
          <a:p>
            <a:pPr marL="418465" marR="327025" indent="-342900">
              <a:lnSpc>
                <a:spcPct val="101499"/>
              </a:lnSpc>
              <a:spcBef>
                <a:spcPts val="455"/>
              </a:spcBef>
            </a:pPr>
            <a:r>
              <a:rPr sz="2400" spc="-5" dirty="0">
                <a:solidFill>
                  <a:srgbClr val="0000FF"/>
                </a:solidFill>
                <a:latin typeface="Arial"/>
                <a:cs typeface="Arial"/>
              </a:rPr>
              <a:t>Furthermore</a:t>
            </a:r>
            <a:r>
              <a:rPr lang="en-US" sz="2400" spc="-5" dirty="0">
                <a:solidFill>
                  <a:srgbClr val="0000FF"/>
                </a:solidFill>
                <a:latin typeface="Arial"/>
                <a:cs typeface="Arial"/>
              </a:rPr>
              <a:t> Amplification</a:t>
            </a:r>
            <a:r>
              <a:rPr sz="2400" spc="-5" dirty="0">
                <a:solidFill>
                  <a:srgbClr val="0000FF"/>
                </a:solidFill>
                <a:latin typeface="Arial"/>
                <a:cs typeface="Arial"/>
              </a:rPr>
              <a:t>: </a:t>
            </a:r>
            <a:r>
              <a:rPr sz="2400" spc="-5" dirty="0">
                <a:latin typeface="Arial"/>
                <a:cs typeface="Arial"/>
              </a:rPr>
              <a:t>fix </a:t>
            </a:r>
            <a:r>
              <a:rPr sz="2400" dirty="0">
                <a:latin typeface="Arial"/>
                <a:cs typeface="Arial"/>
              </a:rPr>
              <a:t>p, g: </a:t>
            </a:r>
            <a:endParaRPr lang="en-US" sz="2400" dirty="0">
              <a:latin typeface="Arial"/>
              <a:cs typeface="Arial"/>
            </a:endParaRPr>
          </a:p>
          <a:p>
            <a:pPr marL="418465" marR="327025" indent="-342900">
              <a:lnSpc>
                <a:spcPct val="101499"/>
              </a:lnSpc>
              <a:spcBef>
                <a:spcPts val="455"/>
              </a:spcBef>
            </a:pPr>
            <a:r>
              <a:rPr sz="2400" dirty="0">
                <a:latin typeface="Arial"/>
                <a:cs typeface="Arial"/>
              </a:rPr>
              <a:t>can prove </a:t>
            </a:r>
            <a:r>
              <a:rPr sz="2400" spc="-5" dirty="0">
                <a:latin typeface="Arial"/>
                <a:cs typeface="Arial"/>
              </a:rPr>
              <a:t>that </a:t>
            </a:r>
            <a:r>
              <a:rPr sz="2400" dirty="0">
                <a:latin typeface="Arial"/>
                <a:cs typeface="Arial"/>
              </a:rPr>
              <a:t>if DLP is hard “at all”</a:t>
            </a:r>
            <a:r>
              <a:rPr lang="en-US" sz="2400" dirty="0">
                <a:latin typeface="Arial"/>
                <a:cs typeface="Arial"/>
              </a:rPr>
              <a:t>, </a:t>
            </a:r>
            <a:r>
              <a:rPr sz="2400" spc="-5" dirty="0">
                <a:latin typeface="Arial"/>
                <a:cs typeface="Arial"/>
              </a:rPr>
              <a:t>then  its </a:t>
            </a:r>
            <a:r>
              <a:rPr sz="2400" dirty="0">
                <a:latin typeface="Arial"/>
                <a:cs typeface="Arial"/>
              </a:rPr>
              <a:t>hard </a:t>
            </a:r>
            <a:r>
              <a:rPr sz="2400" spc="-5" dirty="0">
                <a:latin typeface="Arial"/>
                <a:cs typeface="Arial"/>
              </a:rPr>
              <a:t>for </a:t>
            </a:r>
            <a:r>
              <a:rPr sz="2400" dirty="0">
                <a:latin typeface="Arial"/>
                <a:cs typeface="Arial"/>
              </a:rPr>
              <a:t>all</a:t>
            </a:r>
            <a:r>
              <a:rPr sz="2400" spc="-5" dirty="0">
                <a:latin typeface="Arial"/>
                <a:cs typeface="Arial"/>
              </a:rPr>
              <a:t> </a:t>
            </a:r>
            <a:r>
              <a:rPr sz="2400" dirty="0">
                <a:latin typeface="Arial"/>
                <a:cs typeface="Arial"/>
              </a:rPr>
              <a:t>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02851" y="162559"/>
            <a:ext cx="6343650" cy="1120140"/>
          </a:xfrm>
          <a:prstGeom prst="rect">
            <a:avLst/>
          </a:prstGeom>
        </p:spPr>
        <p:txBody>
          <a:bodyPr vert="horz" wrap="square" lIns="0" tIns="12700" rIns="0" bIns="0" rtlCol="0">
            <a:spAutoFit/>
          </a:bodyPr>
          <a:lstStyle/>
          <a:p>
            <a:pPr algn="ctr">
              <a:lnSpc>
                <a:spcPts val="4310"/>
              </a:lnSpc>
              <a:spcBef>
                <a:spcPts val="100"/>
              </a:spcBef>
            </a:pPr>
            <a:r>
              <a:rPr dirty="0">
                <a:latin typeface="Arial" panose="020B0604020202020204" pitchFamily="34" charset="0"/>
                <a:cs typeface="Arial" panose="020B0604020202020204" pitchFamily="34" charset="0"/>
              </a:rPr>
              <a:t>Today:</a:t>
            </a:r>
          </a:p>
          <a:p>
            <a:pPr algn="ctr">
              <a:lnSpc>
                <a:spcPts val="4310"/>
              </a:lnSpc>
              <a:tabLst>
                <a:tab pos="2485390" algn="l"/>
              </a:tabLst>
            </a:pPr>
            <a:r>
              <a:rPr spc="-5" dirty="0">
                <a:latin typeface="Arial" panose="020B0604020202020204" pitchFamily="34" charset="0"/>
                <a:cs typeface="Arial" panose="020B0604020202020204" pitchFamily="34" charset="0"/>
              </a:rPr>
              <a:t>Search</a:t>
            </a:r>
            <a:r>
              <a:rPr spc="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for	</a:t>
            </a:r>
            <a:r>
              <a:rPr spc="-5" dirty="0">
                <a:latin typeface="Arial" panose="020B0604020202020204" pitchFamily="34" charset="0"/>
                <a:cs typeface="Arial" panose="020B0604020202020204" pitchFamily="34" charset="0"/>
              </a:rPr>
              <a:t>one-way</a:t>
            </a:r>
            <a:r>
              <a:rPr spc="-4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functions</a:t>
            </a:r>
          </a:p>
        </p:txBody>
      </p:sp>
      <p:sp>
        <p:nvSpPr>
          <p:cNvPr id="3" name="object 3"/>
          <p:cNvSpPr txBox="1"/>
          <p:nvPr/>
        </p:nvSpPr>
        <p:spPr>
          <a:xfrm>
            <a:off x="307340" y="2061464"/>
            <a:ext cx="6824980" cy="452120"/>
          </a:xfrm>
          <a:prstGeom prst="rect">
            <a:avLst/>
          </a:prstGeom>
        </p:spPr>
        <p:txBody>
          <a:bodyPr vert="horz" wrap="square" lIns="0" tIns="12700" rIns="0" bIns="0" rtlCol="0">
            <a:spAutoFit/>
          </a:bodyPr>
          <a:lstStyle/>
          <a:p>
            <a:pPr marL="12700">
              <a:lnSpc>
                <a:spcPct val="100000"/>
              </a:lnSpc>
              <a:spcBef>
                <a:spcPts val="100"/>
              </a:spcBef>
              <a:tabLst>
                <a:tab pos="526415" algn="l"/>
              </a:tabLst>
            </a:pPr>
            <a:r>
              <a:rPr sz="2800" dirty="0">
                <a:latin typeface="Arial"/>
                <a:cs typeface="Arial"/>
              </a:rPr>
              <a:t>1.	</a:t>
            </a:r>
            <a:r>
              <a:rPr sz="2800" spc="-5" dirty="0">
                <a:latin typeface="Arial"/>
                <a:cs typeface="Arial"/>
              </a:rPr>
              <a:t>Discrete </a:t>
            </a:r>
            <a:r>
              <a:rPr sz="2800" dirty="0">
                <a:latin typeface="Arial"/>
                <a:cs typeface="Arial"/>
              </a:rPr>
              <a:t>Log Problems in Cyclic</a:t>
            </a:r>
            <a:r>
              <a:rPr sz="2800" spc="-45" dirty="0">
                <a:latin typeface="Arial"/>
                <a:cs typeface="Arial"/>
              </a:rPr>
              <a:t> </a:t>
            </a:r>
            <a:r>
              <a:rPr sz="2800" spc="-5" dirty="0">
                <a:latin typeface="Arial"/>
                <a:cs typeface="Arial"/>
              </a:rPr>
              <a:t>Groups</a:t>
            </a:r>
            <a:endParaRPr sz="2800" dirty="0">
              <a:latin typeface="Arial"/>
              <a:cs typeface="Arial"/>
            </a:endParaRPr>
          </a:p>
        </p:txBody>
      </p:sp>
      <p:sp>
        <p:nvSpPr>
          <p:cNvPr id="4" name="object 4"/>
          <p:cNvSpPr txBox="1"/>
          <p:nvPr/>
        </p:nvSpPr>
        <p:spPr>
          <a:xfrm>
            <a:off x="0" y="3657600"/>
            <a:ext cx="6308725" cy="448841"/>
          </a:xfrm>
          <a:prstGeom prst="rect">
            <a:avLst/>
          </a:prstGeom>
        </p:spPr>
        <p:txBody>
          <a:bodyPr vert="horz" wrap="square" lIns="0" tIns="0" rIns="0" bIns="0" rtlCol="0">
            <a:spAutoFit/>
          </a:bodyPr>
          <a:lstStyle/>
          <a:p>
            <a:pPr marL="12700" algn="ctr">
              <a:lnSpc>
                <a:spcPts val="3540"/>
              </a:lnSpc>
              <a:tabLst>
                <a:tab pos="639445" algn="l"/>
              </a:tabLst>
            </a:pPr>
            <a:r>
              <a:rPr sz="3200" dirty="0">
                <a:latin typeface="Arial"/>
                <a:cs typeface="Arial"/>
              </a:rPr>
              <a:t>2.</a:t>
            </a:r>
            <a:r>
              <a:rPr lang="en-US" sz="3200" dirty="0">
                <a:latin typeface="Arial"/>
                <a:cs typeface="Arial"/>
              </a:rPr>
              <a:t> </a:t>
            </a:r>
            <a:r>
              <a:rPr lang="en-US" sz="2800" spc="-5" dirty="0">
                <a:latin typeface="Arial"/>
                <a:cs typeface="Arial"/>
              </a:rPr>
              <a:t>Elliptic Logs over Elliptic Curves</a:t>
            </a:r>
            <a:endParaRPr sz="2800"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object 2"/>
              <p:cNvSpPr txBox="1"/>
              <p:nvPr/>
            </p:nvSpPr>
            <p:spPr>
              <a:xfrm>
                <a:off x="193039" y="1104561"/>
                <a:ext cx="8068945" cy="4569841"/>
              </a:xfrm>
              <a:prstGeom prst="rect">
                <a:avLst/>
              </a:prstGeom>
            </p:spPr>
            <p:txBody>
              <a:bodyPr vert="horz" wrap="square" lIns="0" tIns="93345" rIns="0" bIns="0" rtlCol="0">
                <a:spAutoFit/>
              </a:bodyPr>
              <a:lstStyle/>
              <a:p>
                <a:pPr marL="50800">
                  <a:lnSpc>
                    <a:spcPct val="100000"/>
                  </a:lnSpc>
                  <a:spcBef>
                    <a:spcPts val="735"/>
                  </a:spcBef>
                </a:pPr>
                <a:r>
                  <a:rPr lang="en-US" sz="2800" dirty="0">
                    <a:solidFill>
                      <a:srgbClr val="FF0000"/>
                    </a:solidFill>
                    <a:latin typeface="Arial"/>
                    <a:cs typeface="Arial"/>
                  </a:rPr>
                  <a:t>Claim: </a:t>
                </a:r>
                <a:r>
                  <a:rPr lang="en-US" sz="2400" spc="-5" dirty="0">
                    <a:latin typeface="Arial"/>
                    <a:cs typeface="Arial"/>
                  </a:rPr>
                  <a:t>Fix </a:t>
                </a:r>
                <a:r>
                  <a:rPr lang="en-US" sz="2400" dirty="0">
                    <a:latin typeface="Arial"/>
                    <a:cs typeface="Arial"/>
                  </a:rPr>
                  <a:t>p prime, g</a:t>
                </a:r>
                <a:r>
                  <a:rPr lang="en-US" sz="2400" spc="-15" dirty="0">
                    <a:latin typeface="Arial"/>
                    <a:cs typeface="Arial"/>
                  </a:rPr>
                  <a:t> </a:t>
                </a:r>
                <a:r>
                  <a:rPr lang="en-US" sz="2400" spc="-5" dirty="0">
                    <a:latin typeface="Arial"/>
                    <a:cs typeface="Arial"/>
                  </a:rPr>
                  <a:t>generator.</a:t>
                </a:r>
                <a:endParaRPr lang="en-US" sz="2400" dirty="0">
                  <a:latin typeface="Arial"/>
                  <a:cs typeface="Arial"/>
                </a:endParaRPr>
              </a:p>
              <a:p>
                <a:pPr marL="50800">
                  <a:lnSpc>
                    <a:spcPct val="100000"/>
                  </a:lnSpc>
                  <a:spcBef>
                    <a:spcPts val="540"/>
                  </a:spcBef>
                  <a:tabLst>
                    <a:tab pos="389255" algn="l"/>
                  </a:tabLst>
                </a:pPr>
                <a:r>
                  <a:rPr lang="en-US" sz="2400" dirty="0">
                    <a:latin typeface="Arial"/>
                    <a:cs typeface="Arial"/>
                  </a:rPr>
                  <a:t>If	</a:t>
                </a:r>
                <a:r>
                  <a:rPr lang="en-US" sz="2400" dirty="0">
                    <a:latin typeface="Symbol"/>
                    <a:cs typeface="Symbol"/>
                  </a:rPr>
                  <a:t>∃ </a:t>
                </a:r>
                <a:r>
                  <a:rPr lang="en-US" sz="2400" dirty="0">
                    <a:latin typeface="Arial"/>
                    <a:cs typeface="Arial"/>
                  </a:rPr>
                  <a:t>PPT </a:t>
                </a:r>
                <a:r>
                  <a:rPr lang="en-US" sz="2400" spc="-5" dirty="0">
                    <a:latin typeface="Arial"/>
                    <a:cs typeface="Arial"/>
                  </a:rPr>
                  <a:t>algorithm </a:t>
                </a:r>
                <a:r>
                  <a:rPr lang="en-US" sz="2400" dirty="0">
                    <a:latin typeface="Arial"/>
                    <a:cs typeface="Arial"/>
                  </a:rPr>
                  <a:t>B </a:t>
                </a:r>
                <a:r>
                  <a:rPr lang="en-US" sz="2400" spc="-5" dirty="0">
                    <a:latin typeface="Arial"/>
                    <a:cs typeface="Arial"/>
                  </a:rPr>
                  <a:t>s.t. </a:t>
                </a:r>
                <a:r>
                  <a:rPr lang="en-US" sz="2400" dirty="0">
                    <a:latin typeface="Arial"/>
                    <a:cs typeface="Arial"/>
                  </a:rPr>
                  <a:t>Prob </a:t>
                </a:r>
                <a:r>
                  <a:rPr lang="en-US" sz="2400" spc="-5" dirty="0">
                    <a:latin typeface="Arial"/>
                    <a:cs typeface="Arial"/>
                  </a:rPr>
                  <a:t>[x </a:t>
                </a:r>
                <a:r>
                  <a:rPr lang="en-US" sz="2400" dirty="0">
                    <a:latin typeface="Arial"/>
                    <a:cs typeface="Arial"/>
                  </a:rPr>
                  <a:t>in Z</a:t>
                </a:r>
                <a:r>
                  <a:rPr lang="en-US" sz="2400" baseline="-20833" dirty="0">
                    <a:latin typeface="Arial"/>
                    <a:cs typeface="Arial"/>
                  </a:rPr>
                  <a:t>p</a:t>
                </a:r>
                <a:r>
                  <a:rPr lang="en-US" sz="2400" dirty="0">
                    <a:latin typeface="Arial"/>
                    <a:cs typeface="Arial"/>
                  </a:rPr>
                  <a:t>*: B(p, g, </a:t>
                </a:r>
                <a:r>
                  <a:rPr lang="en-US" sz="2400" dirty="0" err="1">
                    <a:latin typeface="Arial"/>
                    <a:cs typeface="Arial"/>
                  </a:rPr>
                  <a:t>g</a:t>
                </a:r>
                <a:r>
                  <a:rPr lang="en-US" sz="2400" baseline="24305" dirty="0" err="1">
                    <a:latin typeface="Arial"/>
                    <a:cs typeface="Arial"/>
                  </a:rPr>
                  <a:t>x</a:t>
                </a:r>
                <a:r>
                  <a:rPr lang="en-US" sz="2400" dirty="0">
                    <a:latin typeface="Arial"/>
                    <a:cs typeface="Arial"/>
                  </a:rPr>
                  <a:t>) = x] &gt;</a:t>
                </a:r>
                <a:r>
                  <a:rPr lang="en-US" sz="2400" spc="-10" dirty="0">
                    <a:latin typeface="Arial"/>
                    <a:cs typeface="Arial"/>
                  </a:rPr>
                  <a:t> </a:t>
                </a:r>
                <a:r>
                  <a:rPr lang="el-GR" sz="2400" dirty="0">
                    <a:latin typeface="Symbol"/>
                    <a:cs typeface="Symbol"/>
                  </a:rPr>
                  <a:t>ε</a:t>
                </a:r>
              </a:p>
              <a:p>
                <a:pPr marL="50800" marR="375285">
                  <a:lnSpc>
                    <a:spcPts val="3500"/>
                  </a:lnSpc>
                  <a:spcBef>
                    <a:spcPts val="120"/>
                  </a:spcBef>
                  <a:tabLst>
                    <a:tab pos="6393180" algn="l"/>
                  </a:tabLst>
                </a:pPr>
                <a:r>
                  <a:rPr lang="en-US" sz="2400" dirty="0">
                    <a:latin typeface="Arial"/>
                    <a:cs typeface="Arial"/>
                  </a:rPr>
                  <a:t>Then </a:t>
                </a:r>
                <a:r>
                  <a:rPr lang="en-US" sz="2400" dirty="0">
                    <a:latin typeface="Symbol"/>
                    <a:cs typeface="Symbol"/>
                  </a:rPr>
                  <a:t>∃ </a:t>
                </a:r>
                <a:r>
                  <a:rPr lang="en-US" sz="2400" spc="-5" dirty="0">
                    <a:latin typeface="Arial"/>
                    <a:cs typeface="Arial"/>
                  </a:rPr>
                  <a:t>probabilistic algorithm </a:t>
                </a:r>
                <a:r>
                  <a:rPr lang="en-US" sz="2400" spc="330" dirty="0">
                    <a:latin typeface="Arial"/>
                    <a:cs typeface="Arial"/>
                  </a:rPr>
                  <a:t>B</a:t>
                </a:r>
                <a:r>
                  <a:rPr lang="en-US" sz="2400" spc="330" dirty="0">
                    <a:latin typeface="Arial Unicode MS"/>
                    <a:cs typeface="Arial Unicode MS"/>
                  </a:rPr>
                  <a:t>’ </a:t>
                </a:r>
                <a:r>
                  <a:rPr lang="en-US" sz="2400" spc="-5" dirty="0">
                    <a:latin typeface="Arial"/>
                    <a:cs typeface="Arial"/>
                  </a:rPr>
                  <a:t>s.t. </a:t>
                </a:r>
                <a:r>
                  <a:rPr lang="en-US" sz="2400" dirty="0">
                    <a:latin typeface="Symbol"/>
                    <a:cs typeface="Symbol"/>
                  </a:rPr>
                  <a:t>∀ </a:t>
                </a:r>
                <a:r>
                  <a:rPr lang="en-US" sz="2400" dirty="0">
                    <a:latin typeface="Arial"/>
                    <a:cs typeface="Arial"/>
                  </a:rPr>
                  <a:t>x, </a:t>
                </a:r>
                <a:r>
                  <a:rPr lang="en-US" sz="2400" spc="130" dirty="0">
                    <a:latin typeface="Arial"/>
                    <a:cs typeface="Arial"/>
                  </a:rPr>
                  <a:t>B</a:t>
                </a:r>
                <a:r>
                  <a:rPr lang="en-US" sz="2400" spc="130" dirty="0">
                    <a:latin typeface="Arial Unicode MS"/>
                    <a:cs typeface="Arial Unicode MS"/>
                  </a:rPr>
                  <a:t>’</a:t>
                </a:r>
                <a:r>
                  <a:rPr lang="en-US" sz="2400" spc="130" dirty="0">
                    <a:latin typeface="Arial"/>
                    <a:cs typeface="Arial"/>
                  </a:rPr>
                  <a:t>(p, </a:t>
                </a:r>
                <a:r>
                  <a:rPr lang="en-US" sz="2400" dirty="0">
                    <a:latin typeface="Arial"/>
                    <a:cs typeface="Arial"/>
                  </a:rPr>
                  <a:t>g, </a:t>
                </a:r>
                <a:r>
                  <a:rPr lang="en-US" sz="2400" dirty="0" err="1">
                    <a:latin typeface="Arial"/>
                    <a:cs typeface="Arial"/>
                  </a:rPr>
                  <a:t>g</a:t>
                </a:r>
                <a:r>
                  <a:rPr lang="en-US" sz="2400" baseline="30000" dirty="0" err="1">
                    <a:latin typeface="Arial"/>
                    <a:cs typeface="Arial"/>
                  </a:rPr>
                  <a:t>x</a:t>
                </a:r>
                <a:r>
                  <a:rPr lang="en-US" sz="2400" dirty="0">
                    <a:latin typeface="Arial"/>
                    <a:cs typeface="Arial"/>
                  </a:rPr>
                  <a:t>) =</a:t>
                </a:r>
                <a:r>
                  <a:rPr lang="en-US" sz="2400" spc="-265" dirty="0">
                    <a:latin typeface="Arial"/>
                    <a:cs typeface="Arial"/>
                  </a:rPr>
                  <a:t> </a:t>
                </a:r>
                <a:r>
                  <a:rPr lang="en-US" sz="2400" dirty="0">
                    <a:latin typeface="Arial"/>
                    <a:cs typeface="Arial"/>
                  </a:rPr>
                  <a:t>x  (B’ runs in </a:t>
                </a:r>
                <a:r>
                  <a:rPr lang="en-US" sz="2400" spc="-5" dirty="0">
                    <a:latin typeface="Arial"/>
                    <a:cs typeface="Arial"/>
                  </a:rPr>
                  <a:t>expected time </a:t>
                </a:r>
                <a:r>
                  <a:rPr lang="en-US" sz="2400" dirty="0">
                    <a:latin typeface="Arial"/>
                    <a:cs typeface="Arial"/>
                  </a:rPr>
                  <a:t>polynomial in</a:t>
                </a:r>
                <a:r>
                  <a:rPr lang="en-US" sz="2400" spc="-30" dirty="0">
                    <a:latin typeface="Arial"/>
                    <a:cs typeface="Arial"/>
                  </a:rPr>
                  <a:t> </a:t>
                </a:r>
                <a:r>
                  <a:rPr lang="el-GR" sz="2400" dirty="0">
                    <a:latin typeface="Symbol"/>
                    <a:cs typeface="Symbol"/>
                  </a:rPr>
                  <a:t>ε</a:t>
                </a:r>
                <a:r>
                  <a:rPr lang="el-GR" sz="2400" baseline="24305" dirty="0">
                    <a:latin typeface="Arial"/>
                    <a:cs typeface="Arial"/>
                  </a:rPr>
                  <a:t>-1 </a:t>
                </a:r>
                <a:r>
                  <a:rPr lang="en-US" sz="2400" dirty="0">
                    <a:latin typeface="Arial"/>
                    <a:cs typeface="Arial"/>
                  </a:rPr>
                  <a:t>and	log</a:t>
                </a:r>
                <a:r>
                  <a:rPr lang="en-US" sz="2400" spc="-10" dirty="0">
                    <a:latin typeface="Arial"/>
                    <a:cs typeface="Arial"/>
                  </a:rPr>
                  <a:t> </a:t>
                </a:r>
                <a:r>
                  <a:rPr lang="en-US" sz="2400" dirty="0">
                    <a:latin typeface="Arial"/>
                    <a:cs typeface="Arial"/>
                  </a:rPr>
                  <a:t>p)</a:t>
                </a:r>
              </a:p>
              <a:p>
                <a:pPr marL="50800">
                  <a:lnSpc>
                    <a:spcPct val="100000"/>
                  </a:lnSpc>
                  <a:spcBef>
                    <a:spcPts val="500"/>
                  </a:spcBef>
                  <a:tabLst>
                    <a:tab pos="4989195" algn="l"/>
                  </a:tabLst>
                </a:pPr>
                <a:r>
                  <a:rPr lang="en-US" sz="2800" dirty="0">
                    <a:solidFill>
                      <a:srgbClr val="FF0000"/>
                    </a:solidFill>
                    <a:latin typeface="Arial"/>
                    <a:cs typeface="Arial"/>
                  </a:rPr>
                  <a:t>Proof idea: </a:t>
                </a:r>
                <a:endParaRPr lang="en-US" sz="2400" dirty="0">
                  <a:latin typeface="Arial"/>
                  <a:cs typeface="Arial"/>
                </a:endParaRPr>
              </a:p>
              <a:p>
                <a:pPr marL="50800">
                  <a:lnSpc>
                    <a:spcPct val="100000"/>
                  </a:lnSpc>
                  <a:spcBef>
                    <a:spcPts val="540"/>
                  </a:spcBef>
                </a:pPr>
                <a:r>
                  <a:rPr lang="en-US" sz="2400" b="1" u="heavy" spc="-5" dirty="0">
                    <a:uFill>
                      <a:solidFill>
                        <a:srgbClr val="000000"/>
                      </a:solidFill>
                    </a:uFill>
                    <a:latin typeface="Arial"/>
                    <a:cs typeface="Arial"/>
                  </a:rPr>
                  <a:t>B’ (p,g,y)</a:t>
                </a:r>
                <a:endParaRPr lang="en-US" sz="2400" dirty="0">
                  <a:latin typeface="Arial"/>
                  <a:cs typeface="Arial"/>
                </a:endParaRPr>
              </a:p>
              <a:p>
                <a:pPr marL="508000" indent="-457200">
                  <a:lnSpc>
                    <a:spcPct val="100000"/>
                  </a:lnSpc>
                  <a:spcBef>
                    <a:spcPts val="520"/>
                  </a:spcBef>
                  <a:buFont typeface="+mj-lt"/>
                  <a:buAutoNum type="arabicPeriod"/>
                  <a:tabLst>
                    <a:tab pos="507365" algn="l"/>
                    <a:tab pos="508000" algn="l"/>
                    <a:tab pos="2540635" algn="l"/>
                    <a:tab pos="5861685" algn="l"/>
                  </a:tabLst>
                </a:pPr>
                <a:r>
                  <a:rPr lang="en-US" sz="2400" dirty="0">
                    <a:latin typeface="Arial"/>
                    <a:cs typeface="Arial"/>
                  </a:rPr>
                  <a:t>Randomize: choose random</a:t>
                </a:r>
                <a:r>
                  <a:rPr lang="en-US" sz="2400" spc="-5" dirty="0">
                    <a:latin typeface="Arial"/>
                    <a:cs typeface="Arial"/>
                  </a:rPr>
                  <a:t> </a:t>
                </a:r>
                <a:r>
                  <a:rPr lang="en-US" sz="2400" dirty="0">
                    <a:latin typeface="Arial"/>
                    <a:cs typeface="Arial"/>
                  </a:rPr>
                  <a:t>0&lt; r&lt;p-1;</a:t>
                </a:r>
              </a:p>
              <a:p>
                <a:pPr marL="50800">
                  <a:spcBef>
                    <a:spcPts val="620"/>
                  </a:spcBef>
                  <a:tabLst>
                    <a:tab pos="507365" algn="l"/>
                    <a:tab pos="508000" algn="l"/>
                  </a:tabLst>
                </a:pPr>
                <a:r>
                  <a:rPr lang="en-US" sz="2400" spc="-5" dirty="0">
                    <a:latin typeface="Arial"/>
                    <a:cs typeface="Arial"/>
                  </a:rPr>
                  <a:t>				     t=B(</a:t>
                </a:r>
                <a:r>
                  <a:rPr lang="en-US" sz="2400" spc="-5" dirty="0" err="1">
                    <a:latin typeface="Arial"/>
                    <a:cs typeface="Arial"/>
                  </a:rPr>
                  <a:t>p,g</a:t>
                </a:r>
                <a:r>
                  <a:rPr lang="en-US" sz="2400" spc="-5" dirty="0">
                    <a:latin typeface="Arial"/>
                    <a:cs typeface="Arial"/>
                  </a:rPr>
                  <a:t>, </a:t>
                </a:r>
                <a:r>
                  <a:rPr lang="en-US" sz="2400" spc="-5" dirty="0" err="1">
                    <a:latin typeface="Arial"/>
                    <a:cs typeface="Arial"/>
                  </a:rPr>
                  <a:t>yg</a:t>
                </a:r>
                <a:r>
                  <a:rPr lang="en-US" sz="2400" spc="-7" baseline="24305" dirty="0" err="1">
                    <a:latin typeface="Arial"/>
                    <a:cs typeface="Arial"/>
                  </a:rPr>
                  <a:t>r</a:t>
                </a:r>
                <a:r>
                  <a:rPr lang="en-US" sz="2400" spc="-7" baseline="24305" dirty="0">
                    <a:latin typeface="Arial"/>
                    <a:cs typeface="Arial"/>
                  </a:rPr>
                  <a:t> </a:t>
                </a:r>
                <a:r>
                  <a:rPr lang="en-US" sz="2400" dirty="0">
                    <a:latin typeface="Arial"/>
                    <a:cs typeface="Arial"/>
                  </a:rPr>
                  <a:t>mod</a:t>
                </a:r>
                <a:r>
                  <a:rPr lang="en-US" sz="2400" spc="-285" dirty="0">
                    <a:latin typeface="Arial"/>
                    <a:cs typeface="Arial"/>
                  </a:rPr>
                  <a:t> </a:t>
                </a:r>
                <a:r>
                  <a:rPr lang="en-US" sz="2400" dirty="0">
                    <a:latin typeface="Arial"/>
                    <a:cs typeface="Arial"/>
                  </a:rPr>
                  <a:t>p)</a:t>
                </a:r>
              </a:p>
              <a:p>
                <a:pPr marL="50800">
                  <a:spcBef>
                    <a:spcPts val="620"/>
                  </a:spcBef>
                  <a:tabLst>
                    <a:tab pos="507365" algn="l"/>
                    <a:tab pos="508000" algn="l"/>
                  </a:tabLst>
                </a:pPr>
                <a:r>
                  <a:rPr lang="en-US" sz="2400" spc="-5" dirty="0">
                    <a:solidFill>
                      <a:srgbClr val="002060"/>
                    </a:solidFill>
                    <a:latin typeface="Arial"/>
                    <a:cs typeface="Arial"/>
                  </a:rPr>
                  <a:t>2.  </a:t>
                </a:r>
                <a:r>
                  <a:rPr lang="he-IL" sz="2400" spc="-5" dirty="0">
                    <a:solidFill>
                      <a:srgbClr val="002060"/>
                    </a:solidFill>
                    <a:latin typeface="Arial"/>
                    <a:cs typeface="Arial"/>
                  </a:rPr>
                  <a:t> </a:t>
                </a:r>
                <a:r>
                  <a:rPr lang="en-US" sz="2400" dirty="0">
                    <a:latin typeface="Arial"/>
                    <a:cs typeface="Arial"/>
                  </a:rPr>
                  <a:t>B succeeds</a:t>
                </a:r>
                <a14:m>
                  <m:oMath xmlns:m="http://schemas.openxmlformats.org/officeDocument/2006/math">
                    <m:r>
                      <a:rPr lang="en-US" sz="2400" i="1" smtClean="0">
                        <a:latin typeface="Cambria Math" panose="02040503050406030204" pitchFamily="18" charset="0"/>
                        <a:ea typeface="Cambria Math" panose="02040503050406030204" pitchFamily="18" charset="0"/>
                        <a:cs typeface="Arial"/>
                      </a:rPr>
                      <m:t>⟹</m:t>
                    </m:r>
                  </m:oMath>
                </a14:m>
                <a:r>
                  <a:rPr lang="en-US" sz="2400" dirty="0" err="1">
                    <a:latin typeface="Arial"/>
                    <a:cs typeface="Arial"/>
                  </a:rPr>
                  <a:t>g</a:t>
                </a:r>
                <a:r>
                  <a:rPr lang="en-US" sz="2400" baseline="30000" dirty="0" err="1">
                    <a:latin typeface="Arial"/>
                    <a:cs typeface="Arial"/>
                  </a:rPr>
                  <a:t>t</a:t>
                </a:r>
                <a:r>
                  <a:rPr lang="en-US" sz="2400" dirty="0">
                    <a:latin typeface="Arial"/>
                    <a:cs typeface="Arial"/>
                  </a:rPr>
                  <a:t>=</a:t>
                </a:r>
                <a:r>
                  <a:rPr lang="en-US" sz="2400" dirty="0" err="1">
                    <a:latin typeface="Arial"/>
                    <a:cs typeface="Arial"/>
                  </a:rPr>
                  <a:t>yg</a:t>
                </a:r>
                <a:r>
                  <a:rPr lang="en-US" sz="2400" baseline="30000" dirty="0" err="1">
                    <a:latin typeface="Arial"/>
                    <a:cs typeface="Arial"/>
                  </a:rPr>
                  <a:t>r</a:t>
                </a:r>
                <a:r>
                  <a:rPr lang="en-US" sz="2400" dirty="0">
                    <a:latin typeface="Arial"/>
                    <a:cs typeface="Arial"/>
                  </a:rPr>
                  <a:t> mod p </a:t>
                </a:r>
                <a14:m>
                  <m:oMath xmlns:m="http://schemas.openxmlformats.org/officeDocument/2006/math">
                    <m:r>
                      <a:rPr lang="en-US" sz="2400" i="1" smtClean="0">
                        <a:latin typeface="Cambria Math" panose="02040503050406030204" pitchFamily="18" charset="0"/>
                        <a:ea typeface="Cambria Math" panose="02040503050406030204" pitchFamily="18" charset="0"/>
                        <a:cs typeface="Arial"/>
                      </a:rPr>
                      <m:t>⟹</m:t>
                    </m:r>
                    <m:r>
                      <m:rPr>
                        <m:sty m:val="p"/>
                      </m:rPr>
                      <a:rPr lang="en-US" sz="2400" b="0" i="0" smtClean="0">
                        <a:latin typeface="Cambria Math" panose="02040503050406030204" pitchFamily="18" charset="0"/>
                        <a:ea typeface="Cambria Math" panose="02040503050406030204" pitchFamily="18" charset="0"/>
                        <a:cs typeface="Arial"/>
                      </a:rPr>
                      <m:t>x</m:t>
                    </m:r>
                    <m:r>
                      <a:rPr lang="en-US" sz="2400" b="0" i="1" smtClean="0">
                        <a:latin typeface="Cambria Math" panose="02040503050406030204" pitchFamily="18" charset="0"/>
                        <a:ea typeface="Cambria Math" panose="02040503050406030204" pitchFamily="18" charset="0"/>
                        <a:cs typeface="Arial"/>
                      </a:rPr>
                      <m:t>=</m:t>
                    </m:r>
                  </m:oMath>
                </a14:m>
                <a:r>
                  <a:rPr lang="en-US" sz="2400" dirty="0">
                    <a:latin typeface="Arial"/>
                    <a:cs typeface="Arial"/>
                  </a:rPr>
                  <a:t>(t - r) mod</a:t>
                </a:r>
                <a:r>
                  <a:rPr lang="en-US" sz="2400" spc="-90" dirty="0">
                    <a:latin typeface="Arial"/>
                    <a:cs typeface="Arial"/>
                  </a:rPr>
                  <a:t> </a:t>
                </a:r>
                <a:r>
                  <a:rPr lang="en-US" sz="2400" dirty="0">
                    <a:latin typeface="Arial"/>
                    <a:cs typeface="Arial"/>
                  </a:rPr>
                  <a:t>(p-1)  </a:t>
                </a:r>
              </a:p>
              <a:p>
                <a:pPr marL="50800">
                  <a:spcBef>
                    <a:spcPts val="620"/>
                  </a:spcBef>
                  <a:tabLst>
                    <a:tab pos="507365" algn="l"/>
                    <a:tab pos="508000" algn="l"/>
                  </a:tabLst>
                </a:pPr>
                <a:r>
                  <a:rPr lang="en-US" sz="2400" dirty="0">
                    <a:latin typeface="Arial"/>
                    <a:cs typeface="Arial"/>
                  </a:rPr>
                  <a:t>      else repeat  (go </a:t>
                </a:r>
                <a:r>
                  <a:rPr lang="en-US" sz="2400" spc="-5" dirty="0">
                    <a:latin typeface="Arial"/>
                    <a:cs typeface="Arial"/>
                  </a:rPr>
                  <a:t>to step</a:t>
                </a:r>
                <a:r>
                  <a:rPr lang="en-US" sz="2400" spc="-50" dirty="0">
                    <a:latin typeface="Arial"/>
                    <a:cs typeface="Arial"/>
                  </a:rPr>
                  <a:t> </a:t>
                </a:r>
                <a:r>
                  <a:rPr lang="en-US" sz="2400" dirty="0">
                    <a:latin typeface="Arial"/>
                    <a:cs typeface="Arial"/>
                  </a:rPr>
                  <a:t>1)</a:t>
                </a:r>
                <a:endParaRPr sz="2400" dirty="0">
                  <a:latin typeface="Arial"/>
                  <a:cs typeface="Arial"/>
                </a:endParaRPr>
              </a:p>
            </p:txBody>
          </p:sp>
        </mc:Choice>
        <mc:Fallback>
          <p:sp>
            <p:nvSpPr>
              <p:cNvPr id="2" name="object 2"/>
              <p:cNvSpPr txBox="1">
                <a:spLocks noRot="1" noChangeAspect="1" noMove="1" noResize="1" noEditPoints="1" noAdjustHandles="1" noChangeArrowheads="1" noChangeShapeType="1" noTextEdit="1"/>
              </p:cNvSpPr>
              <p:nvPr/>
            </p:nvSpPr>
            <p:spPr>
              <a:xfrm>
                <a:off x="193039" y="1104561"/>
                <a:ext cx="8068945" cy="4569841"/>
              </a:xfrm>
              <a:prstGeom prst="rect">
                <a:avLst/>
              </a:prstGeom>
              <a:blipFill>
                <a:blip r:embed="rId3"/>
                <a:stretch>
                  <a:fillRect l="-2205" t="-278" b="-3056"/>
                </a:stretch>
              </a:blipFill>
            </p:spPr>
            <p:txBody>
              <a:bodyPr/>
              <a:lstStyle/>
              <a:p>
                <a:r>
                  <a:rPr lang="en-US">
                    <a:noFill/>
                  </a:rPr>
                  <a:t> </a:t>
                </a:r>
              </a:p>
            </p:txBody>
          </p:sp>
        </mc:Fallback>
      </mc:AlternateContent>
      <p:sp>
        <p:nvSpPr>
          <p:cNvPr id="3" name="object 3"/>
          <p:cNvSpPr txBox="1"/>
          <p:nvPr/>
        </p:nvSpPr>
        <p:spPr>
          <a:xfrm>
            <a:off x="243840" y="5672244"/>
            <a:ext cx="4879975" cy="340995"/>
          </a:xfrm>
          <a:prstGeom prst="rect">
            <a:avLst/>
          </a:prstGeom>
        </p:spPr>
        <p:txBody>
          <a:bodyPr vert="horz" wrap="square" lIns="0" tIns="0" rIns="0" bIns="0" rtlCol="0">
            <a:spAutoFit/>
          </a:bodyPr>
          <a:lstStyle/>
          <a:p>
            <a:pPr>
              <a:lnSpc>
                <a:spcPts val="2655"/>
              </a:lnSpc>
            </a:pPr>
            <a:r>
              <a:rPr sz="2400" spc="-5" dirty="0">
                <a:latin typeface="Arial"/>
                <a:cs typeface="Arial"/>
              </a:rPr>
              <a:t>In expected 1/ε trials </a:t>
            </a:r>
            <a:r>
              <a:rPr sz="2400" dirty="0">
                <a:latin typeface="Arial"/>
                <a:cs typeface="Arial"/>
              </a:rPr>
              <a:t>B will</a:t>
            </a:r>
            <a:r>
              <a:rPr sz="2400" spc="-15" dirty="0">
                <a:latin typeface="Arial"/>
                <a:cs typeface="Arial"/>
              </a:rPr>
              <a:t> </a:t>
            </a:r>
            <a:r>
              <a:rPr sz="2400" dirty="0">
                <a:latin typeface="Arial"/>
                <a:cs typeface="Arial"/>
              </a:rPr>
              <a:t>succeed.</a:t>
            </a:r>
            <a:endParaRPr sz="2400">
              <a:latin typeface="Arial"/>
              <a:cs typeface="Arial"/>
            </a:endParaRPr>
          </a:p>
        </p:txBody>
      </p:sp>
      <p:sp>
        <p:nvSpPr>
          <p:cNvPr id="4" name="object 4"/>
          <p:cNvSpPr txBox="1">
            <a:spLocks noGrp="1"/>
          </p:cNvSpPr>
          <p:nvPr>
            <p:ph type="title"/>
          </p:nvPr>
        </p:nvSpPr>
        <p:spPr>
          <a:xfrm>
            <a:off x="943865" y="48259"/>
            <a:ext cx="7134859" cy="1136208"/>
          </a:xfrm>
          <a:prstGeom prst="rect">
            <a:avLst/>
          </a:prstGeom>
        </p:spPr>
        <p:txBody>
          <a:bodyPr vert="horz" wrap="square" lIns="0" tIns="33020" rIns="0" bIns="0" rtlCol="0">
            <a:spAutoFit/>
          </a:bodyPr>
          <a:lstStyle/>
          <a:p>
            <a:pPr marL="2321560" marR="5080" indent="-2309495">
              <a:lnSpc>
                <a:spcPts val="4300"/>
              </a:lnSpc>
              <a:spcBef>
                <a:spcPts val="260"/>
              </a:spcBef>
            </a:pPr>
            <a:r>
              <a:rPr dirty="0">
                <a:latin typeface="Arial"/>
                <a:cs typeface="Arial"/>
              </a:rPr>
              <a:t>Hardness somewhere </a:t>
            </a:r>
            <a:r>
              <a:rPr lang="en-US" spc="2285" dirty="0">
                <a:solidFill>
                  <a:srgbClr val="FF2600"/>
                </a:solidFill>
                <a:latin typeface="Symbol"/>
                <a:cs typeface="Symbol"/>
              </a:rPr>
              <a:t>⇒</a:t>
            </a:r>
            <a:r>
              <a:rPr lang="en-US" dirty="0">
                <a:solidFill>
                  <a:srgbClr val="FF2600"/>
                </a:solidFill>
                <a:latin typeface="Symbol"/>
                <a:cs typeface="Symbol"/>
              </a:rPr>
              <a:t> </a:t>
            </a:r>
            <a:br>
              <a:rPr lang="en-US" dirty="0">
                <a:solidFill>
                  <a:srgbClr val="FF2600"/>
                </a:solidFill>
                <a:latin typeface="Symbol"/>
                <a:cs typeface="Symbol"/>
              </a:rPr>
            </a:br>
            <a:r>
              <a:rPr spc="-290" dirty="0">
                <a:latin typeface="Arial"/>
                <a:cs typeface="Arial"/>
              </a:rPr>
              <a:t>Hardness  </a:t>
            </a:r>
            <a:r>
              <a:rPr dirty="0">
                <a:latin typeface="Arial"/>
                <a:cs typeface="Arial"/>
              </a:rPr>
              <a:t>everywhere</a:t>
            </a:r>
          </a:p>
        </p:txBody>
      </p:sp>
      <p:sp>
        <p:nvSpPr>
          <p:cNvPr id="5" name="object 5"/>
          <p:cNvSpPr txBox="1"/>
          <p:nvPr/>
        </p:nvSpPr>
        <p:spPr>
          <a:xfrm>
            <a:off x="228600" y="5715000"/>
            <a:ext cx="8201025" cy="818300"/>
          </a:xfrm>
          <a:prstGeom prst="rect">
            <a:avLst/>
          </a:prstGeom>
          <a:solidFill>
            <a:srgbClr val="FFFB00"/>
          </a:solidFill>
        </p:spPr>
        <p:txBody>
          <a:bodyPr vert="horz" wrap="square" lIns="0" tIns="45719" rIns="0" bIns="0" rtlCol="0">
            <a:spAutoFit/>
          </a:bodyPr>
          <a:lstStyle/>
          <a:p>
            <a:pPr marL="90805">
              <a:lnSpc>
                <a:spcPts val="3329"/>
              </a:lnSpc>
              <a:spcBef>
                <a:spcPts val="359"/>
              </a:spcBef>
              <a:tabLst>
                <a:tab pos="2035810" algn="l"/>
              </a:tabLst>
            </a:pPr>
            <a:r>
              <a:rPr sz="2800" dirty="0">
                <a:solidFill>
                  <a:srgbClr val="FF0000"/>
                </a:solidFill>
                <a:latin typeface="Arial"/>
                <a:cs typeface="Arial"/>
              </a:rPr>
              <a:t>Corollary:</a:t>
            </a:r>
            <a:r>
              <a:rPr sz="2800" spc="-114" dirty="0">
                <a:solidFill>
                  <a:srgbClr val="FF0000"/>
                </a:solidFill>
                <a:latin typeface="Arial"/>
                <a:cs typeface="Arial"/>
              </a:rPr>
              <a:t> </a:t>
            </a:r>
            <a:r>
              <a:rPr sz="2400" spc="-5" dirty="0">
                <a:latin typeface="Arial"/>
                <a:cs typeface="Arial"/>
              </a:rPr>
              <a:t>If	</a:t>
            </a:r>
            <a:r>
              <a:rPr sz="2400" dirty="0">
                <a:latin typeface="Arial"/>
                <a:cs typeface="Arial"/>
              </a:rPr>
              <a:t>B’ doesn’t </a:t>
            </a:r>
            <a:r>
              <a:rPr sz="2400" spc="-5" dirty="0">
                <a:latin typeface="Arial"/>
                <a:cs typeface="Arial"/>
              </a:rPr>
              <a:t>exist, neither </a:t>
            </a:r>
            <a:r>
              <a:rPr sz="2400" dirty="0">
                <a:latin typeface="Arial"/>
                <a:cs typeface="Arial"/>
              </a:rPr>
              <a:t>does B.</a:t>
            </a:r>
            <a:r>
              <a:rPr sz="2400" spc="-110" dirty="0">
                <a:latin typeface="Arial"/>
                <a:cs typeface="Arial"/>
              </a:rPr>
              <a:t> </a:t>
            </a:r>
            <a:r>
              <a:rPr sz="2400" spc="-30" dirty="0">
                <a:latin typeface="Arial"/>
                <a:cs typeface="Arial"/>
              </a:rPr>
              <a:t>Namely,</a:t>
            </a:r>
            <a:endParaRPr sz="2400" dirty="0">
              <a:latin typeface="Arial"/>
              <a:cs typeface="Arial"/>
            </a:endParaRPr>
          </a:p>
          <a:p>
            <a:pPr marL="175895">
              <a:lnSpc>
                <a:spcPts val="2850"/>
              </a:lnSpc>
              <a:tabLst>
                <a:tab pos="1429385" algn="l"/>
              </a:tabLst>
            </a:pPr>
            <a:r>
              <a:rPr sz="2400" spc="-5" dirty="0">
                <a:latin typeface="Arial"/>
                <a:cs typeface="Arial"/>
              </a:rPr>
              <a:t>if</a:t>
            </a:r>
            <a:r>
              <a:rPr sz="2400" dirty="0">
                <a:latin typeface="Arial"/>
                <a:cs typeface="Arial"/>
              </a:rPr>
              <a:t> </a:t>
            </a:r>
            <a:r>
              <a:rPr sz="2400" spc="-5" dirty="0">
                <a:latin typeface="Arial"/>
                <a:cs typeface="Arial"/>
              </a:rPr>
              <a:t>DLP</a:t>
            </a:r>
            <a:r>
              <a:rPr sz="2400" spc="-7" baseline="-20833" dirty="0">
                <a:latin typeface="Arial"/>
                <a:cs typeface="Arial"/>
              </a:rPr>
              <a:t>p,g	</a:t>
            </a:r>
            <a:r>
              <a:rPr sz="2400" dirty="0">
                <a:latin typeface="Arial"/>
                <a:cs typeface="Arial"/>
              </a:rPr>
              <a:t>is hard </a:t>
            </a:r>
            <a:r>
              <a:rPr lang="en-US" sz="2400" dirty="0">
                <a:latin typeface="Arial"/>
                <a:cs typeface="Arial"/>
              </a:rPr>
              <a:t>"</a:t>
            </a:r>
            <a:r>
              <a:rPr sz="2400" dirty="0">
                <a:latin typeface="Arial"/>
                <a:cs typeface="Arial"/>
              </a:rPr>
              <a:t>at all</a:t>
            </a:r>
            <a:r>
              <a:rPr lang="en-US" sz="2400" dirty="0">
                <a:latin typeface="Arial"/>
                <a:cs typeface="Arial"/>
              </a:rPr>
              <a:t>"</a:t>
            </a:r>
            <a:r>
              <a:rPr sz="2400" dirty="0">
                <a:latin typeface="Arial"/>
                <a:cs typeface="Arial"/>
              </a:rPr>
              <a:t> </a:t>
            </a:r>
            <a:r>
              <a:rPr sz="2400" spc="-5" dirty="0">
                <a:latin typeface="Arial"/>
                <a:cs typeface="Arial"/>
              </a:rPr>
              <a:t>then DLP</a:t>
            </a:r>
            <a:r>
              <a:rPr sz="2400" spc="-7" baseline="-20833" dirty="0">
                <a:latin typeface="Arial"/>
                <a:cs typeface="Arial"/>
              </a:rPr>
              <a:t>p,g </a:t>
            </a:r>
            <a:r>
              <a:rPr sz="2400" dirty="0">
                <a:latin typeface="Arial"/>
                <a:cs typeface="Arial"/>
              </a:rPr>
              <a:t>(x) is hard </a:t>
            </a:r>
            <a:r>
              <a:rPr sz="2400" spc="-5" dirty="0">
                <a:latin typeface="Arial"/>
                <a:cs typeface="Arial"/>
              </a:rPr>
              <a:t>for </a:t>
            </a:r>
            <a:r>
              <a:rPr sz="2400" dirty="0">
                <a:latin typeface="Arial"/>
                <a:cs typeface="Arial"/>
              </a:rPr>
              <a:t>random</a:t>
            </a:r>
            <a:r>
              <a:rPr sz="2400" spc="-280" dirty="0">
                <a:latin typeface="Arial"/>
                <a:cs typeface="Arial"/>
              </a:rPr>
              <a:t> </a:t>
            </a:r>
            <a:r>
              <a:rPr sz="2400" dirty="0">
                <a:latin typeface="Arial"/>
                <a:cs typeface="Arial"/>
              </a:rPr>
              <a:t>x.</a:t>
            </a:r>
          </a:p>
        </p:txBody>
      </p:sp>
      <p:sp>
        <p:nvSpPr>
          <p:cNvPr id="6" name="TextBox 5">
            <a:extLst>
              <a:ext uri="{FF2B5EF4-FFF2-40B4-BE49-F238E27FC236}">
                <a16:creationId xmlns:a16="http://schemas.microsoft.com/office/drawing/2014/main" id="{B610BE2A-2D9E-7640-B0C0-5875FF30C950}"/>
              </a:ext>
            </a:extLst>
          </p:cNvPr>
          <p:cNvSpPr txBox="1"/>
          <p:nvPr/>
        </p:nvSpPr>
        <p:spPr>
          <a:xfrm>
            <a:off x="6568555" y="4267200"/>
            <a:ext cx="2351926" cy="646331"/>
          </a:xfrm>
          <a:prstGeom prst="rect">
            <a:avLst/>
          </a:prstGeom>
          <a:solidFill>
            <a:schemeClr val="bg2">
              <a:lumMod val="90000"/>
            </a:schemeClr>
          </a:solidFill>
        </p:spPr>
        <p:txBody>
          <a:bodyPr wrap="none" rtlCol="0">
            <a:spAutoFit/>
          </a:bodyPr>
          <a:lstStyle/>
          <a:p>
            <a:r>
              <a:rPr lang="en-US" altLang="en-US" dirty="0">
                <a:latin typeface="Arial" panose="020B0604020202020204" pitchFamily="34" charset="0"/>
                <a:cs typeface="Arial" panose="020B0604020202020204" pitchFamily="34" charset="0"/>
              </a:rPr>
              <a:t>In expected 1/</a:t>
            </a:r>
            <a:r>
              <a:rPr lang="el-GR" altLang="en-US" dirty="0">
                <a:latin typeface="Arial" panose="020B0604020202020204" pitchFamily="34" charset="0"/>
                <a:cs typeface="Arial" panose="020B0604020202020204" pitchFamily="34" charset="0"/>
              </a:rPr>
              <a:t>ε</a:t>
            </a:r>
            <a:r>
              <a:rPr lang="en-US" altLang="en-US" dirty="0">
                <a:latin typeface="Arial" panose="020B0604020202020204" pitchFamily="34" charset="0"/>
                <a:cs typeface="Arial" panose="020B0604020202020204" pitchFamily="34" charset="0"/>
              </a:rPr>
              <a:t> trials </a:t>
            </a:r>
          </a:p>
          <a:p>
            <a:r>
              <a:rPr lang="en-US" altLang="en-US" dirty="0">
                <a:latin typeface="Arial" panose="020B0604020202020204" pitchFamily="34" charset="0"/>
                <a:cs typeface="Arial" panose="020B0604020202020204" pitchFamily="34" charset="0"/>
              </a:rPr>
              <a:t>B will succeed</a:t>
            </a:r>
            <a:endParaRPr lang="en-US" dirty="0"/>
          </a:p>
        </p:txBody>
      </p:sp>
    </p:spTree>
    <p:extLst>
      <p:ext uri="{BB962C8B-B14F-4D97-AF65-F5344CB8AC3E}">
        <p14:creationId xmlns:p14="http://schemas.microsoft.com/office/powerpoint/2010/main" val="2416367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7940" y="360681"/>
            <a:ext cx="7141845" cy="574040"/>
          </a:xfrm>
          <a:prstGeom prst="rect">
            <a:avLst/>
          </a:prstGeom>
        </p:spPr>
        <p:txBody>
          <a:bodyPr vert="horz" wrap="square" lIns="0" tIns="12700" rIns="0" bIns="0" rtlCol="0">
            <a:spAutoFit/>
          </a:bodyPr>
          <a:lstStyle/>
          <a:p>
            <a:pPr marL="12700">
              <a:lnSpc>
                <a:spcPct val="100000"/>
              </a:lnSpc>
              <a:spcBef>
                <a:spcPts val="100"/>
              </a:spcBef>
            </a:pPr>
            <a:r>
              <a:rPr spc="-5" dirty="0">
                <a:latin typeface="Arial"/>
                <a:cs typeface="Arial"/>
              </a:rPr>
              <a:t>General </a:t>
            </a:r>
            <a:r>
              <a:rPr dirty="0">
                <a:latin typeface="Arial"/>
                <a:cs typeface="Arial"/>
              </a:rPr>
              <a:t>: Random Self</a:t>
            </a:r>
            <a:r>
              <a:rPr spc="-25" dirty="0">
                <a:latin typeface="Arial"/>
                <a:cs typeface="Arial"/>
              </a:rPr>
              <a:t> </a:t>
            </a:r>
            <a:r>
              <a:rPr spc="-5" dirty="0">
                <a:latin typeface="Arial"/>
                <a:cs typeface="Arial"/>
              </a:rPr>
              <a:t>Reducibility</a:t>
            </a:r>
          </a:p>
        </p:txBody>
      </p:sp>
      <p:grpSp>
        <p:nvGrpSpPr>
          <p:cNvPr id="3" name="object 3"/>
          <p:cNvGrpSpPr/>
          <p:nvPr/>
        </p:nvGrpSpPr>
        <p:grpSpPr>
          <a:xfrm>
            <a:off x="3550556" y="990601"/>
            <a:ext cx="76200" cy="647065"/>
            <a:chOff x="3550556" y="990601"/>
            <a:chExt cx="76200" cy="647065"/>
          </a:xfrm>
        </p:grpSpPr>
        <p:sp>
          <p:nvSpPr>
            <p:cNvPr id="4" name="object 4"/>
            <p:cNvSpPr/>
            <p:nvPr/>
          </p:nvSpPr>
          <p:spPr>
            <a:xfrm>
              <a:off x="3588656" y="990601"/>
              <a:ext cx="0" cy="621665"/>
            </a:xfrm>
            <a:custGeom>
              <a:avLst/>
              <a:gdLst/>
              <a:ahLst/>
              <a:cxnLst/>
              <a:rect l="l" t="t" r="r" b="b"/>
              <a:pathLst>
                <a:path h="621665">
                  <a:moveTo>
                    <a:pt x="0" y="0"/>
                  </a:moveTo>
                  <a:lnTo>
                    <a:pt x="0" y="621506"/>
                  </a:lnTo>
                </a:path>
              </a:pathLst>
            </a:custGeom>
            <a:ln w="9524">
              <a:solidFill>
                <a:srgbClr val="000000"/>
              </a:solidFill>
            </a:ln>
          </p:spPr>
          <p:txBody>
            <a:bodyPr wrap="square" lIns="0" tIns="0" rIns="0" bIns="0" rtlCol="0"/>
            <a:lstStyle/>
            <a:p>
              <a:endParaRPr/>
            </a:p>
          </p:txBody>
        </p:sp>
        <p:sp>
          <p:nvSpPr>
            <p:cNvPr id="5" name="object 5"/>
            <p:cNvSpPr/>
            <p:nvPr/>
          </p:nvSpPr>
          <p:spPr>
            <a:xfrm>
              <a:off x="3550556" y="1561307"/>
              <a:ext cx="76200" cy="76200"/>
            </a:xfrm>
            <a:custGeom>
              <a:avLst/>
              <a:gdLst/>
              <a:ahLst/>
              <a:cxnLst/>
              <a:rect l="l" t="t" r="r" b="b"/>
              <a:pathLst>
                <a:path w="76200" h="76200">
                  <a:moveTo>
                    <a:pt x="76200" y="0"/>
                  </a:moveTo>
                  <a:lnTo>
                    <a:pt x="0" y="0"/>
                  </a:lnTo>
                  <a:lnTo>
                    <a:pt x="38100" y="76200"/>
                  </a:lnTo>
                  <a:lnTo>
                    <a:pt x="76200" y="0"/>
                  </a:lnTo>
                  <a:close/>
                </a:path>
              </a:pathLst>
            </a:custGeom>
            <a:solidFill>
              <a:srgbClr val="000000"/>
            </a:solidFill>
          </p:spPr>
          <p:txBody>
            <a:bodyPr wrap="square" lIns="0" tIns="0" rIns="0" bIns="0" rtlCol="0"/>
            <a:lstStyle/>
            <a:p>
              <a:endParaRPr/>
            </a:p>
          </p:txBody>
        </p:sp>
      </p:grpSp>
      <p:sp>
        <p:nvSpPr>
          <p:cNvPr id="6" name="object 6"/>
          <p:cNvSpPr txBox="1"/>
          <p:nvPr/>
        </p:nvSpPr>
        <p:spPr>
          <a:xfrm>
            <a:off x="3659837" y="1176839"/>
            <a:ext cx="875030" cy="391160"/>
          </a:xfrm>
          <a:prstGeom prst="rect">
            <a:avLst/>
          </a:prstGeom>
        </p:spPr>
        <p:txBody>
          <a:bodyPr vert="horz" wrap="square" lIns="0" tIns="12700" rIns="0" bIns="0" rtlCol="0">
            <a:spAutoFit/>
          </a:bodyPr>
          <a:lstStyle/>
          <a:p>
            <a:pPr marL="12700">
              <a:lnSpc>
                <a:spcPct val="100000"/>
              </a:lnSpc>
              <a:spcBef>
                <a:spcPts val="100"/>
              </a:spcBef>
            </a:pPr>
            <a:r>
              <a:rPr lang="en-US" sz="2400" dirty="0">
                <a:solidFill>
                  <a:srgbClr val="00279F"/>
                </a:solidFill>
                <a:latin typeface="Times New Roman"/>
                <a:cs typeface="Times New Roman"/>
              </a:rPr>
              <a:t>y</a:t>
            </a:r>
            <a:r>
              <a:rPr sz="2400" dirty="0">
                <a:solidFill>
                  <a:srgbClr val="00279F"/>
                </a:solidFill>
                <a:latin typeface="Times New Roman"/>
                <a:cs typeface="Times New Roman"/>
              </a:rPr>
              <a:t>=f(x)</a:t>
            </a:r>
            <a:endParaRPr sz="2400" dirty="0">
              <a:latin typeface="Times New Roman"/>
              <a:cs typeface="Times New Roman"/>
            </a:endParaRPr>
          </a:p>
        </p:txBody>
      </p:sp>
      <p:sp>
        <p:nvSpPr>
          <p:cNvPr id="7" name="object 7"/>
          <p:cNvSpPr/>
          <p:nvPr/>
        </p:nvSpPr>
        <p:spPr>
          <a:xfrm>
            <a:off x="2915556" y="2854253"/>
            <a:ext cx="76200" cy="76200"/>
          </a:xfrm>
          <a:custGeom>
            <a:avLst/>
            <a:gdLst/>
            <a:ahLst/>
            <a:cxnLst/>
            <a:rect l="l" t="t" r="r" b="b"/>
            <a:pathLst>
              <a:path w="76200" h="76200">
                <a:moveTo>
                  <a:pt x="76200" y="0"/>
                </a:moveTo>
                <a:lnTo>
                  <a:pt x="0" y="0"/>
                </a:lnTo>
                <a:lnTo>
                  <a:pt x="38100" y="76200"/>
                </a:lnTo>
                <a:lnTo>
                  <a:pt x="76200" y="0"/>
                </a:lnTo>
                <a:close/>
              </a:path>
            </a:pathLst>
          </a:custGeom>
          <a:solidFill>
            <a:srgbClr val="000000"/>
          </a:solidFill>
        </p:spPr>
        <p:txBody>
          <a:bodyPr wrap="square" lIns="0" tIns="0" rIns="0" bIns="0" rtlCol="0"/>
          <a:lstStyle/>
          <a:p>
            <a:endParaRPr/>
          </a:p>
        </p:txBody>
      </p:sp>
      <p:sp>
        <p:nvSpPr>
          <p:cNvPr id="8" name="object 8"/>
          <p:cNvSpPr/>
          <p:nvPr/>
        </p:nvSpPr>
        <p:spPr>
          <a:xfrm>
            <a:off x="4276270" y="2773291"/>
            <a:ext cx="76200" cy="76200"/>
          </a:xfrm>
          <a:custGeom>
            <a:avLst/>
            <a:gdLst/>
            <a:ahLst/>
            <a:cxnLst/>
            <a:rect l="l" t="t" r="r" b="b"/>
            <a:pathLst>
              <a:path w="76200" h="76200">
                <a:moveTo>
                  <a:pt x="76200" y="0"/>
                </a:moveTo>
                <a:lnTo>
                  <a:pt x="0" y="0"/>
                </a:lnTo>
                <a:lnTo>
                  <a:pt x="38100" y="76200"/>
                </a:lnTo>
                <a:lnTo>
                  <a:pt x="76200" y="0"/>
                </a:lnTo>
                <a:close/>
              </a:path>
            </a:pathLst>
          </a:custGeom>
          <a:solidFill>
            <a:srgbClr val="000000"/>
          </a:solidFill>
        </p:spPr>
        <p:txBody>
          <a:bodyPr wrap="square" lIns="0" tIns="0" rIns="0" bIns="0" rtlCol="0"/>
          <a:lstStyle/>
          <a:p>
            <a:endParaRPr/>
          </a:p>
        </p:txBody>
      </p:sp>
      <p:grpSp>
        <p:nvGrpSpPr>
          <p:cNvPr id="9" name="object 9"/>
          <p:cNvGrpSpPr/>
          <p:nvPr/>
        </p:nvGrpSpPr>
        <p:grpSpPr>
          <a:xfrm>
            <a:off x="5909128" y="2445328"/>
            <a:ext cx="76200" cy="485140"/>
            <a:chOff x="5909128" y="2445328"/>
            <a:chExt cx="76200" cy="485140"/>
          </a:xfrm>
        </p:grpSpPr>
        <p:sp>
          <p:nvSpPr>
            <p:cNvPr id="10" name="object 10"/>
            <p:cNvSpPr/>
            <p:nvPr/>
          </p:nvSpPr>
          <p:spPr>
            <a:xfrm>
              <a:off x="5947228" y="2445328"/>
              <a:ext cx="0" cy="459740"/>
            </a:xfrm>
            <a:custGeom>
              <a:avLst/>
              <a:gdLst/>
              <a:ahLst/>
              <a:cxnLst/>
              <a:rect l="l" t="t" r="r" b="b"/>
              <a:pathLst>
                <a:path h="459739">
                  <a:moveTo>
                    <a:pt x="0" y="0"/>
                  </a:moveTo>
                  <a:lnTo>
                    <a:pt x="0" y="459581"/>
                  </a:lnTo>
                </a:path>
              </a:pathLst>
            </a:custGeom>
            <a:ln w="9524">
              <a:solidFill>
                <a:srgbClr val="000000"/>
              </a:solidFill>
            </a:ln>
          </p:spPr>
          <p:txBody>
            <a:bodyPr wrap="square" lIns="0" tIns="0" rIns="0" bIns="0" rtlCol="0"/>
            <a:lstStyle/>
            <a:p>
              <a:endParaRPr/>
            </a:p>
          </p:txBody>
        </p:sp>
        <p:sp>
          <p:nvSpPr>
            <p:cNvPr id="11" name="object 11"/>
            <p:cNvSpPr/>
            <p:nvPr/>
          </p:nvSpPr>
          <p:spPr>
            <a:xfrm>
              <a:off x="5909128" y="2854109"/>
              <a:ext cx="76200" cy="76200"/>
            </a:xfrm>
            <a:custGeom>
              <a:avLst/>
              <a:gdLst/>
              <a:ahLst/>
              <a:cxnLst/>
              <a:rect l="l" t="t" r="r" b="b"/>
              <a:pathLst>
                <a:path w="76200" h="76200">
                  <a:moveTo>
                    <a:pt x="76200" y="0"/>
                  </a:moveTo>
                  <a:lnTo>
                    <a:pt x="0" y="0"/>
                  </a:lnTo>
                  <a:lnTo>
                    <a:pt x="38100" y="76200"/>
                  </a:lnTo>
                  <a:lnTo>
                    <a:pt x="76200" y="0"/>
                  </a:lnTo>
                  <a:close/>
                </a:path>
              </a:pathLst>
            </a:custGeom>
            <a:solidFill>
              <a:srgbClr val="000000"/>
            </a:solidFill>
          </p:spPr>
          <p:txBody>
            <a:bodyPr wrap="square" lIns="0" tIns="0" rIns="0" bIns="0" rtlCol="0"/>
            <a:lstStyle/>
            <a:p>
              <a:endParaRPr/>
            </a:p>
          </p:txBody>
        </p:sp>
      </p:grpSp>
      <p:graphicFrame>
        <p:nvGraphicFramePr>
          <p:cNvPr id="12" name="object 12"/>
          <p:cNvGraphicFramePr>
            <a:graphicFrameLocks noGrp="1"/>
          </p:cNvGraphicFramePr>
          <p:nvPr/>
        </p:nvGraphicFramePr>
        <p:xfrm>
          <a:off x="681037" y="1632383"/>
          <a:ext cx="7618729" cy="1267907"/>
        </p:xfrm>
        <a:graphic>
          <a:graphicData uri="http://schemas.openxmlformats.org/drawingml/2006/table">
            <a:tbl>
              <a:tblPr firstRow="1" bandRow="1">
                <a:tableStyleId>{2D5ABB26-0587-4C30-8999-92F81FD0307C}</a:tableStyleId>
              </a:tblPr>
              <a:tblGrid>
                <a:gridCol w="2267585">
                  <a:extLst>
                    <a:ext uri="{9D8B030D-6E8A-4147-A177-3AD203B41FA5}">
                      <a16:colId xmlns:a16="http://schemas.microsoft.com/office/drawing/2014/main" val="20000"/>
                    </a:ext>
                  </a:extLst>
                </a:gridCol>
                <a:gridCol w="1360169">
                  <a:extLst>
                    <a:ext uri="{9D8B030D-6E8A-4147-A177-3AD203B41FA5}">
                      <a16:colId xmlns:a16="http://schemas.microsoft.com/office/drawing/2014/main" val="20001"/>
                    </a:ext>
                  </a:extLst>
                </a:gridCol>
                <a:gridCol w="3990975">
                  <a:extLst>
                    <a:ext uri="{9D8B030D-6E8A-4147-A177-3AD203B41FA5}">
                      <a16:colId xmlns:a16="http://schemas.microsoft.com/office/drawing/2014/main" val="20002"/>
                    </a:ext>
                  </a:extLst>
                </a:gridCol>
              </a:tblGrid>
              <a:tr h="727363">
                <a:tc gridSpan="3">
                  <a:txBody>
                    <a:bodyPr/>
                    <a:lstStyle/>
                    <a:p>
                      <a:pPr marL="5080" algn="ctr">
                        <a:lnSpc>
                          <a:spcPct val="100000"/>
                        </a:lnSpc>
                        <a:spcBef>
                          <a:spcPts val="359"/>
                        </a:spcBef>
                      </a:pPr>
                      <a:r>
                        <a:rPr sz="3200" dirty="0">
                          <a:solidFill>
                            <a:srgbClr val="00279F"/>
                          </a:solidFill>
                          <a:latin typeface="Arial"/>
                          <a:cs typeface="Arial"/>
                        </a:rPr>
                        <a:t>Break </a:t>
                      </a:r>
                      <a:r>
                        <a:rPr sz="3200" spc="-5" dirty="0">
                          <a:solidFill>
                            <a:srgbClr val="00279F"/>
                          </a:solidFill>
                          <a:latin typeface="Arial"/>
                          <a:cs typeface="Arial"/>
                        </a:rPr>
                        <a:t>into </a:t>
                      </a:r>
                      <a:r>
                        <a:rPr sz="3200" dirty="0">
                          <a:solidFill>
                            <a:srgbClr val="00279F"/>
                          </a:solidFill>
                          <a:latin typeface="Arial"/>
                          <a:cs typeface="Arial"/>
                        </a:rPr>
                        <a:t>random</a:t>
                      </a:r>
                      <a:r>
                        <a:rPr sz="3200" spc="-15" dirty="0">
                          <a:solidFill>
                            <a:srgbClr val="00279F"/>
                          </a:solidFill>
                          <a:latin typeface="Arial"/>
                          <a:cs typeface="Arial"/>
                        </a:rPr>
                        <a:t> </a:t>
                      </a:r>
                      <a:r>
                        <a:rPr sz="3200" spc="-5" dirty="0">
                          <a:solidFill>
                            <a:srgbClr val="00279F"/>
                          </a:solidFill>
                          <a:latin typeface="Arial"/>
                          <a:cs typeface="Arial"/>
                        </a:rPr>
                        <a:t>instances</a:t>
                      </a:r>
                      <a:endParaRPr sz="3200">
                        <a:latin typeface="Arial"/>
                        <a:cs typeface="Arial"/>
                      </a:endParaRPr>
                    </a:p>
                  </a:txBody>
                  <a:tcPr marL="0" marR="0" marT="45719"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00D2A9"/>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40544">
                <a:tc>
                  <a:txBody>
                    <a:bodyPr/>
                    <a:lstStyle/>
                    <a:p>
                      <a:pPr marR="137795" algn="r">
                        <a:lnSpc>
                          <a:spcPts val="2615"/>
                        </a:lnSpc>
                        <a:spcBef>
                          <a:spcPts val="1540"/>
                        </a:spcBef>
                      </a:pPr>
                      <a:r>
                        <a:rPr sz="2400" dirty="0">
                          <a:solidFill>
                            <a:srgbClr val="00279F"/>
                          </a:solidFill>
                          <a:latin typeface="Times New Roman"/>
                          <a:cs typeface="Times New Roman"/>
                        </a:rPr>
                        <a:t>f(r</a:t>
                      </a:r>
                      <a:r>
                        <a:rPr sz="2400" baseline="-20833" dirty="0">
                          <a:solidFill>
                            <a:srgbClr val="003DAF"/>
                          </a:solidFill>
                          <a:latin typeface="Times New Roman"/>
                          <a:cs typeface="Times New Roman"/>
                        </a:rPr>
                        <a:t>1</a:t>
                      </a:r>
                      <a:r>
                        <a:rPr sz="2400" dirty="0">
                          <a:solidFill>
                            <a:srgbClr val="00279F"/>
                          </a:solidFill>
                          <a:latin typeface="Times New Roman"/>
                          <a:cs typeface="Times New Roman"/>
                        </a:rPr>
                        <a:t>)</a:t>
                      </a:r>
                      <a:endParaRPr sz="2400">
                        <a:latin typeface="Times New Roman"/>
                        <a:cs typeface="Times New Roman"/>
                      </a:endParaRPr>
                    </a:p>
                  </a:txBody>
                  <a:tcPr marL="0" marR="0" marT="195580" marB="0">
                    <a:lnR w="9525">
                      <a:solidFill>
                        <a:srgbClr val="000000"/>
                      </a:solidFill>
                      <a:prstDash val="solid"/>
                    </a:lnR>
                    <a:lnT w="9525">
                      <a:solidFill>
                        <a:srgbClr val="000000"/>
                      </a:solidFill>
                      <a:prstDash val="solid"/>
                    </a:lnT>
                  </a:tcPr>
                </a:tc>
                <a:tc>
                  <a:txBody>
                    <a:bodyPr/>
                    <a:lstStyle/>
                    <a:p>
                      <a:pPr>
                        <a:lnSpc>
                          <a:spcPct val="100000"/>
                        </a:lnSpc>
                      </a:pPr>
                      <a:endParaRPr sz="2700">
                        <a:latin typeface="Times New Roman"/>
                        <a:cs typeface="Times New Roman"/>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tcPr>
                </a:tc>
                <a:tc>
                  <a:txBody>
                    <a:bodyPr/>
                    <a:lstStyle/>
                    <a:p>
                      <a:pPr marL="90805">
                        <a:lnSpc>
                          <a:spcPts val="2525"/>
                        </a:lnSpc>
                        <a:spcBef>
                          <a:spcPts val="1630"/>
                        </a:spcBef>
                        <a:tabLst>
                          <a:tab pos="1905635" algn="l"/>
                        </a:tabLst>
                      </a:pPr>
                      <a:r>
                        <a:rPr sz="2400" dirty="0">
                          <a:solidFill>
                            <a:srgbClr val="00279F"/>
                          </a:solidFill>
                          <a:latin typeface="Times New Roman"/>
                          <a:cs typeface="Times New Roman"/>
                        </a:rPr>
                        <a:t>f(r</a:t>
                      </a:r>
                      <a:r>
                        <a:rPr sz="2400" baseline="-20833" dirty="0">
                          <a:solidFill>
                            <a:srgbClr val="003DAF"/>
                          </a:solidFill>
                          <a:latin typeface="Times New Roman"/>
                          <a:cs typeface="Times New Roman"/>
                        </a:rPr>
                        <a:t>2</a:t>
                      </a:r>
                      <a:r>
                        <a:rPr sz="2400" dirty="0">
                          <a:solidFill>
                            <a:srgbClr val="00279F"/>
                          </a:solidFill>
                          <a:latin typeface="Times New Roman"/>
                          <a:cs typeface="Times New Roman"/>
                        </a:rPr>
                        <a:t>)	f(r</a:t>
                      </a:r>
                      <a:r>
                        <a:rPr sz="2400" baseline="-20833" dirty="0">
                          <a:solidFill>
                            <a:srgbClr val="003DAF"/>
                          </a:solidFill>
                          <a:latin typeface="Times New Roman"/>
                          <a:cs typeface="Times New Roman"/>
                        </a:rPr>
                        <a:t>3</a:t>
                      </a:r>
                      <a:r>
                        <a:rPr sz="2400" dirty="0">
                          <a:solidFill>
                            <a:srgbClr val="00279F"/>
                          </a:solidFill>
                          <a:latin typeface="Times New Roman"/>
                          <a:cs typeface="Times New Roman"/>
                        </a:rPr>
                        <a:t>)</a:t>
                      </a:r>
                      <a:endParaRPr sz="2400">
                        <a:latin typeface="Times New Roman"/>
                        <a:cs typeface="Times New Roman"/>
                      </a:endParaRPr>
                    </a:p>
                  </a:txBody>
                  <a:tcPr marL="0" marR="0" marT="207010" marB="0">
                    <a:lnL w="9525">
                      <a:solidFill>
                        <a:srgbClr val="000000"/>
                      </a:solidFill>
                      <a:prstDash val="solid"/>
                    </a:lnL>
                    <a:lnT w="9525">
                      <a:solidFill>
                        <a:srgbClr val="000000"/>
                      </a:solidFill>
                      <a:prstDash val="solid"/>
                    </a:lnT>
                  </a:tcPr>
                </a:tc>
                <a:extLst>
                  <a:ext uri="{0D108BD9-81ED-4DB2-BD59-A6C34878D82A}">
                    <a16:rowId xmlns:a16="http://schemas.microsoft.com/office/drawing/2014/main" val="10001"/>
                  </a:ext>
                </a:extLst>
              </a:tr>
            </a:tbl>
          </a:graphicData>
        </a:graphic>
      </p:graphicFrame>
      <p:grpSp>
        <p:nvGrpSpPr>
          <p:cNvPr id="13" name="object 13"/>
          <p:cNvGrpSpPr/>
          <p:nvPr/>
        </p:nvGrpSpPr>
        <p:grpSpPr>
          <a:xfrm>
            <a:off x="2552700" y="4223326"/>
            <a:ext cx="76200" cy="727075"/>
            <a:chOff x="2552700" y="4223326"/>
            <a:chExt cx="76200" cy="727075"/>
          </a:xfrm>
        </p:grpSpPr>
        <p:sp>
          <p:nvSpPr>
            <p:cNvPr id="14" name="object 14"/>
            <p:cNvSpPr/>
            <p:nvPr/>
          </p:nvSpPr>
          <p:spPr>
            <a:xfrm>
              <a:off x="2590800" y="4223326"/>
              <a:ext cx="0" cy="701675"/>
            </a:xfrm>
            <a:custGeom>
              <a:avLst/>
              <a:gdLst/>
              <a:ahLst/>
              <a:cxnLst/>
              <a:rect l="l" t="t" r="r" b="b"/>
              <a:pathLst>
                <a:path h="701675">
                  <a:moveTo>
                    <a:pt x="0" y="0"/>
                  </a:moveTo>
                  <a:lnTo>
                    <a:pt x="0" y="701674"/>
                  </a:lnTo>
                </a:path>
              </a:pathLst>
            </a:custGeom>
            <a:ln w="9524">
              <a:solidFill>
                <a:srgbClr val="000000"/>
              </a:solidFill>
            </a:ln>
          </p:spPr>
          <p:txBody>
            <a:bodyPr wrap="square" lIns="0" tIns="0" rIns="0" bIns="0" rtlCol="0"/>
            <a:lstStyle/>
            <a:p>
              <a:endParaRPr/>
            </a:p>
          </p:txBody>
        </p:sp>
        <p:sp>
          <p:nvSpPr>
            <p:cNvPr id="15" name="object 15"/>
            <p:cNvSpPr/>
            <p:nvPr/>
          </p:nvSpPr>
          <p:spPr>
            <a:xfrm>
              <a:off x="2552700" y="4874201"/>
              <a:ext cx="76200" cy="76200"/>
            </a:xfrm>
            <a:custGeom>
              <a:avLst/>
              <a:gdLst/>
              <a:ahLst/>
              <a:cxnLst/>
              <a:rect l="l" t="t" r="r" b="b"/>
              <a:pathLst>
                <a:path w="76200" h="76200">
                  <a:moveTo>
                    <a:pt x="76200" y="0"/>
                  </a:moveTo>
                  <a:lnTo>
                    <a:pt x="0" y="0"/>
                  </a:lnTo>
                  <a:lnTo>
                    <a:pt x="38100" y="76200"/>
                  </a:lnTo>
                  <a:lnTo>
                    <a:pt x="76200" y="0"/>
                  </a:lnTo>
                  <a:close/>
                </a:path>
              </a:pathLst>
            </a:custGeom>
            <a:solidFill>
              <a:srgbClr val="000000"/>
            </a:solidFill>
          </p:spPr>
          <p:txBody>
            <a:bodyPr wrap="square" lIns="0" tIns="0" rIns="0" bIns="0" rtlCol="0"/>
            <a:lstStyle/>
            <a:p>
              <a:endParaRPr/>
            </a:p>
          </p:txBody>
        </p:sp>
      </p:grpSp>
      <p:grpSp>
        <p:nvGrpSpPr>
          <p:cNvPr id="16" name="object 16"/>
          <p:cNvGrpSpPr/>
          <p:nvPr/>
        </p:nvGrpSpPr>
        <p:grpSpPr>
          <a:xfrm>
            <a:off x="4276270" y="4304145"/>
            <a:ext cx="76200" cy="647065"/>
            <a:chOff x="4276270" y="4304145"/>
            <a:chExt cx="76200" cy="647065"/>
          </a:xfrm>
        </p:grpSpPr>
        <p:sp>
          <p:nvSpPr>
            <p:cNvPr id="17" name="object 17"/>
            <p:cNvSpPr/>
            <p:nvPr/>
          </p:nvSpPr>
          <p:spPr>
            <a:xfrm>
              <a:off x="4314370" y="4304145"/>
              <a:ext cx="0" cy="621665"/>
            </a:xfrm>
            <a:custGeom>
              <a:avLst/>
              <a:gdLst/>
              <a:ahLst/>
              <a:cxnLst/>
              <a:rect l="l" t="t" r="r" b="b"/>
              <a:pathLst>
                <a:path h="621664">
                  <a:moveTo>
                    <a:pt x="0" y="0"/>
                  </a:moveTo>
                  <a:lnTo>
                    <a:pt x="0" y="621506"/>
                  </a:lnTo>
                </a:path>
              </a:pathLst>
            </a:custGeom>
            <a:ln w="9524">
              <a:solidFill>
                <a:srgbClr val="000000"/>
              </a:solidFill>
            </a:ln>
          </p:spPr>
          <p:txBody>
            <a:bodyPr wrap="square" lIns="0" tIns="0" rIns="0" bIns="0" rtlCol="0"/>
            <a:lstStyle/>
            <a:p>
              <a:endParaRPr/>
            </a:p>
          </p:txBody>
        </p:sp>
        <p:sp>
          <p:nvSpPr>
            <p:cNvPr id="18" name="object 18"/>
            <p:cNvSpPr/>
            <p:nvPr/>
          </p:nvSpPr>
          <p:spPr>
            <a:xfrm>
              <a:off x="4276270" y="4874851"/>
              <a:ext cx="76200" cy="76200"/>
            </a:xfrm>
            <a:custGeom>
              <a:avLst/>
              <a:gdLst/>
              <a:ahLst/>
              <a:cxnLst/>
              <a:rect l="l" t="t" r="r" b="b"/>
              <a:pathLst>
                <a:path w="76200" h="76200">
                  <a:moveTo>
                    <a:pt x="76200" y="0"/>
                  </a:moveTo>
                  <a:lnTo>
                    <a:pt x="0" y="0"/>
                  </a:lnTo>
                  <a:lnTo>
                    <a:pt x="38100" y="76200"/>
                  </a:lnTo>
                  <a:lnTo>
                    <a:pt x="76200" y="0"/>
                  </a:lnTo>
                  <a:close/>
                </a:path>
              </a:pathLst>
            </a:custGeom>
            <a:solidFill>
              <a:srgbClr val="000000"/>
            </a:solidFill>
          </p:spPr>
          <p:txBody>
            <a:bodyPr wrap="square" lIns="0" tIns="0" rIns="0" bIns="0" rtlCol="0"/>
            <a:lstStyle/>
            <a:p>
              <a:endParaRPr/>
            </a:p>
          </p:txBody>
        </p:sp>
      </p:grpSp>
      <p:grpSp>
        <p:nvGrpSpPr>
          <p:cNvPr id="19" name="object 19"/>
          <p:cNvGrpSpPr/>
          <p:nvPr/>
        </p:nvGrpSpPr>
        <p:grpSpPr>
          <a:xfrm>
            <a:off x="5636984" y="4223327"/>
            <a:ext cx="76200" cy="727710"/>
            <a:chOff x="5636984" y="4223327"/>
            <a:chExt cx="76200" cy="727710"/>
          </a:xfrm>
        </p:grpSpPr>
        <p:sp>
          <p:nvSpPr>
            <p:cNvPr id="20" name="object 20"/>
            <p:cNvSpPr/>
            <p:nvPr/>
          </p:nvSpPr>
          <p:spPr>
            <a:xfrm>
              <a:off x="5675084" y="4223327"/>
              <a:ext cx="0" cy="702310"/>
            </a:xfrm>
            <a:custGeom>
              <a:avLst/>
              <a:gdLst/>
              <a:ahLst/>
              <a:cxnLst/>
              <a:rect l="l" t="t" r="r" b="b"/>
              <a:pathLst>
                <a:path h="702310">
                  <a:moveTo>
                    <a:pt x="0" y="0"/>
                  </a:moveTo>
                  <a:lnTo>
                    <a:pt x="0" y="701818"/>
                  </a:lnTo>
                </a:path>
              </a:pathLst>
            </a:custGeom>
            <a:ln w="9524">
              <a:solidFill>
                <a:srgbClr val="000000"/>
              </a:solidFill>
            </a:ln>
          </p:spPr>
          <p:txBody>
            <a:bodyPr wrap="square" lIns="0" tIns="0" rIns="0" bIns="0" rtlCol="0"/>
            <a:lstStyle/>
            <a:p>
              <a:endParaRPr/>
            </a:p>
          </p:txBody>
        </p:sp>
        <p:sp>
          <p:nvSpPr>
            <p:cNvPr id="21" name="object 21"/>
            <p:cNvSpPr/>
            <p:nvPr/>
          </p:nvSpPr>
          <p:spPr>
            <a:xfrm>
              <a:off x="5636984" y="4874346"/>
              <a:ext cx="76200" cy="76200"/>
            </a:xfrm>
            <a:custGeom>
              <a:avLst/>
              <a:gdLst/>
              <a:ahLst/>
              <a:cxnLst/>
              <a:rect l="l" t="t" r="r" b="b"/>
              <a:pathLst>
                <a:path w="76200" h="76200">
                  <a:moveTo>
                    <a:pt x="76200" y="0"/>
                  </a:moveTo>
                  <a:lnTo>
                    <a:pt x="0" y="0"/>
                  </a:lnTo>
                  <a:lnTo>
                    <a:pt x="38100" y="76200"/>
                  </a:lnTo>
                  <a:lnTo>
                    <a:pt x="76200" y="0"/>
                  </a:lnTo>
                  <a:close/>
                </a:path>
              </a:pathLst>
            </a:custGeom>
            <a:solidFill>
              <a:srgbClr val="000000"/>
            </a:solidFill>
          </p:spPr>
          <p:txBody>
            <a:bodyPr wrap="square" lIns="0" tIns="0" rIns="0" bIns="0" rtlCol="0"/>
            <a:lstStyle/>
            <a:p>
              <a:endParaRPr/>
            </a:p>
          </p:txBody>
        </p:sp>
      </p:grpSp>
      <p:sp>
        <p:nvSpPr>
          <p:cNvPr id="22" name="object 22"/>
          <p:cNvSpPr txBox="1"/>
          <p:nvPr/>
        </p:nvSpPr>
        <p:spPr>
          <a:xfrm>
            <a:off x="2590800" y="4223328"/>
            <a:ext cx="1724025" cy="727710"/>
          </a:xfrm>
          <a:prstGeom prst="rect">
            <a:avLst/>
          </a:prstGeom>
          <a:ln w="9524">
            <a:solidFill>
              <a:srgbClr val="000000"/>
            </a:solidFill>
          </a:ln>
        </p:spPr>
        <p:txBody>
          <a:bodyPr vert="horz" wrap="square" lIns="0" tIns="45719" rIns="0" bIns="0" rtlCol="0">
            <a:spAutoFit/>
          </a:bodyPr>
          <a:lstStyle/>
          <a:p>
            <a:pPr marL="272415">
              <a:lnSpc>
                <a:spcPct val="100000"/>
              </a:lnSpc>
              <a:spcBef>
                <a:spcPts val="359"/>
              </a:spcBef>
            </a:pPr>
            <a:r>
              <a:rPr sz="2400" dirty="0">
                <a:solidFill>
                  <a:srgbClr val="00279F"/>
                </a:solidFill>
                <a:latin typeface="Times New Roman"/>
                <a:cs typeface="Times New Roman"/>
              </a:rPr>
              <a:t>r</a:t>
            </a:r>
            <a:r>
              <a:rPr sz="2400" baseline="-20833" dirty="0">
                <a:solidFill>
                  <a:srgbClr val="003DAF"/>
                </a:solidFill>
                <a:latin typeface="Times New Roman"/>
                <a:cs typeface="Times New Roman"/>
              </a:rPr>
              <a:t>1</a:t>
            </a:r>
            <a:endParaRPr sz="2400" baseline="-20833">
              <a:latin typeface="Times New Roman"/>
              <a:cs typeface="Times New Roman"/>
            </a:endParaRPr>
          </a:p>
        </p:txBody>
      </p:sp>
      <p:sp>
        <p:nvSpPr>
          <p:cNvPr id="23" name="object 23"/>
          <p:cNvSpPr txBox="1"/>
          <p:nvPr/>
        </p:nvSpPr>
        <p:spPr>
          <a:xfrm>
            <a:off x="4314370" y="4223328"/>
            <a:ext cx="1978025" cy="727710"/>
          </a:xfrm>
          <a:prstGeom prst="rect">
            <a:avLst/>
          </a:prstGeom>
          <a:ln w="9524">
            <a:solidFill>
              <a:srgbClr val="000000"/>
            </a:solidFill>
          </a:ln>
        </p:spPr>
        <p:txBody>
          <a:bodyPr vert="horz" wrap="square" lIns="0" tIns="45719" rIns="0" bIns="0" rtlCol="0">
            <a:spAutoFit/>
          </a:bodyPr>
          <a:lstStyle/>
          <a:p>
            <a:pPr marL="98425">
              <a:lnSpc>
                <a:spcPct val="100000"/>
              </a:lnSpc>
              <a:spcBef>
                <a:spcPts val="359"/>
              </a:spcBef>
              <a:tabLst>
                <a:tab pos="1749425" algn="l"/>
              </a:tabLst>
            </a:pPr>
            <a:r>
              <a:rPr sz="2400" dirty="0">
                <a:solidFill>
                  <a:srgbClr val="00279F"/>
                </a:solidFill>
                <a:latin typeface="Times New Roman"/>
                <a:cs typeface="Times New Roman"/>
              </a:rPr>
              <a:t>r</a:t>
            </a:r>
            <a:r>
              <a:rPr sz="2400" baseline="-20833" dirty="0">
                <a:solidFill>
                  <a:srgbClr val="003DAF"/>
                </a:solidFill>
                <a:latin typeface="Times New Roman"/>
                <a:cs typeface="Times New Roman"/>
              </a:rPr>
              <a:t>2	</a:t>
            </a:r>
            <a:r>
              <a:rPr sz="2400" dirty="0">
                <a:solidFill>
                  <a:srgbClr val="00279F"/>
                </a:solidFill>
                <a:latin typeface="Times New Roman"/>
                <a:cs typeface="Times New Roman"/>
              </a:rPr>
              <a:t>r</a:t>
            </a:r>
            <a:r>
              <a:rPr sz="2400" baseline="-20833" dirty="0">
                <a:solidFill>
                  <a:srgbClr val="003DAF"/>
                </a:solidFill>
                <a:latin typeface="Times New Roman"/>
                <a:cs typeface="Times New Roman"/>
              </a:rPr>
              <a:t>3</a:t>
            </a:r>
            <a:endParaRPr sz="2400" baseline="-20833">
              <a:latin typeface="Times New Roman"/>
              <a:cs typeface="Times New Roman"/>
            </a:endParaRPr>
          </a:p>
        </p:txBody>
      </p:sp>
      <p:sp>
        <p:nvSpPr>
          <p:cNvPr id="24" name="object 24"/>
          <p:cNvSpPr txBox="1"/>
          <p:nvPr/>
        </p:nvSpPr>
        <p:spPr>
          <a:xfrm>
            <a:off x="2046513" y="4950691"/>
            <a:ext cx="5443220" cy="808355"/>
          </a:xfrm>
          <a:prstGeom prst="rect">
            <a:avLst/>
          </a:prstGeom>
          <a:solidFill>
            <a:srgbClr val="00D2A9"/>
          </a:solidFill>
          <a:ln w="9524">
            <a:solidFill>
              <a:srgbClr val="000000"/>
            </a:solidFill>
          </a:ln>
        </p:spPr>
        <p:txBody>
          <a:bodyPr vert="horz" wrap="square" lIns="0" tIns="160020" rIns="0" bIns="0" rtlCol="0">
            <a:spAutoFit/>
          </a:bodyPr>
          <a:lstStyle/>
          <a:p>
            <a:pPr algn="ctr">
              <a:lnSpc>
                <a:spcPct val="100000"/>
              </a:lnSpc>
              <a:spcBef>
                <a:spcPts val="1260"/>
              </a:spcBef>
            </a:pPr>
            <a:r>
              <a:rPr sz="3200" dirty="0">
                <a:solidFill>
                  <a:srgbClr val="00279F"/>
                </a:solidFill>
                <a:latin typeface="Arial"/>
                <a:cs typeface="Arial"/>
              </a:rPr>
              <a:t>Combine</a:t>
            </a:r>
            <a:endParaRPr sz="3200">
              <a:latin typeface="Arial"/>
              <a:cs typeface="Arial"/>
            </a:endParaRPr>
          </a:p>
        </p:txBody>
      </p:sp>
      <p:grpSp>
        <p:nvGrpSpPr>
          <p:cNvPr id="25" name="object 25"/>
          <p:cNvGrpSpPr/>
          <p:nvPr/>
        </p:nvGrpSpPr>
        <p:grpSpPr>
          <a:xfrm>
            <a:off x="6725556" y="5758873"/>
            <a:ext cx="76200" cy="566420"/>
            <a:chOff x="6725556" y="5758873"/>
            <a:chExt cx="76200" cy="566420"/>
          </a:xfrm>
        </p:grpSpPr>
        <p:sp>
          <p:nvSpPr>
            <p:cNvPr id="26" name="object 26"/>
            <p:cNvSpPr/>
            <p:nvPr/>
          </p:nvSpPr>
          <p:spPr>
            <a:xfrm>
              <a:off x="6763656" y="5758873"/>
              <a:ext cx="0" cy="541020"/>
            </a:xfrm>
            <a:custGeom>
              <a:avLst/>
              <a:gdLst/>
              <a:ahLst/>
              <a:cxnLst/>
              <a:rect l="l" t="t" r="r" b="b"/>
              <a:pathLst>
                <a:path h="541020">
                  <a:moveTo>
                    <a:pt x="0" y="0"/>
                  </a:moveTo>
                  <a:lnTo>
                    <a:pt x="0" y="540543"/>
                  </a:lnTo>
                </a:path>
              </a:pathLst>
            </a:custGeom>
            <a:ln w="9524">
              <a:solidFill>
                <a:srgbClr val="000000"/>
              </a:solidFill>
            </a:ln>
          </p:spPr>
          <p:txBody>
            <a:bodyPr wrap="square" lIns="0" tIns="0" rIns="0" bIns="0" rtlCol="0"/>
            <a:lstStyle/>
            <a:p>
              <a:endParaRPr/>
            </a:p>
          </p:txBody>
        </p:sp>
        <p:sp>
          <p:nvSpPr>
            <p:cNvPr id="27" name="object 27"/>
            <p:cNvSpPr/>
            <p:nvPr/>
          </p:nvSpPr>
          <p:spPr>
            <a:xfrm>
              <a:off x="6725556" y="6248616"/>
              <a:ext cx="76200" cy="76200"/>
            </a:xfrm>
            <a:custGeom>
              <a:avLst/>
              <a:gdLst/>
              <a:ahLst/>
              <a:cxnLst/>
              <a:rect l="l" t="t" r="r" b="b"/>
              <a:pathLst>
                <a:path w="76200" h="76200">
                  <a:moveTo>
                    <a:pt x="76200" y="0"/>
                  </a:moveTo>
                  <a:lnTo>
                    <a:pt x="0" y="0"/>
                  </a:lnTo>
                  <a:lnTo>
                    <a:pt x="38100" y="76199"/>
                  </a:lnTo>
                  <a:lnTo>
                    <a:pt x="76200" y="0"/>
                  </a:lnTo>
                  <a:close/>
                </a:path>
              </a:pathLst>
            </a:custGeom>
            <a:solidFill>
              <a:srgbClr val="000000"/>
            </a:solidFill>
          </p:spPr>
          <p:txBody>
            <a:bodyPr wrap="square" lIns="0" tIns="0" rIns="0" bIns="0" rtlCol="0"/>
            <a:lstStyle/>
            <a:p>
              <a:endParaRPr/>
            </a:p>
          </p:txBody>
        </p:sp>
      </p:grpSp>
      <p:sp>
        <p:nvSpPr>
          <p:cNvPr id="28" name="object 28"/>
          <p:cNvSpPr txBox="1"/>
          <p:nvPr/>
        </p:nvSpPr>
        <p:spPr>
          <a:xfrm>
            <a:off x="78739" y="5899649"/>
            <a:ext cx="7922259" cy="697230"/>
          </a:xfrm>
          <a:prstGeom prst="rect">
            <a:avLst/>
          </a:prstGeom>
        </p:spPr>
        <p:txBody>
          <a:bodyPr vert="horz" wrap="square" lIns="0" tIns="12700" rIns="0" bIns="0" rtlCol="0">
            <a:spAutoFit/>
          </a:bodyPr>
          <a:lstStyle/>
          <a:p>
            <a:pPr marR="889635" algn="r">
              <a:lnSpc>
                <a:spcPts val="2645"/>
              </a:lnSpc>
              <a:spcBef>
                <a:spcPts val="100"/>
              </a:spcBef>
            </a:pPr>
            <a:r>
              <a:rPr sz="2400" dirty="0">
                <a:solidFill>
                  <a:srgbClr val="00279F"/>
                </a:solidFill>
                <a:latin typeface="Times New Roman"/>
                <a:cs typeface="Times New Roman"/>
              </a:rPr>
              <a:t>x</a:t>
            </a:r>
            <a:endParaRPr sz="2400">
              <a:latin typeface="Times New Roman"/>
              <a:cs typeface="Times New Roman"/>
            </a:endParaRPr>
          </a:p>
          <a:p>
            <a:pPr marL="12700">
              <a:lnSpc>
                <a:spcPts val="2645"/>
              </a:lnSpc>
            </a:pPr>
            <a:r>
              <a:rPr sz="2400" dirty="0">
                <a:latin typeface="Arial"/>
                <a:cs typeface="Arial"/>
              </a:rPr>
              <a:t>Corollary: </a:t>
            </a:r>
            <a:r>
              <a:rPr sz="2000" spc="-5" dirty="0">
                <a:latin typeface="Arial"/>
                <a:cs typeface="Arial"/>
              </a:rPr>
              <a:t>If </a:t>
            </a:r>
            <a:r>
              <a:rPr sz="2000" dirty="0">
                <a:latin typeface="Arial"/>
                <a:cs typeface="Arial"/>
              </a:rPr>
              <a:t>hard </a:t>
            </a:r>
            <a:r>
              <a:rPr sz="2000" spc="-5" dirty="0">
                <a:latin typeface="Arial"/>
                <a:cs typeface="Arial"/>
              </a:rPr>
              <a:t>to </a:t>
            </a:r>
            <a:r>
              <a:rPr sz="2000" dirty="0">
                <a:latin typeface="Arial"/>
                <a:cs typeface="Arial"/>
              </a:rPr>
              <a:t>invert </a:t>
            </a:r>
            <a:r>
              <a:rPr sz="2000" spc="-5" dirty="0">
                <a:latin typeface="Arial"/>
                <a:cs typeface="Arial"/>
              </a:rPr>
              <a:t>for </a:t>
            </a:r>
            <a:r>
              <a:rPr sz="2000" dirty="0">
                <a:solidFill>
                  <a:srgbClr val="3366CC"/>
                </a:solidFill>
                <a:latin typeface="Arial"/>
                <a:cs typeface="Arial"/>
              </a:rPr>
              <a:t>some </a:t>
            </a:r>
            <a:r>
              <a:rPr sz="2000" spc="-5" dirty="0">
                <a:solidFill>
                  <a:srgbClr val="3366CC"/>
                </a:solidFill>
                <a:latin typeface="Arial"/>
                <a:cs typeface="Arial"/>
              </a:rPr>
              <a:t>f(x)</a:t>
            </a:r>
            <a:r>
              <a:rPr sz="2000" spc="-5" dirty="0">
                <a:latin typeface="Arial"/>
                <a:cs typeface="Arial"/>
              </a:rPr>
              <a:t>, </a:t>
            </a:r>
            <a:r>
              <a:rPr sz="2000" dirty="0">
                <a:latin typeface="Arial"/>
                <a:cs typeface="Arial"/>
              </a:rPr>
              <a:t>hard </a:t>
            </a:r>
            <a:r>
              <a:rPr sz="2000" spc="-5" dirty="0">
                <a:latin typeface="Arial"/>
                <a:cs typeface="Arial"/>
              </a:rPr>
              <a:t>to </a:t>
            </a:r>
            <a:r>
              <a:rPr sz="2000" dirty="0">
                <a:latin typeface="Arial"/>
                <a:cs typeface="Arial"/>
              </a:rPr>
              <a:t>invert </a:t>
            </a:r>
            <a:r>
              <a:rPr sz="2000" spc="-5" dirty="0">
                <a:latin typeface="Arial"/>
                <a:cs typeface="Arial"/>
              </a:rPr>
              <a:t>for </a:t>
            </a:r>
            <a:r>
              <a:rPr sz="2000" dirty="0">
                <a:solidFill>
                  <a:srgbClr val="0066CC"/>
                </a:solidFill>
                <a:latin typeface="Arial"/>
                <a:cs typeface="Arial"/>
              </a:rPr>
              <a:t>random</a:t>
            </a:r>
            <a:r>
              <a:rPr sz="2000" spc="-45" dirty="0">
                <a:solidFill>
                  <a:srgbClr val="0066CC"/>
                </a:solidFill>
                <a:latin typeface="Arial"/>
                <a:cs typeface="Arial"/>
              </a:rPr>
              <a:t> </a:t>
            </a:r>
            <a:r>
              <a:rPr sz="2000" spc="-5" dirty="0">
                <a:solidFill>
                  <a:srgbClr val="0066CC"/>
                </a:solidFill>
                <a:latin typeface="Arial"/>
                <a:cs typeface="Arial"/>
              </a:rPr>
              <a:t>f(r)</a:t>
            </a:r>
            <a:endParaRPr sz="2000">
              <a:latin typeface="Arial"/>
              <a:cs typeface="Arial"/>
            </a:endParaRPr>
          </a:p>
        </p:txBody>
      </p:sp>
      <p:sp>
        <p:nvSpPr>
          <p:cNvPr id="29" name="object 29"/>
          <p:cNvSpPr txBox="1"/>
          <p:nvPr/>
        </p:nvSpPr>
        <p:spPr>
          <a:xfrm>
            <a:off x="1683656" y="3091873"/>
            <a:ext cx="5987415" cy="1131570"/>
          </a:xfrm>
          <a:prstGeom prst="rect">
            <a:avLst/>
          </a:prstGeom>
          <a:solidFill>
            <a:srgbClr val="00D2A9"/>
          </a:solidFill>
          <a:ln w="9524">
            <a:solidFill>
              <a:srgbClr val="000000"/>
            </a:solidFill>
          </a:ln>
        </p:spPr>
        <p:txBody>
          <a:bodyPr vert="horz" wrap="square" lIns="0" tIns="321945" rIns="0" bIns="0" rtlCol="0">
            <a:spAutoFit/>
          </a:bodyPr>
          <a:lstStyle/>
          <a:p>
            <a:pPr marL="6350" algn="ctr">
              <a:lnSpc>
                <a:spcPct val="100000"/>
              </a:lnSpc>
              <a:spcBef>
                <a:spcPts val="2535"/>
              </a:spcBef>
            </a:pPr>
            <a:r>
              <a:rPr sz="3200" dirty="0">
                <a:solidFill>
                  <a:srgbClr val="00279F"/>
                </a:solidFill>
                <a:latin typeface="Arial"/>
                <a:cs typeface="Arial"/>
              </a:rPr>
              <a:t>Solve random</a:t>
            </a:r>
            <a:r>
              <a:rPr sz="3200" spc="-20" dirty="0">
                <a:solidFill>
                  <a:srgbClr val="00279F"/>
                </a:solidFill>
                <a:latin typeface="Arial"/>
                <a:cs typeface="Arial"/>
              </a:rPr>
              <a:t> </a:t>
            </a:r>
            <a:r>
              <a:rPr sz="3200" spc="-5" dirty="0">
                <a:solidFill>
                  <a:srgbClr val="00279F"/>
                </a:solidFill>
                <a:latin typeface="Arial"/>
                <a:cs typeface="Arial"/>
              </a:rPr>
              <a:t>instances</a:t>
            </a:r>
            <a:endParaRPr sz="32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46D8214D-BDD3-E84F-818D-90C5923AA455}"/>
              </a:ext>
            </a:extLst>
          </p:cNvPr>
          <p:cNvSpPr>
            <a:spLocks noGrp="1" noChangeArrowheads="1"/>
          </p:cNvSpPr>
          <p:nvPr>
            <p:ph type="title"/>
          </p:nvPr>
        </p:nvSpPr>
        <p:spPr>
          <a:xfrm>
            <a:off x="609600" y="0"/>
            <a:ext cx="7772400" cy="1143000"/>
          </a:xfrm>
        </p:spPr>
        <p:txBody>
          <a:bodyPr/>
          <a:lstStyle/>
          <a:p>
            <a:r>
              <a:rPr lang="en-US" altLang="en-US" sz="3600">
                <a:latin typeface="Arial" panose="020B0604020202020204" pitchFamily="34" charset="0"/>
                <a:cs typeface="Arial" panose="020B0604020202020204" pitchFamily="34" charset="0"/>
              </a:rPr>
              <a:t>Discrete Log ASSUMPTION (DLA)</a:t>
            </a:r>
            <a:endParaRPr lang="en-US" altLang="en-US">
              <a:latin typeface="Arial" panose="020B0604020202020204" pitchFamily="34" charset="0"/>
              <a:cs typeface="Arial" panose="020B0604020202020204" pitchFamily="34" charset="0"/>
            </a:endParaRPr>
          </a:p>
        </p:txBody>
      </p:sp>
      <p:sp>
        <p:nvSpPr>
          <p:cNvPr id="43010" name="Rectangle 3">
            <a:extLst>
              <a:ext uri="{FF2B5EF4-FFF2-40B4-BE49-F238E27FC236}">
                <a16:creationId xmlns:a16="http://schemas.microsoft.com/office/drawing/2014/main" id="{8F55B6B7-E54A-294A-9EF9-1C90A228A832}"/>
              </a:ext>
            </a:extLst>
          </p:cNvPr>
          <p:cNvSpPr>
            <a:spLocks noGrp="1" noChangeArrowheads="1"/>
          </p:cNvSpPr>
          <p:nvPr>
            <p:ph type="body" idx="1"/>
          </p:nvPr>
        </p:nvSpPr>
        <p:spPr>
          <a:xfrm>
            <a:off x="487680" y="581840"/>
            <a:ext cx="8534400" cy="2585323"/>
          </a:xfrm>
        </p:spPr>
        <p:txBody>
          <a:bodyPr/>
          <a:lstStyle/>
          <a:p>
            <a:pPr>
              <a:buFontTx/>
              <a:buNone/>
            </a:pPr>
            <a:r>
              <a:rPr lang="en-US" altLang="en-US" sz="2800" dirty="0">
                <a:solidFill>
                  <a:schemeClr val="tx1"/>
                </a:solidFill>
                <a:latin typeface="Arial" panose="020B0604020202020204" pitchFamily="34" charset="0"/>
                <a:cs typeface="Arial" panose="020B0604020202020204" pitchFamily="34" charset="0"/>
              </a:rPr>
              <a:t>∀PPT algorithm A, suff. large n, </a:t>
            </a:r>
          </a:p>
          <a:p>
            <a:pPr>
              <a:buFontTx/>
              <a:buNone/>
            </a:pPr>
            <a:r>
              <a:rPr lang="en-US" altLang="en-US" sz="2800" dirty="0">
                <a:solidFill>
                  <a:schemeClr val="tx1"/>
                </a:solidFill>
                <a:latin typeface="Arial" panose="020B0604020202020204" pitchFamily="34" charset="0"/>
                <a:cs typeface="Arial" panose="020B0604020202020204" pitchFamily="34" charset="0"/>
              </a:rPr>
              <a:t>Prob</a:t>
            </a:r>
            <a:r>
              <a:rPr lang="en-US" altLang="en-US" sz="2800" baseline="-25000" dirty="0">
                <a:solidFill>
                  <a:schemeClr val="tx1"/>
                </a:solidFill>
                <a:latin typeface="Arial" panose="020B0604020202020204" pitchFamily="34" charset="0"/>
                <a:cs typeface="Arial" panose="020B0604020202020204" pitchFamily="34" charset="0"/>
              </a:rPr>
              <a:t> </a:t>
            </a:r>
            <a:r>
              <a:rPr lang="en-US" altLang="ja-JP" sz="2800" dirty="0">
                <a:solidFill>
                  <a:schemeClr val="tx1"/>
                </a:solidFill>
                <a:latin typeface="Arial" panose="020B0604020202020204" pitchFamily="34" charset="0"/>
                <a:cs typeface="Arial" panose="020B0604020202020204" pitchFamily="34" charset="0"/>
              </a:rPr>
              <a:t>(n-bit prime p, g generator for </a:t>
            </a:r>
            <a:r>
              <a:rPr lang="en-US" altLang="ja-JP" sz="2800" dirty="0" err="1">
                <a:solidFill>
                  <a:schemeClr val="tx1"/>
                </a:solidFill>
                <a:latin typeface="Arial" panose="020B0604020202020204" pitchFamily="34" charset="0"/>
                <a:cs typeface="Arial" panose="020B0604020202020204" pitchFamily="34" charset="0"/>
              </a:rPr>
              <a:t>Z</a:t>
            </a:r>
            <a:r>
              <a:rPr lang="en-US" altLang="ja-JP" sz="2800" baseline="-25000" dirty="0" err="1">
                <a:solidFill>
                  <a:schemeClr val="tx1"/>
                </a:solidFill>
                <a:latin typeface="Arial" panose="020B0604020202020204" pitchFamily="34" charset="0"/>
                <a:cs typeface="Arial" panose="020B0604020202020204" pitchFamily="34" charset="0"/>
              </a:rPr>
              <a:t>p</a:t>
            </a:r>
            <a:r>
              <a:rPr lang="en-US" altLang="ja-JP" sz="2800" dirty="0">
                <a:solidFill>
                  <a:schemeClr val="tx1"/>
                </a:solidFill>
                <a:latin typeface="Arial" panose="020B0604020202020204" pitchFamily="34" charset="0"/>
                <a:cs typeface="Arial" panose="020B0604020202020204" pitchFamily="34" charset="0"/>
              </a:rPr>
              <a:t>*, </a:t>
            </a:r>
            <a:r>
              <a:rPr lang="en-US" altLang="en-US" sz="2800" dirty="0">
                <a:solidFill>
                  <a:schemeClr val="tx1"/>
                </a:solidFill>
                <a:latin typeface="Arial" panose="020B0604020202020204" pitchFamily="34" charset="0"/>
                <a:cs typeface="Arial" panose="020B0604020202020204" pitchFamily="34" charset="0"/>
              </a:rPr>
              <a:t>1≤b≤p-1</a:t>
            </a:r>
            <a:r>
              <a:rPr lang="en-US" altLang="ja-JP" sz="2800" dirty="0">
                <a:solidFill>
                  <a:schemeClr val="tx1"/>
                </a:solidFill>
                <a:latin typeface="Arial" panose="020B0604020202020204" pitchFamily="34" charset="0"/>
                <a:cs typeface="Arial" panose="020B0604020202020204" pitchFamily="34" charset="0"/>
              </a:rPr>
              <a:t>: </a:t>
            </a:r>
          </a:p>
          <a:p>
            <a:pPr>
              <a:buFontTx/>
              <a:buNone/>
            </a:pPr>
            <a:r>
              <a:rPr lang="en-US" altLang="ja-JP" sz="2800" dirty="0">
                <a:solidFill>
                  <a:schemeClr val="tx1"/>
                </a:solidFill>
                <a:latin typeface="Arial" panose="020B0604020202020204" pitchFamily="34" charset="0"/>
                <a:cs typeface="Arial" panose="020B0604020202020204" pitchFamily="34" charset="0"/>
              </a:rPr>
              <a:t>         A(</a:t>
            </a:r>
            <a:r>
              <a:rPr lang="en-US" altLang="ja-JP" sz="2800" dirty="0" err="1">
                <a:solidFill>
                  <a:schemeClr val="tx1"/>
                </a:solidFill>
                <a:latin typeface="Arial" panose="020B0604020202020204" pitchFamily="34" charset="0"/>
                <a:cs typeface="Arial" panose="020B0604020202020204" pitchFamily="34" charset="0"/>
              </a:rPr>
              <a:t>p,g,g</a:t>
            </a:r>
            <a:r>
              <a:rPr lang="en-US" altLang="ja-JP" sz="2800" baseline="30000" dirty="0" err="1">
                <a:solidFill>
                  <a:schemeClr val="tx1"/>
                </a:solidFill>
                <a:latin typeface="Arial" panose="020B0604020202020204" pitchFamily="34" charset="0"/>
                <a:cs typeface="Arial" panose="020B0604020202020204" pitchFamily="34" charset="0"/>
              </a:rPr>
              <a:t>b</a:t>
            </a:r>
            <a:r>
              <a:rPr lang="en-US" altLang="ja-JP" sz="2800" dirty="0">
                <a:solidFill>
                  <a:schemeClr val="tx1"/>
                </a:solidFill>
                <a:latin typeface="Arial" panose="020B0604020202020204" pitchFamily="34" charset="0"/>
                <a:cs typeface="Arial" panose="020B0604020202020204" pitchFamily="34" charset="0"/>
              </a:rPr>
              <a:t>)</a:t>
            </a:r>
            <a:r>
              <a:rPr lang="en-US" altLang="ja-JP" sz="2800" dirty="0">
                <a:solidFill>
                  <a:schemeClr val="tx1"/>
                </a:solidFill>
                <a:latin typeface="Arial" panose="020B0604020202020204" pitchFamily="34" charset="0"/>
                <a:cs typeface="Arial" panose="020B0604020202020204" pitchFamily="34" charset="0"/>
                <a:sym typeface="Symbol" pitchFamily="2" charset="2"/>
              </a:rPr>
              <a:t>= b</a:t>
            </a:r>
            <a:r>
              <a:rPr lang="en-US" altLang="ja-JP" sz="2800" dirty="0">
                <a:solidFill>
                  <a:schemeClr val="tx1"/>
                </a:solidFill>
                <a:latin typeface="Arial" panose="020B0604020202020204" pitchFamily="34" charset="0"/>
                <a:cs typeface="Arial" panose="020B0604020202020204" pitchFamily="34" charset="0"/>
              </a:rPr>
              <a:t>) =negligible(n)</a:t>
            </a:r>
          </a:p>
          <a:p>
            <a:pPr>
              <a:buFontTx/>
              <a:buNone/>
            </a:pPr>
            <a:endParaRPr lang="en-US" altLang="ja-JP" dirty="0">
              <a:solidFill>
                <a:schemeClr val="tx1"/>
              </a:solidFill>
              <a:latin typeface="Arial" panose="020B0604020202020204" pitchFamily="34" charset="0"/>
              <a:cs typeface="Arial" panose="020B0604020202020204" pitchFamily="34" charset="0"/>
            </a:endParaRPr>
          </a:p>
          <a:p>
            <a:pPr>
              <a:buFontTx/>
              <a:buNone/>
            </a:pPr>
            <a:r>
              <a:rPr lang="en-US" altLang="ja-JP" sz="2800" dirty="0">
                <a:solidFill>
                  <a:schemeClr val="tx1"/>
                </a:solidFill>
                <a:latin typeface="Arial" panose="020B0604020202020204" pitchFamily="34" charset="0"/>
                <a:cs typeface="Arial" panose="020B0604020202020204" pitchFamily="34" charset="0"/>
              </a:rPr>
              <a:t>[Discuss: fixed prime, vs. random prime]</a:t>
            </a:r>
            <a:endParaRPr lang="en-US" altLang="ja-JP" sz="2800" dirty="0">
              <a:solidFill>
                <a:schemeClr val="tx1"/>
              </a:solidFill>
            </a:endParaRPr>
          </a:p>
          <a:p>
            <a:pPr>
              <a:buFontTx/>
              <a:buNone/>
            </a:pPr>
            <a:r>
              <a:rPr lang="en-US" altLang="en-US" sz="2800" dirty="0">
                <a:solidFill>
                  <a:schemeClr val="tx1"/>
                </a:solidFill>
              </a:rPr>
              <a:t>      </a:t>
            </a:r>
          </a:p>
        </p:txBody>
      </p:sp>
      <p:sp>
        <p:nvSpPr>
          <p:cNvPr id="43011" name="Rectangle 2">
            <a:extLst>
              <a:ext uri="{FF2B5EF4-FFF2-40B4-BE49-F238E27FC236}">
                <a16:creationId xmlns:a16="http://schemas.microsoft.com/office/drawing/2014/main" id="{D0A10080-1461-674A-8F7C-D956D0112259}"/>
              </a:ext>
            </a:extLst>
          </p:cNvPr>
          <p:cNvSpPr txBox="1">
            <a:spLocks noChangeArrowheads="1"/>
          </p:cNvSpPr>
          <p:nvPr/>
        </p:nvSpPr>
        <p:spPr bwMode="auto">
          <a:xfrm>
            <a:off x="381000" y="3375854"/>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sz="3200" b="1" dirty="0">
                <a:solidFill>
                  <a:srgbClr val="FF0000"/>
                </a:solidFill>
                <a:latin typeface="Arial" panose="020B0604020202020204" pitchFamily="34" charset="0"/>
                <a:cs typeface="Arial" panose="020B0604020202020204" pitchFamily="34" charset="0"/>
              </a:rPr>
              <a:t>One Way Permutation CANDIDATE:</a:t>
            </a:r>
            <a:br>
              <a:rPr lang="en-US" altLang="en-US" sz="3600" b="1" dirty="0">
                <a:solidFill>
                  <a:srgbClr val="FF0000"/>
                </a:solidFill>
                <a:latin typeface="Arial" panose="020B0604020202020204" pitchFamily="34" charset="0"/>
                <a:cs typeface="Arial" panose="020B0604020202020204" pitchFamily="34" charset="0"/>
              </a:rPr>
            </a:br>
            <a:endParaRPr lang="en-US" altLang="en-US" sz="3600" b="1" dirty="0">
              <a:solidFill>
                <a:srgbClr val="FF0000"/>
              </a:solidFill>
              <a:latin typeface="Arial" panose="020B0604020202020204" pitchFamily="34" charset="0"/>
              <a:cs typeface="Arial" panose="020B0604020202020204" pitchFamily="34" charset="0"/>
            </a:endParaRPr>
          </a:p>
          <a:p>
            <a:endParaRPr lang="en-US" altLang="en-US" sz="3600" b="1" dirty="0">
              <a:solidFill>
                <a:srgbClr val="FF0000"/>
              </a:solidFill>
              <a:latin typeface="Arial" panose="020B0604020202020204" pitchFamily="34" charset="0"/>
              <a:cs typeface="Arial" panose="020B0604020202020204" pitchFamily="34" charset="0"/>
            </a:endParaRPr>
          </a:p>
          <a:p>
            <a:r>
              <a:rPr lang="en-US" altLang="en-US" sz="3600" b="1" dirty="0">
                <a:solidFill>
                  <a:srgbClr val="FF0000"/>
                </a:solidFill>
                <a:latin typeface="Arial" panose="020B0604020202020204" pitchFamily="34" charset="0"/>
                <a:cs typeface="Arial" panose="020B0604020202020204" pitchFamily="34" charset="0"/>
              </a:rPr>
              <a:t>Modular Exponentiation </a:t>
            </a:r>
            <a:endParaRPr lang="en-US" altLang="en-US" sz="4400" b="1" dirty="0">
              <a:solidFill>
                <a:srgbClr val="FF0000"/>
              </a:solidFill>
              <a:latin typeface="Arial" panose="020B0604020202020204" pitchFamily="34" charset="0"/>
              <a:cs typeface="Arial" panose="020B0604020202020204" pitchFamily="34" charset="0"/>
            </a:endParaRPr>
          </a:p>
        </p:txBody>
      </p:sp>
      <p:sp>
        <p:nvSpPr>
          <p:cNvPr id="43012" name="Rectangle 3">
            <a:extLst>
              <a:ext uri="{FF2B5EF4-FFF2-40B4-BE49-F238E27FC236}">
                <a16:creationId xmlns:a16="http://schemas.microsoft.com/office/drawing/2014/main" id="{F6F2815F-4B2B-2648-93A8-A7E52A7CF038}"/>
              </a:ext>
            </a:extLst>
          </p:cNvPr>
          <p:cNvSpPr txBox="1">
            <a:spLocks noChangeArrowheads="1"/>
          </p:cNvSpPr>
          <p:nvPr/>
        </p:nvSpPr>
        <p:spPr bwMode="auto">
          <a:xfrm>
            <a:off x="457200" y="5029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800">
                <a:latin typeface="Arial" panose="020B0604020202020204" pitchFamily="34" charset="0"/>
                <a:cs typeface="Arial" panose="020B0604020202020204" pitchFamily="34" charset="0"/>
              </a:rPr>
              <a:t>Let p prime, g be a generator for Z</a:t>
            </a:r>
            <a:r>
              <a:rPr lang="en-US" altLang="en-US" sz="2800" baseline="-25000">
                <a:latin typeface="Arial" panose="020B0604020202020204" pitchFamily="34" charset="0"/>
                <a:cs typeface="Arial" panose="020B0604020202020204" pitchFamily="34" charset="0"/>
              </a:rPr>
              <a:t>p</a:t>
            </a:r>
            <a:r>
              <a:rPr lang="en-US" altLang="en-US" sz="2800">
                <a:latin typeface="Arial" panose="020B0604020202020204" pitchFamily="34" charset="0"/>
                <a:cs typeface="Arial" panose="020B0604020202020204" pitchFamily="34" charset="0"/>
              </a:rPr>
              <a:t>*.</a:t>
            </a:r>
          </a:p>
          <a:p>
            <a:pPr>
              <a:spcBef>
                <a:spcPct val="20000"/>
              </a:spcBef>
            </a:pPr>
            <a:r>
              <a:rPr lang="en-US" altLang="en-US" sz="2800">
                <a:latin typeface="Arial" panose="020B0604020202020204" pitchFamily="34" charset="0"/>
                <a:cs typeface="Arial" panose="020B0604020202020204" pitchFamily="34" charset="0"/>
              </a:rPr>
              <a:t>Define    EXP(p,g,b) = (p,g, g</a:t>
            </a:r>
            <a:r>
              <a:rPr lang="en-US" altLang="en-US" sz="2800" baseline="30000">
                <a:latin typeface="Arial" panose="020B0604020202020204" pitchFamily="34" charset="0"/>
                <a:cs typeface="Arial" panose="020B0604020202020204" pitchFamily="34" charset="0"/>
              </a:rPr>
              <a:t>b</a:t>
            </a:r>
            <a:r>
              <a:rPr lang="en-US" altLang="en-US" sz="2800">
                <a:latin typeface="Arial" panose="020B0604020202020204" pitchFamily="34" charset="0"/>
                <a:cs typeface="Arial" panose="020B0604020202020204" pitchFamily="34" charset="0"/>
              </a:rPr>
              <a:t> mod p)  </a:t>
            </a:r>
          </a:p>
          <a:p>
            <a:pPr>
              <a:spcBef>
                <a:spcPct val="20000"/>
              </a:spcBef>
            </a:pPr>
            <a:r>
              <a:rPr lang="en-US" altLang="en-US" sz="2800">
                <a:latin typeface="Arial" panose="020B0604020202020204" pitchFamily="34" charset="0"/>
                <a:cs typeface="Arial" panose="020B0604020202020204" pitchFamily="34" charset="0"/>
              </a:rPr>
              <a:t>              EXP</a:t>
            </a:r>
            <a:r>
              <a:rPr lang="en-US" altLang="en-US" sz="2800" baseline="30000">
                <a:latin typeface="Arial" panose="020B0604020202020204" pitchFamily="34" charset="0"/>
                <a:cs typeface="Arial" panose="020B0604020202020204" pitchFamily="34" charset="0"/>
              </a:rPr>
              <a:t>-1</a:t>
            </a:r>
            <a:r>
              <a:rPr lang="en-US" altLang="en-US" sz="2800">
                <a:latin typeface="Arial" panose="020B0604020202020204" pitchFamily="34" charset="0"/>
                <a:cs typeface="Arial" panose="020B0604020202020204" pitchFamily="34" charset="0"/>
              </a:rPr>
              <a:t>(p,g,g</a:t>
            </a:r>
            <a:r>
              <a:rPr lang="en-US" altLang="en-US" sz="2800" baseline="30000">
                <a:latin typeface="Arial" panose="020B0604020202020204" pitchFamily="34" charset="0"/>
                <a:cs typeface="Arial" panose="020B0604020202020204" pitchFamily="34" charset="0"/>
              </a:rPr>
              <a:t>b</a:t>
            </a:r>
            <a:r>
              <a:rPr lang="en-US" altLang="en-US" sz="2800">
                <a:latin typeface="Arial" panose="020B0604020202020204" pitchFamily="34" charset="0"/>
                <a:cs typeface="Arial" panose="020B0604020202020204" pitchFamily="34" charset="0"/>
              </a:rPr>
              <a:t> mod p) =(p,g,b s.t. 1≤b≤p-1)</a:t>
            </a:r>
          </a:p>
          <a:p>
            <a:pPr>
              <a:spcBef>
                <a:spcPct val="20000"/>
              </a:spcBef>
            </a:pPr>
            <a:endParaRPr lang="en-US" altLang="en-US" sz="2800">
              <a:latin typeface="Arial" panose="020B0604020202020204" pitchFamily="34" charset="0"/>
              <a:cs typeface="Arial" panose="020B0604020202020204" pitchFamily="34" charset="0"/>
            </a:endParaRPr>
          </a:p>
        </p:txBody>
      </p:sp>
      <p:grpSp>
        <p:nvGrpSpPr>
          <p:cNvPr id="43013" name="Group 6">
            <a:extLst>
              <a:ext uri="{FF2B5EF4-FFF2-40B4-BE49-F238E27FC236}">
                <a16:creationId xmlns:a16="http://schemas.microsoft.com/office/drawing/2014/main" id="{3C35BDA9-86ED-864F-9F9F-8404EA851558}"/>
              </a:ext>
            </a:extLst>
          </p:cNvPr>
          <p:cNvGrpSpPr>
            <a:grpSpLocks/>
          </p:cNvGrpSpPr>
          <p:nvPr/>
        </p:nvGrpSpPr>
        <p:grpSpPr bwMode="auto">
          <a:xfrm>
            <a:off x="5638800" y="3563779"/>
            <a:ext cx="3581400" cy="1339850"/>
            <a:chOff x="2373313" y="3857625"/>
            <a:chExt cx="5268534" cy="1597025"/>
          </a:xfrm>
        </p:grpSpPr>
        <p:sp>
          <p:nvSpPr>
            <p:cNvPr id="43014" name="Line 9">
              <a:extLst>
                <a:ext uri="{FF2B5EF4-FFF2-40B4-BE49-F238E27FC236}">
                  <a16:creationId xmlns:a16="http://schemas.microsoft.com/office/drawing/2014/main" id="{64B9278C-0580-BE40-B726-634A6DF36262}"/>
                </a:ext>
              </a:extLst>
            </p:cNvPr>
            <p:cNvSpPr>
              <a:spLocks noChangeShapeType="1"/>
            </p:cNvSpPr>
            <p:nvPr/>
          </p:nvSpPr>
          <p:spPr bwMode="auto">
            <a:xfrm flipH="1">
              <a:off x="2895600" y="4930775"/>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15" name="Text Box 6">
              <a:extLst>
                <a:ext uri="{FF2B5EF4-FFF2-40B4-BE49-F238E27FC236}">
                  <a16:creationId xmlns:a16="http://schemas.microsoft.com/office/drawing/2014/main" id="{CFC38753-591D-C84D-9B20-85B0AE15024A}"/>
                </a:ext>
              </a:extLst>
            </p:cNvPr>
            <p:cNvSpPr txBox="1">
              <a:spLocks noChangeArrowheads="1"/>
            </p:cNvSpPr>
            <p:nvPr/>
          </p:nvSpPr>
          <p:spPr bwMode="auto">
            <a:xfrm>
              <a:off x="2373313" y="4181475"/>
              <a:ext cx="323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sz="2000">
                  <a:solidFill>
                    <a:srgbClr val="000000"/>
                  </a:solidFill>
                </a:rPr>
                <a:t>x</a:t>
              </a:r>
            </a:p>
          </p:txBody>
        </p:sp>
        <p:sp>
          <p:nvSpPr>
            <p:cNvPr id="43016" name="Line 7">
              <a:extLst>
                <a:ext uri="{FF2B5EF4-FFF2-40B4-BE49-F238E27FC236}">
                  <a16:creationId xmlns:a16="http://schemas.microsoft.com/office/drawing/2014/main" id="{F9260D54-A3D7-B341-854F-6EBE7BAF192E}"/>
                </a:ext>
              </a:extLst>
            </p:cNvPr>
            <p:cNvSpPr>
              <a:spLocks noChangeShapeType="1"/>
            </p:cNvSpPr>
            <p:nvPr/>
          </p:nvSpPr>
          <p:spPr bwMode="auto">
            <a:xfrm>
              <a:off x="2743200" y="4343400"/>
              <a:ext cx="2446338" cy="0"/>
            </a:xfrm>
            <a:prstGeom prst="line">
              <a:avLst/>
            </a:prstGeom>
            <a:noFill/>
            <a:ln w="57150">
              <a:solidFill>
                <a:srgbClr val="3399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17" name="Text Box 8">
              <a:extLst>
                <a:ext uri="{FF2B5EF4-FFF2-40B4-BE49-F238E27FC236}">
                  <a16:creationId xmlns:a16="http://schemas.microsoft.com/office/drawing/2014/main" id="{2E248D85-D87A-1142-A12E-27AC2D36F703}"/>
                </a:ext>
              </a:extLst>
            </p:cNvPr>
            <p:cNvSpPr txBox="1">
              <a:spLocks noChangeArrowheads="1"/>
            </p:cNvSpPr>
            <p:nvPr/>
          </p:nvSpPr>
          <p:spPr bwMode="auto">
            <a:xfrm>
              <a:off x="5189538" y="4181475"/>
              <a:ext cx="2452309" cy="550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a:solidFill>
                    <a:srgbClr val="000000"/>
                  </a:solidFill>
                  <a:latin typeface="Comic Sans MS" panose="030F0902030302020204" pitchFamily="66" charset="0"/>
                </a:rPr>
                <a:t>g</a:t>
              </a:r>
              <a:r>
                <a:rPr lang="en-US" altLang="en-US" baseline="30000">
                  <a:solidFill>
                    <a:srgbClr val="000000"/>
                  </a:solidFill>
                  <a:latin typeface="Comic Sans MS" panose="030F0902030302020204" pitchFamily="66" charset="0"/>
                </a:rPr>
                <a:t>a</a:t>
              </a:r>
              <a:r>
                <a:rPr lang="en-US" altLang="en-US">
                  <a:solidFill>
                    <a:srgbClr val="000000"/>
                  </a:solidFill>
                  <a:latin typeface="Comic Sans MS" panose="030F0902030302020204" pitchFamily="66" charset="0"/>
                </a:rPr>
                <a:t> mod p</a:t>
              </a:r>
              <a:endParaRPr lang="en-US" altLang="en-US" sz="2000">
                <a:solidFill>
                  <a:srgbClr val="000000"/>
                </a:solidFill>
              </a:endParaRPr>
            </a:p>
          </p:txBody>
        </p:sp>
        <p:sp>
          <p:nvSpPr>
            <p:cNvPr id="43018" name="Line 9">
              <a:extLst>
                <a:ext uri="{FF2B5EF4-FFF2-40B4-BE49-F238E27FC236}">
                  <a16:creationId xmlns:a16="http://schemas.microsoft.com/office/drawing/2014/main" id="{69DE1D1D-ACED-6E40-96E4-D4D9C3FF3F5E}"/>
                </a:ext>
              </a:extLst>
            </p:cNvPr>
            <p:cNvSpPr>
              <a:spLocks noChangeShapeType="1"/>
            </p:cNvSpPr>
            <p:nvPr/>
          </p:nvSpPr>
          <p:spPr bwMode="auto">
            <a:xfrm flipH="1">
              <a:off x="2743200" y="474821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19" name="Text Box 10">
              <a:extLst>
                <a:ext uri="{FF2B5EF4-FFF2-40B4-BE49-F238E27FC236}">
                  <a16:creationId xmlns:a16="http://schemas.microsoft.com/office/drawing/2014/main" id="{4DA1CBEF-4B29-0E42-8368-5DA4EFD10D7F}"/>
                </a:ext>
              </a:extLst>
            </p:cNvPr>
            <p:cNvSpPr txBox="1">
              <a:spLocks noChangeArrowheads="1"/>
            </p:cNvSpPr>
            <p:nvPr/>
          </p:nvSpPr>
          <p:spPr bwMode="auto">
            <a:xfrm>
              <a:off x="3262313" y="3857625"/>
              <a:ext cx="11858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a:solidFill>
                    <a:srgbClr val="339933"/>
                  </a:solidFill>
                </a:rPr>
                <a:t>easy</a:t>
              </a:r>
            </a:p>
          </p:txBody>
        </p:sp>
        <p:sp>
          <p:nvSpPr>
            <p:cNvPr id="43020" name="Text Box 11">
              <a:extLst>
                <a:ext uri="{FF2B5EF4-FFF2-40B4-BE49-F238E27FC236}">
                  <a16:creationId xmlns:a16="http://schemas.microsoft.com/office/drawing/2014/main" id="{F430E401-95A0-1F4F-BBAA-030297F3E02D}"/>
                </a:ext>
              </a:extLst>
            </p:cNvPr>
            <p:cNvSpPr txBox="1">
              <a:spLocks noChangeArrowheads="1"/>
            </p:cNvSpPr>
            <p:nvPr/>
          </p:nvSpPr>
          <p:spPr bwMode="auto">
            <a:xfrm>
              <a:off x="3494278" y="4584234"/>
              <a:ext cx="132079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a:solidFill>
                    <a:srgbClr val="FF3300"/>
                  </a:solidFill>
                </a:rPr>
                <a:t>hard</a:t>
              </a:r>
            </a:p>
          </p:txBody>
        </p:sp>
        <p:sp>
          <p:nvSpPr>
            <p:cNvPr id="43021" name="Arc 4">
              <a:extLst>
                <a:ext uri="{FF2B5EF4-FFF2-40B4-BE49-F238E27FC236}">
                  <a16:creationId xmlns:a16="http://schemas.microsoft.com/office/drawing/2014/main" id="{84190D16-7716-AA49-8FC4-2D896D4D1DA0}"/>
                </a:ext>
              </a:extLst>
            </p:cNvPr>
            <p:cNvSpPr>
              <a:spLocks/>
            </p:cNvSpPr>
            <p:nvPr/>
          </p:nvSpPr>
          <p:spPr bwMode="auto">
            <a:xfrm rot="8398920">
              <a:off x="3160713" y="3965575"/>
              <a:ext cx="1824037" cy="1489075"/>
            </a:xfrm>
            <a:custGeom>
              <a:avLst/>
              <a:gdLst>
                <a:gd name="T0" fmla="*/ 0 w 21600"/>
                <a:gd name="T1" fmla="*/ 0 h 23451"/>
                <a:gd name="T2" fmla="*/ 2147483647 w 21600"/>
                <a:gd name="T3" fmla="*/ 2147483647 h 23451"/>
                <a:gd name="T4" fmla="*/ 0 w 21600"/>
                <a:gd name="T5" fmla="*/ 2147483647 h 23451"/>
                <a:gd name="T6" fmla="*/ 0 60000 65536"/>
                <a:gd name="T7" fmla="*/ 0 60000 65536"/>
                <a:gd name="T8" fmla="*/ 0 60000 65536"/>
                <a:gd name="T9" fmla="*/ 0 w 21600"/>
                <a:gd name="T10" fmla="*/ 0 h 23451"/>
                <a:gd name="T11" fmla="*/ 21600 w 21600"/>
                <a:gd name="T12" fmla="*/ 23451 h 23451"/>
              </a:gdLst>
              <a:ahLst/>
              <a:cxnLst>
                <a:cxn ang="T6">
                  <a:pos x="T0" y="T1"/>
                </a:cxn>
                <a:cxn ang="T7">
                  <a:pos x="T2" y="T3"/>
                </a:cxn>
                <a:cxn ang="T8">
                  <a:pos x="T4" y="T5"/>
                </a:cxn>
              </a:cxnLst>
              <a:rect l="T9" t="T10" r="T11" b="T12"/>
              <a:pathLst>
                <a:path w="21600" h="23451" fill="none" extrusionOk="0">
                  <a:moveTo>
                    <a:pt x="-1" y="0"/>
                  </a:moveTo>
                  <a:cubicBezTo>
                    <a:pt x="11929" y="0"/>
                    <a:pt x="21600" y="9670"/>
                    <a:pt x="21600" y="21600"/>
                  </a:cubicBezTo>
                  <a:cubicBezTo>
                    <a:pt x="21600" y="22217"/>
                    <a:pt x="21573" y="22835"/>
                    <a:pt x="21520" y="23450"/>
                  </a:cubicBezTo>
                </a:path>
                <a:path w="21600" h="23451" stroke="0" extrusionOk="0">
                  <a:moveTo>
                    <a:pt x="-1" y="0"/>
                  </a:moveTo>
                  <a:cubicBezTo>
                    <a:pt x="11929" y="0"/>
                    <a:pt x="21600" y="9670"/>
                    <a:pt x="21600" y="21600"/>
                  </a:cubicBezTo>
                  <a:cubicBezTo>
                    <a:pt x="21600" y="22217"/>
                    <a:pt x="21573" y="22835"/>
                    <a:pt x="21520" y="23450"/>
                  </a:cubicBezTo>
                  <a:lnTo>
                    <a:pt x="0" y="21600"/>
                  </a:lnTo>
                  <a:lnTo>
                    <a:pt x="-1" y="0"/>
                  </a:lnTo>
                  <a:close/>
                </a:path>
              </a:pathLst>
            </a:custGeom>
            <a:noFill/>
            <a:ln w="57150">
              <a:solidFill>
                <a:srgbClr val="FF33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2691018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40738" y="452120"/>
            <a:ext cx="7846061" cy="710451"/>
          </a:xfrm>
          <a:prstGeom prst="rect">
            <a:avLst/>
          </a:prstGeom>
        </p:spPr>
        <p:txBody>
          <a:bodyPr vert="horz" wrap="square" lIns="0" tIns="43180" rIns="0" bIns="0" rtlCol="0">
            <a:spAutoFit/>
          </a:bodyPr>
          <a:lstStyle/>
          <a:p>
            <a:pPr marL="12700" marR="5080">
              <a:lnSpc>
                <a:spcPts val="5200"/>
              </a:lnSpc>
              <a:spcBef>
                <a:spcPts val="340"/>
              </a:spcBef>
              <a:tabLst>
                <a:tab pos="3509010" algn="l"/>
              </a:tabLst>
            </a:pPr>
            <a:r>
              <a:rPr sz="4400" dirty="0">
                <a:latin typeface="Arial" panose="020B0604020202020204" pitchFamily="34" charset="0"/>
                <a:cs typeface="Arial" panose="020B0604020202020204" pitchFamily="34" charset="0"/>
              </a:rPr>
              <a:t>Di</a:t>
            </a:r>
            <a:r>
              <a:rPr sz="4400" spc="-5" dirty="0">
                <a:latin typeface="Arial" panose="020B0604020202020204" pitchFamily="34" charset="0"/>
                <a:cs typeface="Arial" panose="020B0604020202020204" pitchFamily="34" charset="0"/>
              </a:rPr>
              <a:t>sc</a:t>
            </a:r>
            <a:r>
              <a:rPr sz="4400" dirty="0">
                <a:latin typeface="Arial" panose="020B0604020202020204" pitchFamily="34" charset="0"/>
                <a:cs typeface="Arial" panose="020B0604020202020204" pitchFamily="34" charset="0"/>
              </a:rPr>
              <a:t>r</a:t>
            </a:r>
            <a:r>
              <a:rPr sz="4400" spc="-5" dirty="0">
                <a:latin typeface="Arial" panose="020B0604020202020204" pitchFamily="34" charset="0"/>
                <a:cs typeface="Arial" panose="020B0604020202020204" pitchFamily="34" charset="0"/>
              </a:rPr>
              <a:t>e</a:t>
            </a:r>
            <a:r>
              <a:rPr sz="4400" dirty="0">
                <a:latin typeface="Arial" panose="020B0604020202020204" pitchFamily="34" charset="0"/>
                <a:cs typeface="Arial" panose="020B0604020202020204" pitchFamily="34" charset="0"/>
              </a:rPr>
              <a:t>te</a:t>
            </a:r>
            <a:r>
              <a:rPr sz="4400" spc="-5" dirty="0">
                <a:latin typeface="Arial" panose="020B0604020202020204" pitchFamily="34" charset="0"/>
                <a:cs typeface="Arial" panose="020B0604020202020204" pitchFamily="34" charset="0"/>
              </a:rPr>
              <a:t> </a:t>
            </a:r>
            <a:r>
              <a:rPr sz="4400" dirty="0">
                <a:latin typeface="Arial" panose="020B0604020202020204" pitchFamily="34" charset="0"/>
                <a:cs typeface="Arial" panose="020B0604020202020204" pitchFamily="34" charset="0"/>
              </a:rPr>
              <a:t>Log</a:t>
            </a:r>
            <a:r>
              <a:rPr lang="en-US" sz="4400" dirty="0">
                <a:latin typeface="Arial" panose="020B0604020202020204" pitchFamily="34" charset="0"/>
                <a:cs typeface="Arial" panose="020B0604020202020204" pitchFamily="34" charset="0"/>
              </a:rPr>
              <a:t> </a:t>
            </a:r>
            <a:r>
              <a:rPr sz="4400" dirty="0">
                <a:latin typeface="Arial" panose="020B0604020202020204" pitchFamily="34" charset="0"/>
                <a:cs typeface="Arial" panose="020B0604020202020204" pitchFamily="34" charset="0"/>
              </a:rPr>
              <a:t>P</a:t>
            </a:r>
            <a:r>
              <a:rPr sz="4400" spc="5" dirty="0">
                <a:latin typeface="Arial" panose="020B0604020202020204" pitchFamily="34" charset="0"/>
                <a:cs typeface="Arial" panose="020B0604020202020204" pitchFamily="34" charset="0"/>
              </a:rPr>
              <a:t>r</a:t>
            </a:r>
            <a:r>
              <a:rPr sz="4400" spc="-5" dirty="0">
                <a:latin typeface="Arial" panose="020B0604020202020204" pitchFamily="34" charset="0"/>
                <a:cs typeface="Arial" panose="020B0604020202020204" pitchFamily="34" charset="0"/>
              </a:rPr>
              <a:t>o</a:t>
            </a:r>
            <a:r>
              <a:rPr sz="4400" dirty="0">
                <a:latin typeface="Arial" panose="020B0604020202020204" pitchFamily="34" charset="0"/>
                <a:cs typeface="Arial" panose="020B0604020202020204" pitchFamily="34" charset="0"/>
              </a:rPr>
              <a:t>b</a:t>
            </a:r>
            <a:r>
              <a:rPr sz="4400" spc="-5" dirty="0">
                <a:latin typeface="Arial" panose="020B0604020202020204" pitchFamily="34" charset="0"/>
                <a:cs typeface="Arial" panose="020B0604020202020204" pitchFamily="34" charset="0"/>
              </a:rPr>
              <a:t>lem</a:t>
            </a:r>
            <a:r>
              <a:rPr sz="4400" dirty="0">
                <a:latin typeface="Arial" panose="020B0604020202020204" pitchFamily="34" charset="0"/>
                <a:cs typeface="Arial" panose="020B0604020202020204" pitchFamily="34" charset="0"/>
              </a:rPr>
              <a:t>(DLP)</a:t>
            </a:r>
          </a:p>
        </p:txBody>
      </p:sp>
      <p:sp>
        <p:nvSpPr>
          <p:cNvPr id="3" name="object 3"/>
          <p:cNvSpPr txBox="1"/>
          <p:nvPr/>
        </p:nvSpPr>
        <p:spPr>
          <a:xfrm>
            <a:off x="820418" y="2043430"/>
            <a:ext cx="8171182" cy="3495829"/>
          </a:xfrm>
          <a:prstGeom prst="rect">
            <a:avLst/>
          </a:prstGeom>
        </p:spPr>
        <p:txBody>
          <a:bodyPr vert="horz" wrap="square" lIns="0" tIns="33020" rIns="0" bIns="0" rtlCol="0">
            <a:spAutoFit/>
          </a:bodyPr>
          <a:lstStyle/>
          <a:p>
            <a:pPr marL="584200" marR="5080" indent="-571500">
              <a:lnSpc>
                <a:spcPts val="4300"/>
              </a:lnSpc>
              <a:spcBef>
                <a:spcPts val="260"/>
              </a:spcBef>
              <a:buFont typeface="Wingdings" pitchFamily="2" charset="2"/>
              <a:buChar char="ü"/>
              <a:tabLst>
                <a:tab pos="1913889" algn="l"/>
                <a:tab pos="2522855" algn="l"/>
                <a:tab pos="3514725" algn="l"/>
              </a:tabLst>
            </a:pPr>
            <a:r>
              <a:rPr sz="3600" spc="-5" dirty="0">
                <a:latin typeface="Arial" panose="020B0604020202020204" pitchFamily="34" charset="0"/>
                <a:cs typeface="Arial" panose="020B0604020202020204" pitchFamily="34" charset="0"/>
              </a:rPr>
              <a:t>Example	</a:t>
            </a:r>
            <a:r>
              <a:rPr sz="3600" dirty="0">
                <a:latin typeface="Arial" panose="020B0604020202020204" pitchFamily="34" charset="0"/>
                <a:cs typeface="Arial" panose="020B0604020202020204" pitchFamily="34" charset="0"/>
              </a:rPr>
              <a:t>of	</a:t>
            </a:r>
            <a:r>
              <a:rPr sz="3600" spc="-5" dirty="0">
                <a:latin typeface="Arial" panose="020B0604020202020204" pitchFamily="34" charset="0"/>
                <a:cs typeface="Arial" panose="020B0604020202020204" pitchFamily="34" charset="0"/>
              </a:rPr>
              <a:t>One</a:t>
            </a:r>
            <a:r>
              <a:rPr lang="en-US" sz="3600" spc="-5" dirty="0">
                <a:latin typeface="Arial" panose="020B0604020202020204" pitchFamily="34" charset="0"/>
                <a:cs typeface="Arial" panose="020B0604020202020204" pitchFamily="34" charset="0"/>
              </a:rPr>
              <a:t>-</a:t>
            </a:r>
            <a:r>
              <a:rPr sz="3600" spc="-5" dirty="0">
                <a:latin typeface="Arial" panose="020B0604020202020204" pitchFamily="34" charset="0"/>
                <a:cs typeface="Arial" panose="020B0604020202020204" pitchFamily="34" charset="0"/>
              </a:rPr>
              <a:t>Way</a:t>
            </a:r>
            <a:r>
              <a:rPr sz="3600" spc="-50" dirty="0">
                <a:latin typeface="Arial" panose="020B0604020202020204" pitchFamily="34" charset="0"/>
                <a:cs typeface="Arial" panose="020B0604020202020204" pitchFamily="34" charset="0"/>
              </a:rPr>
              <a:t> </a:t>
            </a:r>
            <a:r>
              <a:rPr sz="3600" spc="-5" dirty="0">
                <a:latin typeface="Arial" panose="020B0604020202020204" pitchFamily="34" charset="0"/>
                <a:cs typeface="Arial" panose="020B0604020202020204" pitchFamily="34" charset="0"/>
              </a:rPr>
              <a:t>Permutation</a:t>
            </a:r>
            <a:endParaRPr lang="en-US" sz="3600" spc="-5" dirty="0">
              <a:latin typeface="Arial" panose="020B0604020202020204" pitchFamily="34" charset="0"/>
              <a:cs typeface="Arial" panose="020B0604020202020204" pitchFamily="34" charset="0"/>
            </a:endParaRPr>
          </a:p>
          <a:p>
            <a:pPr marL="12700" marR="5080">
              <a:lnSpc>
                <a:spcPts val="4300"/>
              </a:lnSpc>
              <a:spcBef>
                <a:spcPts val="260"/>
              </a:spcBef>
              <a:tabLst>
                <a:tab pos="1913889" algn="l"/>
                <a:tab pos="2522855" algn="l"/>
                <a:tab pos="3514725" algn="l"/>
              </a:tabLst>
            </a:pPr>
            <a:r>
              <a:rPr sz="3600" spc="-5" dirty="0">
                <a:solidFill>
                  <a:srgbClr val="FF0000"/>
                </a:solidFill>
                <a:latin typeface="Arial" panose="020B0604020202020204" pitchFamily="34" charset="0"/>
                <a:cs typeface="Arial" panose="020B0604020202020204" pitchFamily="34" charset="0"/>
              </a:rPr>
              <a:t>  </a:t>
            </a:r>
            <a:endParaRPr lang="en-US" sz="3600" spc="-5" dirty="0">
              <a:solidFill>
                <a:srgbClr val="FF0000"/>
              </a:solidFill>
              <a:latin typeface="Arial" panose="020B0604020202020204" pitchFamily="34" charset="0"/>
              <a:cs typeface="Arial" panose="020B0604020202020204" pitchFamily="34" charset="0"/>
            </a:endParaRPr>
          </a:p>
          <a:p>
            <a:pPr marL="12700" marR="5080">
              <a:lnSpc>
                <a:spcPts val="4300"/>
              </a:lnSpc>
              <a:spcBef>
                <a:spcPts val="260"/>
              </a:spcBef>
              <a:tabLst>
                <a:tab pos="1913889" algn="l"/>
                <a:tab pos="2522855" algn="l"/>
                <a:tab pos="3514725" algn="l"/>
              </a:tabLst>
            </a:pPr>
            <a:r>
              <a:rPr sz="3600" dirty="0">
                <a:latin typeface="Arial" panose="020B0604020202020204" pitchFamily="34" charset="0"/>
                <a:cs typeface="Arial" panose="020B0604020202020204" pitchFamily="34" charset="0"/>
              </a:rPr>
              <a:t>Example </a:t>
            </a:r>
            <a:r>
              <a:rPr sz="3600" spc="-5" dirty="0">
                <a:latin typeface="Arial" panose="020B0604020202020204" pitchFamily="34" charset="0"/>
                <a:cs typeface="Arial" panose="020B0604020202020204" pitchFamily="34" charset="0"/>
              </a:rPr>
              <a:t>of </a:t>
            </a:r>
            <a:r>
              <a:rPr sz="3600" dirty="0">
                <a:latin typeface="Arial" panose="020B0604020202020204" pitchFamily="34" charset="0"/>
                <a:cs typeface="Arial" panose="020B0604020202020204" pitchFamily="34" charset="0"/>
              </a:rPr>
              <a:t>OWF </a:t>
            </a:r>
            <a:r>
              <a:rPr lang="en-US" sz="3600" dirty="0">
                <a:latin typeface="Arial" panose="020B0604020202020204" pitchFamily="34" charset="0"/>
                <a:cs typeface="Arial" panose="020B0604020202020204" pitchFamily="34" charset="0"/>
              </a:rPr>
              <a:t>collection</a:t>
            </a:r>
          </a:p>
          <a:p>
            <a:pPr marL="12700" marR="5080">
              <a:lnSpc>
                <a:spcPts val="4300"/>
              </a:lnSpc>
              <a:spcBef>
                <a:spcPts val="260"/>
              </a:spcBef>
              <a:tabLst>
                <a:tab pos="1913889" algn="l"/>
                <a:tab pos="2522855" algn="l"/>
                <a:tab pos="3514725" algn="l"/>
              </a:tabLst>
            </a:pPr>
            <a:endParaRPr lang="en-US" sz="3600" spc="-5" dirty="0">
              <a:latin typeface="Arial" panose="020B0604020202020204" pitchFamily="34" charset="0"/>
              <a:cs typeface="Arial" panose="020B0604020202020204" pitchFamily="34" charset="0"/>
            </a:endParaRPr>
          </a:p>
          <a:p>
            <a:pPr marL="12700" marR="5080">
              <a:lnSpc>
                <a:spcPts val="4300"/>
              </a:lnSpc>
              <a:spcBef>
                <a:spcPts val="260"/>
              </a:spcBef>
              <a:tabLst>
                <a:tab pos="1913889" algn="l"/>
                <a:tab pos="2522855" algn="l"/>
                <a:tab pos="3514725" algn="l"/>
              </a:tabLst>
            </a:pPr>
            <a:r>
              <a:rPr sz="3600" spc="-5" dirty="0">
                <a:latin typeface="Arial" panose="020B0604020202020204" pitchFamily="34" charset="0"/>
                <a:cs typeface="Arial" panose="020B0604020202020204" pitchFamily="34" charset="0"/>
              </a:rPr>
              <a:t>Extra</a:t>
            </a:r>
            <a:r>
              <a:rPr sz="3600" spc="-10" dirty="0">
                <a:latin typeface="Arial" panose="020B0604020202020204" pitchFamily="34" charset="0"/>
                <a:cs typeface="Arial" panose="020B0604020202020204" pitchFamily="34" charset="0"/>
              </a:rPr>
              <a:t> </a:t>
            </a:r>
            <a:r>
              <a:rPr sz="3600" spc="-5" dirty="0">
                <a:latin typeface="Arial" panose="020B0604020202020204" pitchFamily="34" charset="0"/>
                <a:cs typeface="Arial" panose="020B0604020202020204" pitchFamily="34" charset="0"/>
              </a:rPr>
              <a:t>Structure</a:t>
            </a:r>
            <a:r>
              <a:rPr lang="en-US" sz="3600" spc="-5" dirty="0">
                <a:latin typeface="Arial" panose="020B0604020202020204" pitchFamily="34" charset="0"/>
                <a:cs typeface="Arial" panose="020B0604020202020204" pitchFamily="34" charset="0"/>
              </a:rPr>
              <a:t>:  </a:t>
            </a:r>
            <a:r>
              <a:rPr sz="3600" spc="-5" dirty="0">
                <a:latin typeface="Arial" panose="020B0604020202020204" pitchFamily="34" charset="0"/>
                <a:cs typeface="Arial" panose="020B0604020202020204" pitchFamily="34" charset="0"/>
              </a:rPr>
              <a:t>Specialized</a:t>
            </a:r>
            <a:r>
              <a:rPr lang="en-US" sz="3600" spc="-10" dirty="0">
                <a:latin typeface="Arial" panose="020B0604020202020204" pitchFamily="34" charset="0"/>
                <a:cs typeface="Arial" panose="020B0604020202020204" pitchFamily="34" charset="0"/>
              </a:rPr>
              <a:t> </a:t>
            </a:r>
            <a:r>
              <a:rPr sz="3600" spc="-5" dirty="0">
                <a:latin typeface="Arial" panose="020B0604020202020204" pitchFamily="34" charset="0"/>
                <a:cs typeface="Arial" panose="020B0604020202020204" pitchFamily="34" charset="0"/>
              </a:rPr>
              <a:t>Applications</a:t>
            </a:r>
            <a:endParaRPr sz="3600" dirty="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118" y="208281"/>
            <a:ext cx="7179945" cy="574040"/>
          </a:xfrm>
          <a:prstGeom prst="rect">
            <a:avLst/>
          </a:prstGeom>
        </p:spPr>
        <p:txBody>
          <a:bodyPr vert="horz" wrap="square" lIns="0" tIns="12700" rIns="0" bIns="0" rtlCol="0">
            <a:spAutoFit/>
          </a:bodyPr>
          <a:lstStyle/>
          <a:p>
            <a:pPr marL="12700">
              <a:lnSpc>
                <a:spcPct val="100000"/>
              </a:lnSpc>
              <a:spcBef>
                <a:spcPts val="100"/>
              </a:spcBef>
              <a:tabLst>
                <a:tab pos="3056255" algn="l"/>
                <a:tab pos="4047490" algn="l"/>
              </a:tabLst>
            </a:pPr>
            <a:r>
              <a:rPr b="1" spc="-5" dirty="0">
                <a:latin typeface="Arial" panose="020B0604020202020204" pitchFamily="34" charset="0"/>
                <a:cs typeface="Arial" panose="020B0604020202020204" pitchFamily="34" charset="0"/>
              </a:rPr>
              <a:t>Collections</a:t>
            </a:r>
            <a:r>
              <a:rPr spc="1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of</a:t>
            </a:r>
            <a:r>
              <a:rPr lang="en-US"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One</a:t>
            </a:r>
            <a:r>
              <a:rPr lang="en-US" spc="-5" dirty="0">
                <a:latin typeface="Arial" panose="020B0604020202020204" pitchFamily="34" charset="0"/>
                <a:cs typeface="Arial" panose="020B0604020202020204" pitchFamily="34" charset="0"/>
              </a:rPr>
              <a:t>-</a:t>
            </a:r>
            <a:r>
              <a:rPr spc="-5" dirty="0">
                <a:latin typeface="Arial" panose="020B0604020202020204" pitchFamily="34" charset="0"/>
                <a:cs typeface="Arial" panose="020B0604020202020204" pitchFamily="34" charset="0"/>
              </a:rPr>
              <a:t>Way</a:t>
            </a:r>
            <a:r>
              <a:rPr spc="-6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Functions</a:t>
            </a:r>
          </a:p>
        </p:txBody>
      </p:sp>
      <p:sp>
        <p:nvSpPr>
          <p:cNvPr id="3" name="object 3"/>
          <p:cNvSpPr txBox="1"/>
          <p:nvPr/>
        </p:nvSpPr>
        <p:spPr>
          <a:xfrm>
            <a:off x="295275" y="939165"/>
            <a:ext cx="8848725" cy="4979670"/>
          </a:xfrm>
          <a:prstGeom prst="rect">
            <a:avLst/>
          </a:prstGeom>
        </p:spPr>
        <p:txBody>
          <a:bodyPr vert="horz" wrap="square" lIns="0" tIns="29845" rIns="0" bIns="0" rtlCol="0">
            <a:spAutoFit/>
          </a:bodyPr>
          <a:lstStyle/>
          <a:p>
            <a:pPr marL="431165" marR="603885" indent="-342900">
              <a:lnSpc>
                <a:spcPts val="3329"/>
              </a:lnSpc>
              <a:spcBef>
                <a:spcPts val="235"/>
              </a:spcBef>
              <a:tabLst>
                <a:tab pos="1564640" algn="l"/>
                <a:tab pos="4144645" algn="l"/>
              </a:tabLst>
            </a:pPr>
            <a:r>
              <a:rPr sz="2800" dirty="0">
                <a:solidFill>
                  <a:srgbClr val="0541FF"/>
                </a:solidFill>
                <a:latin typeface="Arial" panose="020B0604020202020204" pitchFamily="34" charset="0"/>
                <a:cs typeface="Arial" panose="020B0604020202020204" pitchFamily="34" charset="0"/>
              </a:rPr>
              <a:t>Definition: </a:t>
            </a:r>
            <a:r>
              <a:rPr sz="2800" spc="-5" dirty="0">
                <a:solidFill>
                  <a:srgbClr val="0541FF"/>
                </a:solidFill>
                <a:latin typeface="Arial" panose="020B0604020202020204" pitchFamily="34" charset="0"/>
                <a:cs typeface="Arial" panose="020B0604020202020204" pitchFamily="34" charset="0"/>
              </a:rPr>
              <a:t>F=</a:t>
            </a:r>
            <a:r>
              <a:rPr sz="2800" spc="10" dirty="0">
                <a:solidFill>
                  <a:srgbClr val="0541FF"/>
                </a:solidFill>
                <a:latin typeface="Arial" panose="020B0604020202020204" pitchFamily="34" charset="0"/>
                <a:cs typeface="Arial" panose="020B0604020202020204" pitchFamily="34" charset="0"/>
              </a:rPr>
              <a:t> </a:t>
            </a:r>
            <a:r>
              <a:rPr sz="2800" dirty="0">
                <a:solidFill>
                  <a:srgbClr val="0541FF"/>
                </a:solidFill>
                <a:latin typeface="Arial" panose="020B0604020202020204" pitchFamily="34" charset="0"/>
                <a:cs typeface="Arial" panose="020B0604020202020204" pitchFamily="34" charset="0"/>
              </a:rPr>
              <a:t>{f</a:t>
            </a:r>
            <a:r>
              <a:rPr sz="2775" baseline="-21021" dirty="0">
                <a:solidFill>
                  <a:srgbClr val="005FFF"/>
                </a:solidFill>
                <a:latin typeface="Arial" panose="020B0604020202020204" pitchFamily="34" charset="0"/>
                <a:cs typeface="Arial" panose="020B0604020202020204" pitchFamily="34" charset="0"/>
              </a:rPr>
              <a:t>i</a:t>
            </a:r>
            <a:r>
              <a:rPr sz="2800" dirty="0">
                <a:solidFill>
                  <a:srgbClr val="0541FF"/>
                </a:solidFill>
                <a:latin typeface="Arial" panose="020B0604020202020204" pitchFamily="34" charset="0"/>
                <a:cs typeface="Arial" panose="020B0604020202020204" pitchFamily="34" charset="0"/>
              </a:rPr>
              <a:t>:D</a:t>
            </a:r>
            <a:r>
              <a:rPr sz="2775" baseline="-21021" dirty="0">
                <a:solidFill>
                  <a:srgbClr val="005FFF"/>
                </a:solidFill>
                <a:latin typeface="Arial" panose="020B0604020202020204" pitchFamily="34" charset="0"/>
                <a:cs typeface="Arial" panose="020B0604020202020204" pitchFamily="34" charset="0"/>
              </a:rPr>
              <a:t>i</a:t>
            </a:r>
            <a:r>
              <a:rPr sz="2800" dirty="0">
                <a:solidFill>
                  <a:srgbClr val="0541FF"/>
                </a:solidFill>
                <a:latin typeface="Arial" panose="020B0604020202020204" pitchFamily="34" charset="0"/>
                <a:cs typeface="Arial" panose="020B0604020202020204" pitchFamily="34" charset="0"/>
              </a:rPr>
              <a:t>-&gt;R</a:t>
            </a:r>
            <a:r>
              <a:rPr sz="2775" baseline="-21021" dirty="0">
                <a:solidFill>
                  <a:srgbClr val="005FFF"/>
                </a:solidFill>
                <a:latin typeface="Arial" panose="020B0604020202020204" pitchFamily="34" charset="0"/>
                <a:cs typeface="Arial" panose="020B0604020202020204" pitchFamily="34" charset="0"/>
              </a:rPr>
              <a:t>i</a:t>
            </a:r>
            <a:r>
              <a:rPr sz="2800" dirty="0">
                <a:solidFill>
                  <a:srgbClr val="0541FF"/>
                </a:solidFill>
                <a:latin typeface="Arial" panose="020B0604020202020204" pitchFamily="34" charset="0"/>
                <a:cs typeface="Arial" panose="020B0604020202020204" pitchFamily="34" charset="0"/>
              </a:rPr>
              <a:t>}</a:t>
            </a:r>
            <a:r>
              <a:rPr sz="2775" baseline="-21021" dirty="0">
                <a:solidFill>
                  <a:srgbClr val="005FFF"/>
                </a:solidFill>
                <a:latin typeface="Arial" panose="020B0604020202020204" pitchFamily="34" charset="0"/>
                <a:cs typeface="Arial" panose="020B0604020202020204" pitchFamily="34" charset="0"/>
              </a:rPr>
              <a:t>i∈I	</a:t>
            </a:r>
            <a:r>
              <a:rPr sz="2800" dirty="0">
                <a:latin typeface="Arial" panose="020B0604020202020204" pitchFamily="34" charset="0"/>
                <a:cs typeface="Arial" panose="020B0604020202020204" pitchFamily="34" charset="0"/>
              </a:rPr>
              <a:t>where I is a set of</a:t>
            </a:r>
            <a:r>
              <a:rPr sz="2800" spc="-12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indices,  </a:t>
            </a:r>
            <a:r>
              <a:rPr sz="2800" spc="-5" dirty="0">
                <a:latin typeface="Arial" panose="020B0604020202020204" pitchFamily="34" charset="0"/>
                <a:cs typeface="Arial" panose="020B0604020202020204" pitchFamily="34" charset="0"/>
              </a:rPr>
              <a:t>and</a:t>
            </a:r>
            <a:r>
              <a:rPr sz="2800" spc="5"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D</a:t>
            </a:r>
            <a:r>
              <a:rPr sz="2775" spc="-7" baseline="-21021" dirty="0">
                <a:latin typeface="Arial" panose="020B0604020202020204" pitchFamily="34" charset="0"/>
                <a:cs typeface="Arial" panose="020B0604020202020204" pitchFamily="34" charset="0"/>
              </a:rPr>
              <a:t>i	</a:t>
            </a:r>
            <a:r>
              <a:rPr sz="280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R</a:t>
            </a:r>
            <a:r>
              <a:rPr sz="2775" spc="-7" baseline="-21021" dirty="0">
                <a:latin typeface="Arial" panose="020B0604020202020204" pitchFamily="34" charset="0"/>
                <a:cs typeface="Arial" panose="020B0604020202020204" pitchFamily="34" charset="0"/>
              </a:rPr>
              <a:t>i </a:t>
            </a:r>
            <a:r>
              <a:rPr sz="2800" dirty="0">
                <a:latin typeface="Arial" panose="020B0604020202020204" pitchFamily="34" charset="0"/>
                <a:cs typeface="Arial" panose="020B0604020202020204" pitchFamily="34" charset="0"/>
              </a:rPr>
              <a:t>are </a:t>
            </a:r>
            <a:r>
              <a:rPr sz="2800" spc="-5" dirty="0">
                <a:latin typeface="Arial" panose="020B0604020202020204" pitchFamily="34" charset="0"/>
                <a:cs typeface="Arial" panose="020B0604020202020204" pitchFamily="34" charset="0"/>
              </a:rPr>
              <a:t>finite</a:t>
            </a:r>
            <a:r>
              <a:rPr sz="2800" spc="-25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sets.</a:t>
            </a:r>
            <a:endParaRPr sz="2800" dirty="0">
              <a:latin typeface="Arial" panose="020B0604020202020204" pitchFamily="34" charset="0"/>
              <a:cs typeface="Arial" panose="020B0604020202020204" pitchFamily="34" charset="0"/>
            </a:endParaRPr>
          </a:p>
          <a:p>
            <a:pPr>
              <a:lnSpc>
                <a:spcPct val="100000"/>
              </a:lnSpc>
              <a:spcBef>
                <a:spcPts val="35"/>
              </a:spcBef>
            </a:pPr>
            <a:endParaRPr sz="3850" dirty="0">
              <a:latin typeface="Arial" panose="020B0604020202020204" pitchFamily="34" charset="0"/>
              <a:cs typeface="Arial" panose="020B0604020202020204" pitchFamily="34" charset="0"/>
            </a:endParaRPr>
          </a:p>
          <a:p>
            <a:pPr marL="431165" marR="133350" indent="-342900">
              <a:lnSpc>
                <a:spcPct val="101499"/>
              </a:lnSpc>
              <a:buFont typeface="Arial"/>
              <a:buChar char="•"/>
              <a:tabLst>
                <a:tab pos="431165" algn="l"/>
                <a:tab pos="431800" algn="l"/>
                <a:tab pos="3310254" algn="l"/>
              </a:tabLst>
            </a:pPr>
            <a:r>
              <a:rPr sz="2400" b="1" spc="-5" dirty="0">
                <a:latin typeface="Arial" panose="020B0604020202020204" pitchFamily="34" charset="0"/>
                <a:cs typeface="Arial" panose="020B0604020202020204" pitchFamily="34" charset="0"/>
              </a:rPr>
              <a:t>Sample</a:t>
            </a:r>
            <a:r>
              <a:rPr sz="2400" b="1" spc="10" dirty="0">
                <a:latin typeface="Arial" panose="020B0604020202020204" pitchFamily="34" charset="0"/>
                <a:cs typeface="Arial" panose="020B0604020202020204" pitchFamily="34" charset="0"/>
              </a:rPr>
              <a:t> </a:t>
            </a:r>
            <a:r>
              <a:rPr sz="2400" b="1" dirty="0">
                <a:latin typeface="Arial" panose="020B0604020202020204" pitchFamily="34" charset="0"/>
                <a:cs typeface="Arial" panose="020B0604020202020204" pitchFamily="34" charset="0"/>
              </a:rPr>
              <a:t>a</a:t>
            </a:r>
            <a:r>
              <a:rPr sz="2400" b="1" spc="10" dirty="0">
                <a:latin typeface="Arial" panose="020B0604020202020204" pitchFamily="34" charset="0"/>
                <a:cs typeface="Arial" panose="020B0604020202020204" pitchFamily="34" charset="0"/>
              </a:rPr>
              <a:t> </a:t>
            </a:r>
            <a:r>
              <a:rPr sz="2400" b="1" spc="-5" dirty="0">
                <a:latin typeface="Arial" panose="020B0604020202020204" pitchFamily="34" charset="0"/>
                <a:cs typeface="Arial" panose="020B0604020202020204" pitchFamily="34" charset="0"/>
              </a:rPr>
              <a:t>function</a:t>
            </a:r>
            <a:r>
              <a:rPr sz="2400" spc="-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 PPT algo. </a:t>
            </a:r>
            <a:r>
              <a:rPr sz="2400" spc="-5" dirty="0">
                <a:latin typeface="Arial" panose="020B0604020202020204" pitchFamily="34" charset="0"/>
                <a:cs typeface="Arial" panose="020B0604020202020204" pitchFamily="34" charset="0"/>
              </a:rPr>
              <a:t>G(1</a:t>
            </a:r>
            <a:r>
              <a:rPr sz="2400" spc="-7" baseline="24305" dirty="0">
                <a:latin typeface="Arial" panose="020B0604020202020204" pitchFamily="34" charset="0"/>
                <a:cs typeface="Arial" panose="020B0604020202020204" pitchFamily="34" charset="0"/>
              </a:rPr>
              <a:t>n</a:t>
            </a:r>
            <a:r>
              <a:rPr sz="2400" spc="-5" dirty="0">
                <a:latin typeface="Arial" panose="020B0604020202020204" pitchFamily="34" charset="0"/>
                <a:cs typeface="Arial" panose="020B0604020202020204" pitchFamily="34" charset="0"/>
              </a:rPr>
              <a:t>) that selects </a:t>
            </a:r>
            <a:r>
              <a:rPr sz="2400" dirty="0">
                <a:latin typeface="Arial" panose="020B0604020202020204" pitchFamily="34" charset="0"/>
                <a:cs typeface="Arial" panose="020B0604020202020204" pitchFamily="34" charset="0"/>
              </a:rPr>
              <a:t>f</a:t>
            </a:r>
            <a:r>
              <a:rPr sz="2400" baseline="-20833" dirty="0">
                <a:latin typeface="Arial" panose="020B0604020202020204" pitchFamily="34" charset="0"/>
                <a:cs typeface="Arial" panose="020B0604020202020204" pitchFamily="34" charset="0"/>
              </a:rPr>
              <a:t>i </a:t>
            </a:r>
            <a:r>
              <a:rPr sz="2400" dirty="0">
                <a:latin typeface="Arial" panose="020B0604020202020204" pitchFamily="34" charset="0"/>
                <a:cs typeface="Arial" panose="020B0604020202020204" pitchFamily="34" charset="0"/>
              </a:rPr>
              <a:t>in F </a:t>
            </a:r>
            <a:r>
              <a:rPr sz="2400" spc="-5" dirty="0">
                <a:latin typeface="Arial" panose="020B0604020202020204" pitchFamily="34" charset="0"/>
                <a:cs typeface="Arial" panose="020B0604020202020204" pitchFamily="34" charset="0"/>
              </a:rPr>
              <a:t>for </a:t>
            </a:r>
            <a:r>
              <a:rPr sz="2400" dirty="0">
                <a:latin typeface="Arial" panose="020B0604020202020204" pitchFamily="34" charset="0"/>
                <a:cs typeface="Arial" panose="020B0604020202020204" pitchFamily="34" charset="0"/>
              </a:rPr>
              <a:t>i  </a:t>
            </a:r>
            <a:r>
              <a:rPr sz="2400" spc="-5" dirty="0">
                <a:latin typeface="Arial" panose="020B0604020202020204" pitchFamily="34" charset="0"/>
                <a:cs typeface="Arial" panose="020B0604020202020204" pitchFamily="34" charset="0"/>
              </a:rPr>
              <a:t>in </a:t>
            </a:r>
            <a:r>
              <a:rPr sz="2400" dirty="0">
                <a:latin typeface="Arial" panose="020B0604020202020204" pitchFamily="34" charset="0"/>
                <a:cs typeface="Arial" panose="020B0604020202020204" pitchFamily="34" charset="0"/>
              </a:rPr>
              <a:t>I</a:t>
            </a:r>
            <a:r>
              <a:rPr sz="2400" spc="-7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∩{0,1}</a:t>
            </a:r>
            <a:r>
              <a:rPr sz="2400" spc="-7" baseline="24305" dirty="0">
                <a:latin typeface="Arial" panose="020B0604020202020204" pitchFamily="34" charset="0"/>
                <a:cs typeface="Arial" panose="020B0604020202020204" pitchFamily="34" charset="0"/>
              </a:rPr>
              <a:t>n</a:t>
            </a:r>
            <a:endParaRPr sz="2400" baseline="24305" dirty="0">
              <a:latin typeface="Arial" panose="020B0604020202020204" pitchFamily="34" charset="0"/>
              <a:cs typeface="Arial" panose="020B0604020202020204" pitchFamily="34" charset="0"/>
            </a:endParaRPr>
          </a:p>
          <a:p>
            <a:pPr marL="431165" marR="93980" indent="-342900">
              <a:lnSpc>
                <a:spcPts val="2820"/>
              </a:lnSpc>
              <a:spcBef>
                <a:spcPts val="740"/>
              </a:spcBef>
              <a:buFont typeface="Arial"/>
              <a:buChar char="•"/>
              <a:tabLst>
                <a:tab pos="431165" algn="l"/>
                <a:tab pos="431800" algn="l"/>
                <a:tab pos="753110" algn="l"/>
              </a:tabLst>
            </a:pPr>
            <a:r>
              <a:rPr sz="2400" b="1" spc="-5" dirty="0">
                <a:latin typeface="Arial" panose="020B0604020202020204" pitchFamily="34" charset="0"/>
                <a:cs typeface="Arial" panose="020B0604020202020204" pitchFamily="34" charset="0"/>
              </a:rPr>
              <a:t>Sample in Domain: </a:t>
            </a:r>
            <a:r>
              <a:rPr sz="2400" dirty="0">
                <a:latin typeface="Arial" panose="020B0604020202020204" pitchFamily="34" charset="0"/>
                <a:cs typeface="Arial" panose="020B0604020202020204" pitchFamily="34" charset="0"/>
              </a:rPr>
              <a:t>∃ PPT </a:t>
            </a:r>
            <a:r>
              <a:rPr sz="2400" spc="-5" dirty="0">
                <a:latin typeface="Arial" panose="020B0604020202020204" pitchFamily="34" charset="0"/>
                <a:cs typeface="Arial" panose="020B0604020202020204" pitchFamily="34" charset="0"/>
              </a:rPr>
              <a:t>algorithm </a:t>
            </a:r>
            <a:r>
              <a:rPr sz="2400" dirty="0">
                <a:latin typeface="Arial" panose="020B0604020202020204" pitchFamily="34" charset="0"/>
                <a:cs typeface="Arial" panose="020B0604020202020204" pitchFamily="34" charset="0"/>
              </a:rPr>
              <a:t>S(i) </a:t>
            </a:r>
            <a:r>
              <a:rPr sz="2400" spc="-5" dirty="0">
                <a:latin typeface="Arial" panose="020B0604020202020204" pitchFamily="34" charset="0"/>
                <a:cs typeface="Arial" panose="020B0604020202020204" pitchFamily="34" charset="0"/>
              </a:rPr>
              <a:t>that selects </a:t>
            </a:r>
            <a:r>
              <a:rPr sz="2400" dirty="0">
                <a:latin typeface="Arial" panose="020B0604020202020204" pitchFamily="34" charset="0"/>
                <a:cs typeface="Arial" panose="020B0604020202020204" pitchFamily="34" charset="0"/>
              </a:rPr>
              <a:t>random  x	in</a:t>
            </a:r>
            <a:r>
              <a:rPr sz="2400" spc="-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D</a:t>
            </a:r>
            <a:r>
              <a:rPr sz="2400" baseline="-20833" dirty="0">
                <a:latin typeface="Arial" panose="020B0604020202020204" pitchFamily="34" charset="0"/>
                <a:cs typeface="Arial" panose="020B0604020202020204" pitchFamily="34" charset="0"/>
              </a:rPr>
              <a:t>i</a:t>
            </a:r>
            <a:r>
              <a:rPr sz="2400" dirty="0">
                <a:latin typeface="Arial" panose="020B0604020202020204" pitchFamily="34" charset="0"/>
                <a:cs typeface="Arial" panose="020B0604020202020204" pitchFamily="34" charset="0"/>
              </a:rPr>
              <a:t>.</a:t>
            </a:r>
          </a:p>
          <a:p>
            <a:pPr>
              <a:lnSpc>
                <a:spcPct val="100000"/>
              </a:lnSpc>
              <a:buFont typeface="Arial"/>
              <a:buChar char="•"/>
            </a:pPr>
            <a:endParaRPr sz="2450" dirty="0">
              <a:latin typeface="Arial" panose="020B0604020202020204" pitchFamily="34" charset="0"/>
              <a:cs typeface="Arial" panose="020B0604020202020204" pitchFamily="34" charset="0"/>
            </a:endParaRPr>
          </a:p>
          <a:p>
            <a:pPr marL="431800" indent="-342900">
              <a:lnSpc>
                <a:spcPct val="100000"/>
              </a:lnSpc>
              <a:buFont typeface="Arial"/>
              <a:buChar char="•"/>
              <a:tabLst>
                <a:tab pos="431165" algn="l"/>
                <a:tab pos="431800" algn="l"/>
              </a:tabLst>
            </a:pPr>
            <a:r>
              <a:rPr sz="2400" b="1" dirty="0">
                <a:latin typeface="Arial" panose="020B0604020202020204" pitchFamily="34" charset="0"/>
                <a:cs typeface="Arial" panose="020B0604020202020204" pitchFamily="34" charset="0"/>
              </a:rPr>
              <a:t>Easy to </a:t>
            </a:r>
            <a:r>
              <a:rPr sz="2400" b="1" spc="-5" dirty="0">
                <a:latin typeface="Arial" panose="020B0604020202020204" pitchFamily="34" charset="0"/>
                <a:cs typeface="Arial" panose="020B0604020202020204" pitchFamily="34" charset="0"/>
              </a:rPr>
              <a:t>Evaluate</a:t>
            </a:r>
            <a:r>
              <a:rPr sz="2400" spc="-5" dirty="0">
                <a:solidFill>
                  <a:srgbClr val="0541FF"/>
                </a:solidFill>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 PPT </a:t>
            </a:r>
            <a:r>
              <a:rPr sz="2400" spc="-5" dirty="0">
                <a:latin typeface="Arial" panose="020B0604020202020204" pitchFamily="34" charset="0"/>
                <a:cs typeface="Arial" panose="020B0604020202020204" pitchFamily="34" charset="0"/>
              </a:rPr>
              <a:t>algorithm </a:t>
            </a:r>
            <a:r>
              <a:rPr sz="2400" dirty="0">
                <a:latin typeface="Arial" panose="020B0604020202020204" pitchFamily="34" charset="0"/>
                <a:cs typeface="Arial" panose="020B0604020202020204" pitchFamily="34" charset="0"/>
              </a:rPr>
              <a:t>A </a:t>
            </a:r>
            <a:r>
              <a:rPr sz="2400" spc="-5" dirty="0">
                <a:latin typeface="Arial" panose="020B0604020202020204" pitchFamily="34" charset="0"/>
                <a:cs typeface="Arial" panose="020B0604020202020204" pitchFamily="34" charset="0"/>
              </a:rPr>
              <a:t>s.t. A(i,x) </a:t>
            </a:r>
            <a:r>
              <a:rPr sz="2400" dirty="0">
                <a:latin typeface="Arial" panose="020B0604020202020204" pitchFamily="34" charset="0"/>
                <a:cs typeface="Arial" panose="020B0604020202020204" pitchFamily="34" charset="0"/>
              </a:rPr>
              <a:t>=</a:t>
            </a:r>
            <a:r>
              <a:rPr sz="2400" spc="6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f</a:t>
            </a:r>
            <a:r>
              <a:rPr sz="2400" baseline="-20833" dirty="0">
                <a:latin typeface="Arial" panose="020B0604020202020204" pitchFamily="34" charset="0"/>
                <a:cs typeface="Arial" panose="020B0604020202020204" pitchFamily="34" charset="0"/>
              </a:rPr>
              <a:t>i</a:t>
            </a:r>
            <a:r>
              <a:rPr sz="2400" dirty="0">
                <a:latin typeface="Arial" panose="020B0604020202020204" pitchFamily="34" charset="0"/>
                <a:cs typeface="Arial" panose="020B0604020202020204" pitchFamily="34" charset="0"/>
              </a:rPr>
              <a:t>(x)</a:t>
            </a:r>
          </a:p>
          <a:p>
            <a:pPr>
              <a:lnSpc>
                <a:spcPct val="100000"/>
              </a:lnSpc>
              <a:spcBef>
                <a:spcPts val="10"/>
              </a:spcBef>
              <a:buFont typeface="Arial"/>
              <a:buChar char="•"/>
            </a:pPr>
            <a:endParaRPr sz="3450" dirty="0">
              <a:latin typeface="Arial" panose="020B0604020202020204" pitchFamily="34" charset="0"/>
              <a:cs typeface="Arial" panose="020B0604020202020204" pitchFamily="34" charset="0"/>
            </a:endParaRPr>
          </a:p>
          <a:p>
            <a:pPr marL="431165" marR="129539" indent="-342900">
              <a:lnSpc>
                <a:spcPct val="101499"/>
              </a:lnSpc>
              <a:buFont typeface="Arial"/>
              <a:buChar char="•"/>
              <a:tabLst>
                <a:tab pos="431165" algn="l"/>
                <a:tab pos="431800" algn="l"/>
                <a:tab pos="2683510" algn="l"/>
                <a:tab pos="3747770" algn="l"/>
                <a:tab pos="4764405" algn="l"/>
                <a:tab pos="6574155" algn="l"/>
              </a:tabLst>
            </a:pPr>
            <a:r>
              <a:rPr sz="2400" b="1" dirty="0">
                <a:latin typeface="Arial" panose="020B0604020202020204" pitchFamily="34" charset="0"/>
                <a:cs typeface="Arial" panose="020B0604020202020204" pitchFamily="34" charset="0"/>
              </a:rPr>
              <a:t>Hard to </a:t>
            </a:r>
            <a:r>
              <a:rPr sz="2400" b="1" spc="-5" dirty="0">
                <a:latin typeface="Arial" panose="020B0604020202020204" pitchFamily="34" charset="0"/>
                <a:cs typeface="Arial" panose="020B0604020202020204" pitchFamily="34" charset="0"/>
              </a:rPr>
              <a:t>Invert:	</a:t>
            </a:r>
            <a:r>
              <a:rPr sz="2400" dirty="0">
                <a:latin typeface="Arial" panose="020B0604020202020204" pitchFamily="34" charset="0"/>
                <a:cs typeface="Arial" panose="020B0604020202020204" pitchFamily="34" charset="0"/>
              </a:rPr>
              <a:t>∀</a:t>
            </a:r>
            <a:r>
              <a:rPr sz="2400" spc="6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PPT	</a:t>
            </a:r>
            <a:r>
              <a:rPr sz="2400" spc="-5" dirty="0">
                <a:solidFill>
                  <a:srgbClr val="000090"/>
                </a:solidFill>
                <a:latin typeface="Arial" panose="020B0604020202020204" pitchFamily="34" charset="0"/>
                <a:cs typeface="Arial" panose="020B0604020202020204" pitchFamily="34" charset="0"/>
              </a:rPr>
              <a:t>Invert</a:t>
            </a:r>
            <a:r>
              <a:rPr sz="2400" spc="-5" dirty="0">
                <a:latin typeface="Arial" panose="020B0604020202020204" pitchFamily="34" charset="0"/>
                <a:cs typeface="Arial" panose="020B0604020202020204" pitchFamily="34" charset="0"/>
              </a:rPr>
              <a:t>,	∀sufficiently	</a:t>
            </a:r>
            <a:r>
              <a:rPr sz="2400" dirty="0">
                <a:latin typeface="Arial" panose="020B0604020202020204" pitchFamily="34" charset="0"/>
                <a:cs typeface="Arial" panose="020B0604020202020204" pitchFamily="34" charset="0"/>
              </a:rPr>
              <a:t>large n,  </a:t>
            </a:r>
            <a:r>
              <a:rPr sz="2400" spc="-5" dirty="0">
                <a:latin typeface="Arial" panose="020B0604020202020204" pitchFamily="34" charset="0"/>
                <a:cs typeface="Arial" panose="020B0604020202020204" pitchFamily="34" charset="0"/>
              </a:rPr>
              <a:t>Pr(i=G(</a:t>
            </a:r>
            <a:r>
              <a:rPr sz="1600" spc="-5" dirty="0">
                <a:latin typeface="Arial" panose="020B0604020202020204" pitchFamily="34" charset="0"/>
                <a:cs typeface="Arial" panose="020B0604020202020204" pitchFamily="34" charset="0"/>
              </a:rPr>
              <a:t>1</a:t>
            </a:r>
            <a:r>
              <a:rPr sz="2400" spc="-7" baseline="24305" dirty="0">
                <a:latin typeface="Arial" panose="020B0604020202020204" pitchFamily="34" charset="0"/>
                <a:cs typeface="Arial" panose="020B0604020202020204" pitchFamily="34" charset="0"/>
              </a:rPr>
              <a:t>n</a:t>
            </a:r>
            <a:r>
              <a:rPr sz="2400" spc="-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x=S(i): </a:t>
            </a:r>
            <a:r>
              <a:rPr sz="2400" spc="-5" dirty="0">
                <a:solidFill>
                  <a:srgbClr val="000090"/>
                </a:solidFill>
                <a:latin typeface="Arial" panose="020B0604020202020204" pitchFamily="34" charset="0"/>
                <a:cs typeface="Arial" panose="020B0604020202020204" pitchFamily="34" charset="0"/>
              </a:rPr>
              <a:t>Invert</a:t>
            </a:r>
            <a:r>
              <a:rPr sz="2400" spc="-5" dirty="0">
                <a:latin typeface="Arial" panose="020B0604020202020204" pitchFamily="34" charset="0"/>
                <a:cs typeface="Arial" panose="020B0604020202020204" pitchFamily="34" charset="0"/>
              </a:rPr>
              <a:t>(i,f</a:t>
            </a:r>
            <a:r>
              <a:rPr sz="2400" spc="-7" baseline="-20833" dirty="0">
                <a:latin typeface="Arial" panose="020B0604020202020204" pitchFamily="34" charset="0"/>
                <a:cs typeface="Arial" panose="020B0604020202020204" pitchFamily="34" charset="0"/>
              </a:rPr>
              <a:t>i</a:t>
            </a:r>
            <a:r>
              <a:rPr sz="2400" spc="-5" dirty="0">
                <a:latin typeface="Arial" panose="020B0604020202020204" pitchFamily="34" charset="0"/>
                <a:cs typeface="Arial" panose="020B0604020202020204" pitchFamily="34" charset="0"/>
              </a:rPr>
              <a:t>(x))=x’ s.t </a:t>
            </a:r>
            <a:r>
              <a:rPr sz="2400" dirty="0">
                <a:latin typeface="Arial" panose="020B0604020202020204" pitchFamily="34" charset="0"/>
                <a:cs typeface="Arial" panose="020B0604020202020204" pitchFamily="34" charset="0"/>
              </a:rPr>
              <a:t>f</a:t>
            </a:r>
            <a:r>
              <a:rPr sz="2400" baseline="-20833" dirty="0">
                <a:latin typeface="Arial" panose="020B0604020202020204" pitchFamily="34" charset="0"/>
                <a:cs typeface="Arial" panose="020B0604020202020204" pitchFamily="34" charset="0"/>
              </a:rPr>
              <a:t>i</a:t>
            </a:r>
            <a:r>
              <a:rPr sz="2400" dirty="0">
                <a:latin typeface="Arial" panose="020B0604020202020204" pitchFamily="34" charset="0"/>
                <a:cs typeface="Arial" panose="020B0604020202020204" pitchFamily="34" charset="0"/>
              </a:rPr>
              <a:t>(x)=f</a:t>
            </a:r>
            <a:r>
              <a:rPr sz="2400" baseline="-20833" dirty="0">
                <a:latin typeface="Arial" panose="020B0604020202020204" pitchFamily="34" charset="0"/>
                <a:cs typeface="Arial" panose="020B0604020202020204" pitchFamily="34" charset="0"/>
              </a:rPr>
              <a:t>i</a:t>
            </a:r>
            <a:r>
              <a:rPr sz="2400" dirty="0">
                <a:latin typeface="Arial" panose="020B0604020202020204" pitchFamily="34" charset="0"/>
                <a:cs typeface="Arial" panose="020B0604020202020204" pitchFamily="34" charset="0"/>
              </a:rPr>
              <a:t>(x’)) &lt;</a:t>
            </a:r>
            <a:r>
              <a:rPr sz="2400" spc="2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negligible(n)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8758" y="238759"/>
            <a:ext cx="6754642" cy="1136208"/>
          </a:xfrm>
          <a:prstGeom prst="rect">
            <a:avLst/>
          </a:prstGeom>
        </p:spPr>
        <p:txBody>
          <a:bodyPr vert="horz" wrap="square" lIns="0" tIns="33020" rIns="0" bIns="0" rtlCol="0">
            <a:spAutoFit/>
          </a:bodyPr>
          <a:lstStyle/>
          <a:p>
            <a:pPr marL="284480" marR="5080" indent="-272415">
              <a:lnSpc>
                <a:spcPts val="4300"/>
              </a:lnSpc>
              <a:spcBef>
                <a:spcPts val="260"/>
              </a:spcBef>
              <a:tabLst>
                <a:tab pos="2150110" algn="l"/>
              </a:tabLst>
            </a:pPr>
            <a:r>
              <a:rPr spc="-5" dirty="0">
                <a:latin typeface="Arial" panose="020B0604020202020204" pitchFamily="34" charset="0"/>
                <a:cs typeface="Arial" panose="020B0604020202020204" pitchFamily="34" charset="0"/>
              </a:rPr>
              <a:t>OWF </a:t>
            </a:r>
            <a:r>
              <a:rPr b="1" spc="-5" dirty="0">
                <a:latin typeface="Arial" panose="020B0604020202020204" pitchFamily="34" charset="0"/>
                <a:cs typeface="Arial" panose="020B0604020202020204" pitchFamily="34" charset="0"/>
              </a:rPr>
              <a:t>Collection</a:t>
            </a:r>
            <a:r>
              <a:rPr spc="-5" dirty="0">
                <a:latin typeface="Arial" panose="020B0604020202020204" pitchFamily="34" charset="0"/>
                <a:cs typeface="Arial" panose="020B0604020202020204" pitchFamily="34" charset="0"/>
              </a:rPr>
              <a:t> Candidate:  Modular	Exponentiation</a:t>
            </a:r>
          </a:p>
        </p:txBody>
      </p:sp>
      <p:sp>
        <p:nvSpPr>
          <p:cNvPr id="3" name="object 3"/>
          <p:cNvSpPr/>
          <p:nvPr/>
        </p:nvSpPr>
        <p:spPr>
          <a:xfrm>
            <a:off x="4495798" y="2362200"/>
            <a:ext cx="381000" cy="152400"/>
          </a:xfrm>
          <a:custGeom>
            <a:avLst/>
            <a:gdLst/>
            <a:ahLst/>
            <a:cxnLst/>
            <a:rect l="l" t="t" r="r" b="b"/>
            <a:pathLst>
              <a:path w="381000" h="152400">
                <a:moveTo>
                  <a:pt x="0" y="38099"/>
                </a:moveTo>
                <a:lnTo>
                  <a:pt x="285750" y="38099"/>
                </a:lnTo>
                <a:lnTo>
                  <a:pt x="285750" y="0"/>
                </a:lnTo>
                <a:lnTo>
                  <a:pt x="380999" y="76199"/>
                </a:lnTo>
                <a:lnTo>
                  <a:pt x="285750" y="152399"/>
                </a:lnTo>
                <a:lnTo>
                  <a:pt x="285750" y="114299"/>
                </a:lnTo>
                <a:lnTo>
                  <a:pt x="0" y="114299"/>
                </a:lnTo>
                <a:lnTo>
                  <a:pt x="0" y="38099"/>
                </a:lnTo>
                <a:close/>
              </a:path>
            </a:pathLst>
          </a:custGeom>
          <a:ln w="9524">
            <a:solidFill>
              <a:srgbClr val="000000"/>
            </a:solidFill>
          </a:ln>
        </p:spPr>
        <p:txBody>
          <a:bodyPr wrap="square" lIns="0" tIns="0" rIns="0" bIns="0" rtlCol="0"/>
          <a:lstStyle/>
          <a:p>
            <a:endParaRPr/>
          </a:p>
        </p:txBody>
      </p:sp>
      <p:grpSp>
        <p:nvGrpSpPr>
          <p:cNvPr id="4" name="object 4"/>
          <p:cNvGrpSpPr/>
          <p:nvPr/>
        </p:nvGrpSpPr>
        <p:grpSpPr>
          <a:xfrm>
            <a:off x="1596525" y="5655828"/>
            <a:ext cx="2386965" cy="581660"/>
            <a:chOff x="1596525" y="5655828"/>
            <a:chExt cx="2386965" cy="581660"/>
          </a:xfrm>
        </p:grpSpPr>
        <p:sp>
          <p:nvSpPr>
            <p:cNvPr id="5" name="object 5"/>
            <p:cNvSpPr/>
            <p:nvPr/>
          </p:nvSpPr>
          <p:spPr>
            <a:xfrm>
              <a:off x="1766886" y="6102349"/>
              <a:ext cx="0" cy="0"/>
            </a:xfrm>
            <a:custGeom>
              <a:avLst/>
              <a:gdLst/>
              <a:ahLst/>
              <a:cxnLst/>
              <a:rect l="l" t="t" r="r" b="b"/>
              <a:pathLst>
                <a:path>
                  <a:moveTo>
                    <a:pt x="0" y="0"/>
                  </a:moveTo>
                  <a:lnTo>
                    <a:pt x="0" y="1"/>
                  </a:lnTo>
                </a:path>
              </a:pathLst>
            </a:custGeom>
            <a:ln w="9524">
              <a:solidFill>
                <a:srgbClr val="000000"/>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6" name="object 6"/>
            <p:cNvSpPr/>
            <p:nvPr/>
          </p:nvSpPr>
          <p:spPr>
            <a:xfrm>
              <a:off x="1748925" y="6039489"/>
              <a:ext cx="81280" cy="81280"/>
            </a:xfrm>
            <a:custGeom>
              <a:avLst/>
              <a:gdLst/>
              <a:ahLst/>
              <a:cxnLst/>
              <a:rect l="l" t="t" r="r" b="b"/>
              <a:pathLst>
                <a:path w="81280" h="81279">
                  <a:moveTo>
                    <a:pt x="26940" y="0"/>
                  </a:moveTo>
                  <a:lnTo>
                    <a:pt x="0" y="80822"/>
                  </a:lnTo>
                  <a:lnTo>
                    <a:pt x="80822" y="53881"/>
                  </a:lnTo>
                  <a:lnTo>
                    <a:pt x="26940" y="0"/>
                  </a:lnTo>
                  <a:close/>
                </a:path>
              </a:pathLst>
            </a:custGeom>
            <a:solidFill>
              <a:srgbClr val="000000"/>
            </a:solidFill>
          </p:spPr>
          <p:txBody>
            <a:bodyPr wrap="square" lIns="0" tIns="0" rIns="0" bIns="0" rtlCol="0"/>
            <a:lstStyle/>
            <a:p>
              <a:endParaRPr>
                <a:latin typeface="Arial" panose="020B0604020202020204" pitchFamily="34" charset="0"/>
                <a:cs typeface="Arial" panose="020B0604020202020204" pitchFamily="34" charset="0"/>
              </a:endParaRPr>
            </a:p>
          </p:txBody>
        </p:sp>
        <p:sp>
          <p:nvSpPr>
            <p:cNvPr id="7" name="object 7"/>
            <p:cNvSpPr/>
            <p:nvPr/>
          </p:nvSpPr>
          <p:spPr>
            <a:xfrm>
              <a:off x="1596525" y="5655828"/>
              <a:ext cx="2386665" cy="581325"/>
            </a:xfrm>
            <a:prstGeom prst="rect">
              <a:avLst/>
            </a:prstGeom>
            <a:blipFill>
              <a:blip r:embed="rId2" cstate="print"/>
              <a:stretch>
                <a:fillRect/>
              </a:stretch>
            </a:blipFill>
          </p:spPr>
          <p:txBody>
            <a:bodyPr wrap="square" lIns="0" tIns="0" rIns="0" bIns="0" rtlCol="0"/>
            <a:lstStyle/>
            <a:p>
              <a:endParaRPr>
                <a:latin typeface="Arial" panose="020B0604020202020204" pitchFamily="34" charset="0"/>
                <a:cs typeface="Arial" panose="020B0604020202020204" pitchFamily="34" charset="0"/>
              </a:endParaRPr>
            </a:p>
          </p:txBody>
        </p:sp>
      </p:grpSp>
      <p:sp>
        <p:nvSpPr>
          <p:cNvPr id="8" name="object 8"/>
          <p:cNvSpPr txBox="1"/>
          <p:nvPr/>
        </p:nvSpPr>
        <p:spPr>
          <a:xfrm>
            <a:off x="1323339" y="5386070"/>
            <a:ext cx="152400"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panose="020B0604020202020204" pitchFamily="34" charset="0"/>
                <a:cs typeface="Arial" panose="020B0604020202020204" pitchFamily="34" charset="0"/>
              </a:rPr>
              <a:t>x</a:t>
            </a:r>
            <a:endParaRPr sz="2000">
              <a:latin typeface="Arial" panose="020B0604020202020204" pitchFamily="34" charset="0"/>
              <a:cs typeface="Arial" panose="020B0604020202020204" pitchFamily="34" charset="0"/>
            </a:endParaRPr>
          </a:p>
        </p:txBody>
      </p:sp>
      <p:grpSp>
        <p:nvGrpSpPr>
          <p:cNvPr id="9" name="object 9"/>
          <p:cNvGrpSpPr/>
          <p:nvPr/>
        </p:nvGrpSpPr>
        <p:grpSpPr>
          <a:xfrm>
            <a:off x="1614487" y="5429250"/>
            <a:ext cx="2446655" cy="171450"/>
            <a:chOff x="1614487" y="5429250"/>
            <a:chExt cx="2446655" cy="171450"/>
          </a:xfrm>
        </p:grpSpPr>
        <p:sp>
          <p:nvSpPr>
            <p:cNvPr id="10" name="object 10"/>
            <p:cNvSpPr/>
            <p:nvPr/>
          </p:nvSpPr>
          <p:spPr>
            <a:xfrm>
              <a:off x="1614487" y="5514975"/>
              <a:ext cx="2389505" cy="0"/>
            </a:xfrm>
            <a:custGeom>
              <a:avLst/>
              <a:gdLst/>
              <a:ahLst/>
              <a:cxnLst/>
              <a:rect l="l" t="t" r="r" b="b"/>
              <a:pathLst>
                <a:path w="2389504">
                  <a:moveTo>
                    <a:pt x="0" y="0"/>
                  </a:moveTo>
                  <a:lnTo>
                    <a:pt x="2389187" y="0"/>
                  </a:lnTo>
                </a:path>
              </a:pathLst>
            </a:custGeom>
            <a:ln w="57149">
              <a:solidFill>
                <a:srgbClr val="3DA642"/>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1" name="object 11"/>
            <p:cNvSpPr/>
            <p:nvPr/>
          </p:nvSpPr>
          <p:spPr>
            <a:xfrm>
              <a:off x="3889374" y="5429250"/>
              <a:ext cx="171450" cy="171450"/>
            </a:xfrm>
            <a:custGeom>
              <a:avLst/>
              <a:gdLst/>
              <a:ahLst/>
              <a:cxnLst/>
              <a:rect l="l" t="t" r="r" b="b"/>
              <a:pathLst>
                <a:path w="171450" h="171450">
                  <a:moveTo>
                    <a:pt x="0" y="0"/>
                  </a:moveTo>
                  <a:lnTo>
                    <a:pt x="0" y="171450"/>
                  </a:lnTo>
                  <a:lnTo>
                    <a:pt x="171450" y="85725"/>
                  </a:lnTo>
                  <a:lnTo>
                    <a:pt x="0" y="0"/>
                  </a:lnTo>
                  <a:close/>
                </a:path>
              </a:pathLst>
            </a:custGeom>
            <a:solidFill>
              <a:srgbClr val="3DA642"/>
            </a:solidFill>
          </p:spPr>
          <p:txBody>
            <a:bodyPr wrap="square" lIns="0" tIns="0" rIns="0" bIns="0" rtlCol="0"/>
            <a:lstStyle/>
            <a:p>
              <a:endParaRPr>
                <a:latin typeface="Arial" panose="020B0604020202020204" pitchFamily="34" charset="0"/>
                <a:cs typeface="Arial" panose="020B0604020202020204" pitchFamily="34" charset="0"/>
              </a:endParaRPr>
            </a:p>
          </p:txBody>
        </p:sp>
      </p:grpSp>
      <p:sp>
        <p:nvSpPr>
          <p:cNvPr id="12" name="object 12"/>
          <p:cNvSpPr txBox="1"/>
          <p:nvPr/>
        </p:nvSpPr>
        <p:spPr>
          <a:xfrm>
            <a:off x="4114165" y="5386070"/>
            <a:ext cx="1263650" cy="391160"/>
          </a:xfrm>
          <a:prstGeom prst="rect">
            <a:avLst/>
          </a:prstGeom>
        </p:spPr>
        <p:txBody>
          <a:bodyPr vert="horz" wrap="square" lIns="0" tIns="12700" rIns="0" bIns="0" rtlCol="0">
            <a:spAutoFit/>
          </a:bodyPr>
          <a:lstStyle/>
          <a:p>
            <a:pPr marL="38100">
              <a:lnSpc>
                <a:spcPct val="100000"/>
              </a:lnSpc>
              <a:spcBef>
                <a:spcPts val="100"/>
              </a:spcBef>
            </a:pPr>
            <a:r>
              <a:rPr sz="2400" dirty="0">
                <a:latin typeface="Arial" panose="020B0604020202020204" pitchFamily="34" charset="0"/>
                <a:cs typeface="Arial" panose="020B0604020202020204" pitchFamily="34" charset="0"/>
              </a:rPr>
              <a:t>g</a:t>
            </a:r>
            <a:r>
              <a:rPr sz="2400" baseline="24305" dirty="0">
                <a:latin typeface="Arial" panose="020B0604020202020204" pitchFamily="34" charset="0"/>
                <a:cs typeface="Arial" panose="020B0604020202020204" pitchFamily="34" charset="0"/>
              </a:rPr>
              <a:t>a </a:t>
            </a:r>
            <a:r>
              <a:rPr sz="2400" spc="-5" dirty="0">
                <a:latin typeface="Arial" panose="020B0604020202020204" pitchFamily="34" charset="0"/>
                <a:cs typeface="Arial" panose="020B0604020202020204" pitchFamily="34" charset="0"/>
              </a:rPr>
              <a:t>mod</a:t>
            </a:r>
            <a:r>
              <a:rPr sz="2400" spc="-32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p</a:t>
            </a:r>
            <a:endParaRPr sz="2400">
              <a:latin typeface="Arial" panose="020B0604020202020204" pitchFamily="34" charset="0"/>
              <a:cs typeface="Arial" panose="020B0604020202020204" pitchFamily="34" charset="0"/>
            </a:endParaRPr>
          </a:p>
        </p:txBody>
      </p:sp>
      <p:sp>
        <p:nvSpPr>
          <p:cNvPr id="13" name="object 13"/>
          <p:cNvSpPr txBox="1"/>
          <p:nvPr/>
        </p:nvSpPr>
        <p:spPr>
          <a:xfrm>
            <a:off x="457200" y="1665346"/>
            <a:ext cx="6363970" cy="3822065"/>
          </a:xfrm>
          <a:prstGeom prst="rect">
            <a:avLst/>
          </a:prstGeom>
        </p:spPr>
        <p:txBody>
          <a:bodyPr vert="horz" wrap="square" lIns="0" tIns="12700" rIns="0" bIns="0" rtlCol="0">
            <a:spAutoFit/>
          </a:bodyPr>
          <a:lstStyle/>
          <a:p>
            <a:pPr marL="63500" marR="55880">
              <a:lnSpc>
                <a:spcPct val="118200"/>
              </a:lnSpc>
              <a:spcBef>
                <a:spcPts val="100"/>
              </a:spcBef>
              <a:tabLst>
                <a:tab pos="1601470" algn="l"/>
                <a:tab pos="4610100" algn="l"/>
              </a:tabLst>
            </a:pPr>
            <a:r>
              <a:rPr sz="2800" dirty="0">
                <a:latin typeface="Arial" panose="020B0604020202020204" pitchFamily="34" charset="0"/>
                <a:cs typeface="Arial" panose="020B0604020202020204" pitchFamily="34" charset="0"/>
              </a:rPr>
              <a:t>Let p prime, g be a </a:t>
            </a:r>
            <a:r>
              <a:rPr sz="2800" spc="-5" dirty="0">
                <a:latin typeface="Arial" panose="020B0604020202020204" pitchFamily="34" charset="0"/>
                <a:cs typeface="Arial" panose="020B0604020202020204" pitchFamily="34" charset="0"/>
              </a:rPr>
              <a:t>generator for </a:t>
            </a:r>
            <a:r>
              <a:rPr sz="2800" spc="-10" dirty="0">
                <a:latin typeface="Arial" panose="020B0604020202020204" pitchFamily="34" charset="0"/>
                <a:cs typeface="Arial" panose="020B0604020202020204" pitchFamily="34" charset="0"/>
              </a:rPr>
              <a:t>Z</a:t>
            </a:r>
            <a:r>
              <a:rPr sz="2775" spc="-15" baseline="-21021" dirty="0">
                <a:latin typeface="Arial" panose="020B0604020202020204" pitchFamily="34" charset="0"/>
                <a:cs typeface="Arial" panose="020B0604020202020204" pitchFamily="34" charset="0"/>
              </a:rPr>
              <a:t>p</a:t>
            </a:r>
            <a:r>
              <a:rPr sz="2800" spc="-1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Define	</a:t>
            </a:r>
            <a:r>
              <a:rPr sz="2800" spc="-5" dirty="0">
                <a:latin typeface="Arial" panose="020B0604020202020204" pitchFamily="34" charset="0"/>
                <a:cs typeface="Arial" panose="020B0604020202020204" pitchFamily="34" charset="0"/>
              </a:rPr>
              <a:t>EXP</a:t>
            </a:r>
            <a:r>
              <a:rPr sz="2775" spc="-7" baseline="-21021" dirty="0">
                <a:latin typeface="Arial" panose="020B0604020202020204" pitchFamily="34" charset="0"/>
                <a:cs typeface="Arial" panose="020B0604020202020204" pitchFamily="34" charset="0"/>
              </a:rPr>
              <a:t>p,g</a:t>
            </a:r>
            <a:r>
              <a:rPr sz="2800" spc="-5" dirty="0">
                <a:latin typeface="Arial" panose="020B0604020202020204" pitchFamily="34" charset="0"/>
                <a:cs typeface="Arial" panose="020B0604020202020204" pitchFamily="34" charset="0"/>
              </a:rPr>
              <a:t>:{1,...p-1}	</a:t>
            </a:r>
            <a:r>
              <a:rPr sz="2800" dirty="0">
                <a:latin typeface="Arial" panose="020B0604020202020204" pitchFamily="34" charset="0"/>
                <a:cs typeface="Arial" panose="020B0604020202020204" pitchFamily="34" charset="0"/>
              </a:rPr>
              <a:t>Z</a:t>
            </a:r>
            <a:r>
              <a:rPr sz="2775" baseline="-21021" dirty="0">
                <a:latin typeface="Arial" panose="020B0604020202020204" pitchFamily="34" charset="0"/>
                <a:cs typeface="Arial" panose="020B0604020202020204" pitchFamily="34" charset="0"/>
              </a:rPr>
              <a:t>p</a:t>
            </a:r>
            <a:r>
              <a:rPr sz="2800" dirty="0">
                <a:latin typeface="Arial" panose="020B0604020202020204" pitchFamily="34" charset="0"/>
                <a:cs typeface="Arial" panose="020B0604020202020204" pitchFamily="34" charset="0"/>
              </a:rPr>
              <a:t>*,</a:t>
            </a:r>
          </a:p>
          <a:p>
            <a:pPr marL="1550670" marR="1452245">
              <a:lnSpc>
                <a:spcPts val="4100"/>
              </a:lnSpc>
              <a:spcBef>
                <a:spcPts val="160"/>
              </a:spcBef>
              <a:tabLst>
                <a:tab pos="2533650" algn="l"/>
              </a:tabLst>
            </a:pPr>
            <a:r>
              <a:rPr sz="2800" dirty="0">
                <a:latin typeface="Arial" panose="020B0604020202020204" pitchFamily="34" charset="0"/>
                <a:cs typeface="Arial" panose="020B0604020202020204" pitchFamily="34" charset="0"/>
              </a:rPr>
              <a:t>EXP</a:t>
            </a:r>
            <a:r>
              <a:rPr sz="2775" baseline="-21021" dirty="0">
                <a:latin typeface="Arial" panose="020B0604020202020204" pitchFamily="34" charset="0"/>
                <a:cs typeface="Arial" panose="020B0604020202020204" pitchFamily="34" charset="0"/>
              </a:rPr>
              <a:t>p,g</a:t>
            </a:r>
            <a:r>
              <a:rPr sz="2800" dirty="0">
                <a:latin typeface="Arial" panose="020B0604020202020204" pitchFamily="34" charset="0"/>
                <a:cs typeface="Arial" panose="020B0604020202020204" pitchFamily="34" charset="0"/>
              </a:rPr>
              <a:t>(a) = g</a:t>
            </a:r>
            <a:r>
              <a:rPr sz="2775" baseline="25525" dirty="0">
                <a:latin typeface="Arial" panose="020B0604020202020204" pitchFamily="34" charset="0"/>
                <a:cs typeface="Arial" panose="020B0604020202020204" pitchFamily="34" charset="0"/>
              </a:rPr>
              <a:t>b </a:t>
            </a:r>
            <a:r>
              <a:rPr sz="2800" spc="-5" dirty="0">
                <a:latin typeface="Arial" panose="020B0604020202020204" pitchFamily="34" charset="0"/>
                <a:cs typeface="Arial" panose="020B0604020202020204" pitchFamily="34" charset="0"/>
              </a:rPr>
              <a:t>mod </a:t>
            </a:r>
            <a:r>
              <a:rPr sz="2800" dirty="0">
                <a:latin typeface="Arial" panose="020B0604020202020204" pitchFamily="34" charset="0"/>
                <a:cs typeface="Arial" panose="020B0604020202020204" pitchFamily="34" charset="0"/>
              </a:rPr>
              <a:t>p  EXP	</a:t>
            </a:r>
            <a:r>
              <a:rPr sz="2775" baseline="25525" dirty="0">
                <a:latin typeface="Arial" panose="020B0604020202020204" pitchFamily="34" charset="0"/>
                <a:cs typeface="Arial" panose="020B0604020202020204" pitchFamily="34" charset="0"/>
              </a:rPr>
              <a:t>-1</a:t>
            </a:r>
            <a:r>
              <a:rPr sz="2800" dirty="0">
                <a:latin typeface="Arial" panose="020B0604020202020204" pitchFamily="34" charset="0"/>
                <a:cs typeface="Arial" panose="020B0604020202020204" pitchFamily="34" charset="0"/>
              </a:rPr>
              <a:t>(g</a:t>
            </a:r>
            <a:r>
              <a:rPr sz="2775" baseline="25525" dirty="0">
                <a:latin typeface="Arial" panose="020B0604020202020204" pitchFamily="34" charset="0"/>
                <a:cs typeface="Arial" panose="020B0604020202020204" pitchFamily="34" charset="0"/>
              </a:rPr>
              <a:t>b </a:t>
            </a:r>
            <a:r>
              <a:rPr sz="2800" spc="-5" dirty="0">
                <a:latin typeface="Arial" panose="020B0604020202020204" pitchFamily="34" charset="0"/>
                <a:cs typeface="Arial" panose="020B0604020202020204" pitchFamily="34" charset="0"/>
              </a:rPr>
              <a:t>mod </a:t>
            </a:r>
            <a:r>
              <a:rPr sz="2800" dirty="0">
                <a:latin typeface="Arial" panose="020B0604020202020204" pitchFamily="34" charset="0"/>
                <a:cs typeface="Arial" panose="020B0604020202020204" pitchFamily="34" charset="0"/>
              </a:rPr>
              <a:t>p)</a:t>
            </a:r>
            <a:r>
              <a:rPr sz="2800" spc="-33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=b</a:t>
            </a:r>
          </a:p>
          <a:p>
            <a:pPr marR="1605915" algn="ctr">
              <a:lnSpc>
                <a:spcPts val="250"/>
              </a:lnSpc>
            </a:pPr>
            <a:r>
              <a:rPr sz="1850" spc="5" dirty="0">
                <a:latin typeface="Arial" panose="020B0604020202020204" pitchFamily="34" charset="0"/>
                <a:cs typeface="Arial" panose="020B0604020202020204" pitchFamily="34" charset="0"/>
              </a:rPr>
              <a:t>p,g</a:t>
            </a:r>
            <a:endParaRPr sz="1850" dirty="0">
              <a:latin typeface="Arial" panose="020B0604020202020204" pitchFamily="34" charset="0"/>
              <a:cs typeface="Arial" panose="020B0604020202020204" pitchFamily="34" charset="0"/>
            </a:endParaRPr>
          </a:p>
          <a:p>
            <a:pPr>
              <a:lnSpc>
                <a:spcPct val="100000"/>
              </a:lnSpc>
              <a:spcBef>
                <a:spcPts val="20"/>
              </a:spcBef>
            </a:pPr>
            <a:endParaRPr sz="3450" dirty="0">
              <a:latin typeface="Arial" panose="020B0604020202020204" pitchFamily="34" charset="0"/>
              <a:cs typeface="Arial" panose="020B0604020202020204" pitchFamily="34" charset="0"/>
            </a:endParaRPr>
          </a:p>
          <a:p>
            <a:pPr marL="63500">
              <a:lnSpc>
                <a:spcPct val="100000"/>
              </a:lnSpc>
            </a:pPr>
            <a:r>
              <a:rPr sz="4200" baseline="13888" dirty="0">
                <a:solidFill>
                  <a:srgbClr val="0070C0"/>
                </a:solidFill>
                <a:latin typeface="Arial" panose="020B0604020202020204" pitchFamily="34" charset="0"/>
                <a:cs typeface="Arial" panose="020B0604020202020204" pitchFamily="34" charset="0"/>
              </a:rPr>
              <a:t>EXP= {EXP</a:t>
            </a:r>
            <a:r>
              <a:rPr sz="1850" dirty="0">
                <a:solidFill>
                  <a:srgbClr val="0070C0"/>
                </a:solidFill>
                <a:latin typeface="Arial" panose="020B0604020202020204" pitchFamily="34" charset="0"/>
                <a:cs typeface="Arial" panose="020B0604020202020204" pitchFamily="34" charset="0"/>
              </a:rPr>
              <a:t>p,g </a:t>
            </a:r>
            <a:r>
              <a:rPr sz="4200" baseline="13888" dirty="0">
                <a:solidFill>
                  <a:srgbClr val="0070C0"/>
                </a:solidFill>
                <a:latin typeface="Arial" panose="020B0604020202020204" pitchFamily="34" charset="0"/>
                <a:cs typeface="Arial" panose="020B0604020202020204" pitchFamily="34" charset="0"/>
              </a:rPr>
              <a:t>} </a:t>
            </a:r>
            <a:r>
              <a:rPr sz="1850" spc="5" dirty="0">
                <a:solidFill>
                  <a:srgbClr val="0070C0"/>
                </a:solidFill>
                <a:latin typeface="Arial" panose="020B0604020202020204" pitchFamily="34" charset="0"/>
                <a:cs typeface="Arial" panose="020B0604020202020204" pitchFamily="34" charset="0"/>
              </a:rPr>
              <a:t>p prime,g</a:t>
            </a:r>
            <a:r>
              <a:rPr sz="1850" spc="-285" dirty="0">
                <a:solidFill>
                  <a:srgbClr val="0070C0"/>
                </a:solidFill>
                <a:latin typeface="Arial" panose="020B0604020202020204" pitchFamily="34" charset="0"/>
                <a:cs typeface="Arial" panose="020B0604020202020204" pitchFamily="34" charset="0"/>
              </a:rPr>
              <a:t> </a:t>
            </a:r>
            <a:r>
              <a:rPr sz="1850" spc="5" dirty="0">
                <a:solidFill>
                  <a:srgbClr val="0070C0"/>
                </a:solidFill>
                <a:latin typeface="Arial" panose="020B0604020202020204" pitchFamily="34" charset="0"/>
                <a:cs typeface="Arial" panose="020B0604020202020204" pitchFamily="34" charset="0"/>
              </a:rPr>
              <a:t>generator</a:t>
            </a:r>
            <a:endParaRPr sz="1850" dirty="0">
              <a:solidFill>
                <a:srgbClr val="0070C0"/>
              </a:solidFill>
              <a:latin typeface="Arial" panose="020B0604020202020204" pitchFamily="34" charset="0"/>
              <a:cs typeface="Arial" panose="020B0604020202020204" pitchFamily="34" charset="0"/>
            </a:endParaRPr>
          </a:p>
          <a:p>
            <a:pPr marL="1892300">
              <a:lnSpc>
                <a:spcPct val="100000"/>
              </a:lnSpc>
              <a:spcBef>
                <a:spcPts val="2270"/>
              </a:spcBef>
            </a:pPr>
            <a:r>
              <a:rPr sz="2400" spc="-5" dirty="0">
                <a:solidFill>
                  <a:srgbClr val="339933"/>
                </a:solidFill>
                <a:latin typeface="Arial" panose="020B0604020202020204" pitchFamily="34" charset="0"/>
                <a:cs typeface="Arial" panose="020B0604020202020204" pitchFamily="34" charset="0"/>
              </a:rPr>
              <a:t>easy</a:t>
            </a:r>
            <a:endParaRPr sz="2400" dirty="0">
              <a:latin typeface="Arial" panose="020B0604020202020204" pitchFamily="34" charset="0"/>
              <a:cs typeface="Arial" panose="020B0604020202020204" pitchFamily="34" charset="0"/>
            </a:endParaRPr>
          </a:p>
        </p:txBody>
      </p:sp>
      <p:sp>
        <p:nvSpPr>
          <p:cNvPr id="14" name="object 14"/>
          <p:cNvSpPr txBox="1"/>
          <p:nvPr/>
        </p:nvSpPr>
        <p:spPr>
          <a:xfrm>
            <a:off x="2209164" y="6248082"/>
            <a:ext cx="567055" cy="751488"/>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3300"/>
                </a:solidFill>
                <a:latin typeface="Arial" panose="020B0604020202020204" pitchFamily="34" charset="0"/>
                <a:cs typeface="Arial" panose="020B0604020202020204" pitchFamily="34" charset="0"/>
              </a:rPr>
              <a:t>h</a:t>
            </a:r>
            <a:r>
              <a:rPr sz="2400" spc="-5" dirty="0">
                <a:solidFill>
                  <a:srgbClr val="FF3300"/>
                </a:solidFill>
                <a:latin typeface="Arial" panose="020B0604020202020204" pitchFamily="34" charset="0"/>
                <a:cs typeface="Arial" panose="020B0604020202020204" pitchFamily="34" charset="0"/>
              </a:rPr>
              <a:t>a</a:t>
            </a:r>
            <a:r>
              <a:rPr sz="2400" dirty="0">
                <a:solidFill>
                  <a:srgbClr val="FF3300"/>
                </a:solidFill>
                <a:latin typeface="Arial" panose="020B0604020202020204" pitchFamily="34" charset="0"/>
                <a:cs typeface="Arial" panose="020B0604020202020204" pitchFamily="34" charset="0"/>
              </a:rPr>
              <a:t>rd</a:t>
            </a:r>
            <a:endParaRPr sz="2400">
              <a:latin typeface="Arial" panose="020B06040202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3540" y="254001"/>
            <a:ext cx="7225030" cy="1244600"/>
          </a:xfrm>
          <a:prstGeom prst="rect">
            <a:avLst/>
          </a:prstGeom>
        </p:spPr>
        <p:txBody>
          <a:bodyPr vert="horz" wrap="square" lIns="0" tIns="12700" rIns="0" bIns="0" rtlCol="0">
            <a:spAutoFit/>
          </a:bodyPr>
          <a:lstStyle/>
          <a:p>
            <a:pPr marL="12700" marR="5080">
              <a:lnSpc>
                <a:spcPct val="100000"/>
              </a:lnSpc>
              <a:spcBef>
                <a:spcPts val="100"/>
              </a:spcBef>
              <a:tabLst>
                <a:tab pos="2271395" algn="l"/>
                <a:tab pos="2468245" algn="l"/>
                <a:tab pos="6421120" algn="l"/>
              </a:tabLst>
            </a:pPr>
            <a:r>
              <a:rPr sz="4000" spc="-5" dirty="0">
                <a:solidFill>
                  <a:srgbClr val="0541FF"/>
                </a:solidFill>
                <a:latin typeface="Arial"/>
                <a:cs typeface="Arial"/>
              </a:rPr>
              <a:t>Theorem:		</a:t>
            </a:r>
            <a:r>
              <a:rPr sz="4000" dirty="0">
                <a:latin typeface="Arial"/>
                <a:cs typeface="Arial"/>
              </a:rPr>
              <a:t>Under</a:t>
            </a:r>
            <a:r>
              <a:rPr sz="4000" spc="-5" dirty="0">
                <a:latin typeface="Arial"/>
                <a:cs typeface="Arial"/>
              </a:rPr>
              <a:t> </a:t>
            </a:r>
            <a:r>
              <a:rPr sz="4000" dirty="0">
                <a:latin typeface="Arial"/>
                <a:cs typeface="Arial"/>
              </a:rPr>
              <a:t>DLA,</a:t>
            </a:r>
            <a:r>
              <a:rPr sz="4000" spc="-5" dirty="0">
                <a:latin typeface="Arial"/>
                <a:cs typeface="Arial"/>
              </a:rPr>
              <a:t> </a:t>
            </a:r>
            <a:r>
              <a:rPr sz="4000" dirty="0">
                <a:latin typeface="Arial"/>
                <a:cs typeface="Arial"/>
              </a:rPr>
              <a:t>EXP	is</a:t>
            </a:r>
            <a:r>
              <a:rPr sz="4000" spc="-105" dirty="0">
                <a:latin typeface="Arial"/>
                <a:cs typeface="Arial"/>
              </a:rPr>
              <a:t> </a:t>
            </a:r>
            <a:r>
              <a:rPr sz="4000" dirty="0">
                <a:latin typeface="Arial"/>
                <a:cs typeface="Arial"/>
              </a:rPr>
              <a:t>a  </a:t>
            </a:r>
            <a:r>
              <a:rPr sz="4000" spc="-5" dirty="0">
                <a:latin typeface="Arial"/>
                <a:cs typeface="Arial"/>
              </a:rPr>
              <a:t>collection	</a:t>
            </a:r>
            <a:r>
              <a:rPr sz="4000" dirty="0">
                <a:latin typeface="Arial"/>
                <a:cs typeface="Arial"/>
              </a:rPr>
              <a:t>of one-way</a:t>
            </a:r>
            <a:r>
              <a:rPr sz="4000" spc="-55" dirty="0">
                <a:latin typeface="Arial"/>
                <a:cs typeface="Arial"/>
              </a:rPr>
              <a:t> </a:t>
            </a:r>
            <a:r>
              <a:rPr sz="4000" spc="-5" dirty="0">
                <a:latin typeface="Arial"/>
                <a:cs typeface="Arial"/>
              </a:rPr>
              <a:t>functions</a:t>
            </a:r>
            <a:r>
              <a:rPr spc="-5" dirty="0">
                <a:latin typeface="Arial"/>
                <a:cs typeface="Arial"/>
              </a:rPr>
              <a:t>.</a:t>
            </a:r>
            <a:endParaRPr sz="4000" dirty="0">
              <a:latin typeface="Arial"/>
              <a:cs typeface="Arial"/>
            </a:endParaRPr>
          </a:p>
        </p:txBody>
      </p:sp>
      <p:sp>
        <p:nvSpPr>
          <p:cNvPr id="3" name="object 3"/>
          <p:cNvSpPr txBox="1"/>
          <p:nvPr/>
        </p:nvSpPr>
        <p:spPr>
          <a:xfrm>
            <a:off x="180339" y="2255520"/>
            <a:ext cx="7827009" cy="4233545"/>
          </a:xfrm>
          <a:prstGeom prst="rect">
            <a:avLst/>
          </a:prstGeom>
        </p:spPr>
        <p:txBody>
          <a:bodyPr vert="horz" wrap="square" lIns="0" tIns="12700" rIns="0" bIns="0" rtlCol="0">
            <a:spAutoFit/>
          </a:bodyPr>
          <a:lstStyle/>
          <a:p>
            <a:pPr marL="63500">
              <a:lnSpc>
                <a:spcPct val="100000"/>
              </a:lnSpc>
              <a:spcBef>
                <a:spcPts val="100"/>
              </a:spcBef>
            </a:pPr>
            <a:r>
              <a:rPr sz="4200" baseline="13888" dirty="0">
                <a:latin typeface="Arial" panose="020B0604020202020204" pitchFamily="34" charset="0"/>
                <a:cs typeface="Arial" panose="020B0604020202020204" pitchFamily="34" charset="0"/>
              </a:rPr>
              <a:t>EXP= {EXP</a:t>
            </a:r>
            <a:r>
              <a:rPr sz="1850" dirty="0">
                <a:latin typeface="Arial" panose="020B0604020202020204" pitchFamily="34" charset="0"/>
                <a:cs typeface="Arial" panose="020B0604020202020204" pitchFamily="34" charset="0"/>
              </a:rPr>
              <a:t>p,g </a:t>
            </a:r>
            <a:r>
              <a:rPr sz="4200" baseline="13888" dirty="0">
                <a:latin typeface="Arial" panose="020B0604020202020204" pitchFamily="34" charset="0"/>
                <a:cs typeface="Arial" panose="020B0604020202020204" pitchFamily="34" charset="0"/>
              </a:rPr>
              <a:t>} </a:t>
            </a:r>
            <a:r>
              <a:rPr sz="1850" spc="5" dirty="0">
                <a:latin typeface="Arial" panose="020B0604020202020204" pitchFamily="34" charset="0"/>
                <a:cs typeface="Arial" panose="020B0604020202020204" pitchFamily="34" charset="0"/>
              </a:rPr>
              <a:t>p prime,g</a:t>
            </a:r>
            <a:r>
              <a:rPr sz="1850" spc="-280" dirty="0">
                <a:latin typeface="Arial" panose="020B0604020202020204" pitchFamily="34" charset="0"/>
                <a:cs typeface="Arial" panose="020B0604020202020204" pitchFamily="34" charset="0"/>
              </a:rPr>
              <a:t> </a:t>
            </a:r>
            <a:r>
              <a:rPr sz="1850" spc="5" dirty="0">
                <a:latin typeface="Arial" panose="020B0604020202020204" pitchFamily="34" charset="0"/>
                <a:cs typeface="Arial" panose="020B0604020202020204" pitchFamily="34" charset="0"/>
              </a:rPr>
              <a:t>generator</a:t>
            </a:r>
            <a:endParaRPr sz="1850" dirty="0">
              <a:latin typeface="Arial" panose="020B0604020202020204" pitchFamily="34" charset="0"/>
              <a:cs typeface="Arial" panose="020B0604020202020204" pitchFamily="34" charset="0"/>
            </a:endParaRPr>
          </a:p>
          <a:p>
            <a:pPr>
              <a:lnSpc>
                <a:spcPct val="100000"/>
              </a:lnSpc>
              <a:spcBef>
                <a:spcPts val="10"/>
              </a:spcBef>
            </a:pPr>
            <a:endParaRPr sz="2800" dirty="0">
              <a:latin typeface="Arial" panose="020B0604020202020204" pitchFamily="34" charset="0"/>
              <a:cs typeface="Arial" panose="020B0604020202020204" pitchFamily="34" charset="0"/>
            </a:endParaRPr>
          </a:p>
          <a:p>
            <a:pPr marL="63500">
              <a:lnSpc>
                <a:spcPct val="100000"/>
              </a:lnSpc>
            </a:pPr>
            <a:r>
              <a:rPr sz="2800" spc="-5" dirty="0">
                <a:solidFill>
                  <a:srgbClr val="0541FF"/>
                </a:solidFill>
                <a:latin typeface="Arial" panose="020B0604020202020204" pitchFamily="34" charset="0"/>
                <a:cs typeface="Arial" panose="020B0604020202020204" pitchFamily="34" charset="0"/>
              </a:rPr>
              <a:t>Sample </a:t>
            </a:r>
            <a:r>
              <a:rPr sz="2800" dirty="0">
                <a:solidFill>
                  <a:srgbClr val="0541FF"/>
                </a:solidFill>
                <a:latin typeface="Arial" panose="020B0604020202020204" pitchFamily="34" charset="0"/>
                <a:cs typeface="Arial" panose="020B0604020202020204" pitchFamily="34" charset="0"/>
              </a:rPr>
              <a:t>a</a:t>
            </a:r>
            <a:r>
              <a:rPr sz="2800" spc="-5" dirty="0">
                <a:solidFill>
                  <a:srgbClr val="0541FF"/>
                </a:solidFill>
                <a:latin typeface="Arial" panose="020B0604020202020204" pitchFamily="34" charset="0"/>
                <a:cs typeface="Arial" panose="020B0604020202020204" pitchFamily="34" charset="0"/>
              </a:rPr>
              <a:t> function</a:t>
            </a:r>
            <a:endParaRPr sz="2800" dirty="0">
              <a:latin typeface="Arial" panose="020B0604020202020204" pitchFamily="34" charset="0"/>
              <a:cs typeface="Arial" panose="020B0604020202020204" pitchFamily="34" charset="0"/>
            </a:endParaRPr>
          </a:p>
          <a:p>
            <a:pPr marL="406400" indent="-342900">
              <a:lnSpc>
                <a:spcPct val="100000"/>
              </a:lnSpc>
              <a:spcBef>
                <a:spcPts val="645"/>
              </a:spcBef>
              <a:buChar char="•"/>
              <a:tabLst>
                <a:tab pos="405765" algn="l"/>
                <a:tab pos="406400" algn="l"/>
              </a:tabLst>
            </a:pPr>
            <a:r>
              <a:rPr sz="2400" dirty="0">
                <a:latin typeface="Arial" panose="020B0604020202020204" pitchFamily="34" charset="0"/>
                <a:cs typeface="Arial" panose="020B0604020202020204" pitchFamily="34" charset="0"/>
              </a:rPr>
              <a:t>Need </a:t>
            </a:r>
            <a:r>
              <a:rPr sz="2400" spc="-5" dirty="0">
                <a:latin typeface="Arial" panose="020B0604020202020204" pitchFamily="34" charset="0"/>
                <a:cs typeface="Arial" panose="020B0604020202020204" pitchFamily="34" charset="0"/>
              </a:rPr>
              <a:t>to </a:t>
            </a:r>
            <a:r>
              <a:rPr sz="2400" dirty="0">
                <a:latin typeface="Arial" panose="020B0604020202020204" pitchFamily="34" charset="0"/>
                <a:cs typeface="Arial" panose="020B0604020202020204" pitchFamily="34" charset="0"/>
              </a:rPr>
              <a:t>generate a random </a:t>
            </a:r>
            <a:r>
              <a:rPr sz="2400" spc="-5" dirty="0">
                <a:latin typeface="Arial" panose="020B0604020202020204" pitchFamily="34" charset="0"/>
                <a:cs typeface="Arial" panose="020B0604020202020204" pitchFamily="34" charset="0"/>
              </a:rPr>
              <a:t>prime</a:t>
            </a:r>
            <a:r>
              <a:rPr sz="2400" spc="-2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p</a:t>
            </a:r>
          </a:p>
          <a:p>
            <a:pPr marL="406400" indent="-342900">
              <a:lnSpc>
                <a:spcPct val="100000"/>
              </a:lnSpc>
              <a:spcBef>
                <a:spcPts val="520"/>
              </a:spcBef>
              <a:buChar char="•"/>
              <a:tabLst>
                <a:tab pos="405765" algn="l"/>
                <a:tab pos="406400" algn="l"/>
              </a:tabLst>
            </a:pPr>
            <a:r>
              <a:rPr sz="2400" dirty="0">
                <a:latin typeface="Arial" panose="020B0604020202020204" pitchFamily="34" charset="0"/>
                <a:cs typeface="Arial" panose="020B0604020202020204" pitchFamily="34" charset="0"/>
              </a:rPr>
              <a:t>Need </a:t>
            </a:r>
            <a:r>
              <a:rPr sz="2400" spc="-5" dirty="0">
                <a:latin typeface="Arial" panose="020B0604020202020204" pitchFamily="34" charset="0"/>
                <a:cs typeface="Arial" panose="020B0604020202020204" pitchFamily="34" charset="0"/>
              </a:rPr>
              <a:t>to </a:t>
            </a:r>
            <a:r>
              <a:rPr sz="2400" dirty="0">
                <a:latin typeface="Arial" panose="020B0604020202020204" pitchFamily="34" charset="0"/>
                <a:cs typeface="Arial" panose="020B0604020202020204" pitchFamily="34" charset="0"/>
              </a:rPr>
              <a:t>generate a generator</a:t>
            </a:r>
            <a:r>
              <a:rPr sz="2400" spc="-1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g</a:t>
            </a:r>
          </a:p>
          <a:p>
            <a:pPr marL="63500" marR="68580">
              <a:lnSpc>
                <a:spcPts val="8100"/>
              </a:lnSpc>
              <a:spcBef>
                <a:spcPts val="434"/>
              </a:spcBef>
              <a:tabLst>
                <a:tab pos="3327400" algn="l"/>
              </a:tabLst>
            </a:pPr>
            <a:r>
              <a:rPr sz="2800" spc="-5" dirty="0">
                <a:solidFill>
                  <a:srgbClr val="0541FF"/>
                </a:solidFill>
                <a:latin typeface="Arial" panose="020B0604020202020204" pitchFamily="34" charset="0"/>
                <a:cs typeface="Arial" panose="020B0604020202020204" pitchFamily="34" charset="0"/>
              </a:rPr>
              <a:t>Easy</a:t>
            </a:r>
            <a:r>
              <a:rPr sz="2800" dirty="0">
                <a:solidFill>
                  <a:srgbClr val="0541FF"/>
                </a:solidFill>
                <a:latin typeface="Arial" panose="020B0604020202020204" pitchFamily="34" charset="0"/>
                <a:cs typeface="Arial" panose="020B0604020202020204" pitchFamily="34" charset="0"/>
              </a:rPr>
              <a:t> to</a:t>
            </a:r>
            <a:r>
              <a:rPr sz="2800" spc="10" dirty="0">
                <a:solidFill>
                  <a:srgbClr val="0541FF"/>
                </a:solidFill>
                <a:latin typeface="Arial" panose="020B0604020202020204" pitchFamily="34" charset="0"/>
                <a:cs typeface="Arial" panose="020B0604020202020204" pitchFamily="34" charset="0"/>
              </a:rPr>
              <a:t> </a:t>
            </a:r>
            <a:r>
              <a:rPr sz="2800" spc="-5" dirty="0">
                <a:solidFill>
                  <a:srgbClr val="0541FF"/>
                </a:solidFill>
                <a:latin typeface="Arial" panose="020B0604020202020204" pitchFamily="34" charset="0"/>
                <a:cs typeface="Arial" panose="020B0604020202020204" pitchFamily="34" charset="0"/>
              </a:rPr>
              <a:t>Evaluate:	</a:t>
            </a:r>
            <a:r>
              <a:rPr sz="2800" spc="-5" dirty="0">
                <a:latin typeface="Arial" panose="020B0604020202020204" pitchFamily="34" charset="0"/>
                <a:cs typeface="Arial" panose="020B0604020202020204" pitchFamily="34" charset="0"/>
              </a:rPr>
              <a:t>compute EXP </a:t>
            </a:r>
            <a:r>
              <a:rPr sz="2775" baseline="-21021" dirty="0">
                <a:latin typeface="Arial" panose="020B0604020202020204" pitchFamily="34" charset="0"/>
                <a:cs typeface="Arial" panose="020B0604020202020204" pitchFamily="34" charset="0"/>
              </a:rPr>
              <a:t>p,g</a:t>
            </a:r>
            <a:r>
              <a:rPr sz="2800" dirty="0">
                <a:latin typeface="Arial" panose="020B0604020202020204" pitchFamily="34" charset="0"/>
                <a:cs typeface="Arial" panose="020B0604020202020204" pitchFamily="34" charset="0"/>
              </a:rPr>
              <a:t>(x) </a:t>
            </a:r>
            <a:r>
              <a:rPr sz="2800" spc="-5" dirty="0">
                <a:latin typeface="Arial" panose="020B0604020202020204" pitchFamily="34" charset="0"/>
                <a:cs typeface="Arial" panose="020B0604020202020204" pitchFamily="34" charset="0"/>
              </a:rPr>
              <a:t>in </a:t>
            </a:r>
            <a:r>
              <a:rPr sz="2800" dirty="0">
                <a:latin typeface="Arial" panose="020B0604020202020204" pitchFamily="34" charset="0"/>
                <a:cs typeface="Arial" panose="020B0604020202020204" pitchFamily="34" charset="0"/>
              </a:rPr>
              <a:t>O(n</a:t>
            </a:r>
            <a:r>
              <a:rPr sz="2775" baseline="25525" dirty="0">
                <a:latin typeface="Arial" panose="020B0604020202020204" pitchFamily="34" charset="0"/>
                <a:cs typeface="Arial" panose="020B0604020202020204" pitchFamily="34" charset="0"/>
              </a:rPr>
              <a:t>3</a:t>
            </a:r>
            <a:r>
              <a:rPr sz="2800" dirty="0">
                <a:latin typeface="Arial" panose="020B0604020202020204" pitchFamily="34" charset="0"/>
                <a:cs typeface="Arial" panose="020B0604020202020204" pitchFamily="34" charset="0"/>
              </a:rPr>
              <a:t>)  </a:t>
            </a:r>
            <a:r>
              <a:rPr sz="2800" spc="-5" dirty="0">
                <a:solidFill>
                  <a:srgbClr val="0541FF"/>
                </a:solidFill>
                <a:latin typeface="Arial" panose="020B0604020202020204" pitchFamily="34" charset="0"/>
                <a:cs typeface="Arial" panose="020B0604020202020204" pitchFamily="34" charset="0"/>
              </a:rPr>
              <a:t>Hard to Invert: </a:t>
            </a:r>
            <a:r>
              <a:rPr sz="2800" dirty="0">
                <a:latin typeface="Arial" panose="020B0604020202020204" pitchFamily="34" charset="0"/>
                <a:cs typeface="Arial" panose="020B0604020202020204" pitchFamily="34" charset="0"/>
              </a:rPr>
              <a:t>By</a:t>
            </a:r>
            <a:r>
              <a:rPr sz="2800" spc="1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DLA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85500" y="208281"/>
            <a:ext cx="5244465" cy="574040"/>
          </a:xfrm>
          <a:prstGeom prst="rect">
            <a:avLst/>
          </a:prstGeom>
        </p:spPr>
        <p:txBody>
          <a:bodyPr vert="horz" wrap="square" lIns="0" tIns="12700" rIns="0" bIns="0" rtlCol="0">
            <a:spAutoFit/>
          </a:bodyPr>
          <a:lstStyle/>
          <a:p>
            <a:pPr marL="12700">
              <a:lnSpc>
                <a:spcPct val="100000"/>
              </a:lnSpc>
              <a:spcBef>
                <a:spcPts val="100"/>
              </a:spcBef>
            </a:pPr>
            <a:r>
              <a:rPr spc="-5" dirty="0"/>
              <a:t>Generating Large</a:t>
            </a:r>
            <a:r>
              <a:rPr spc="-40" dirty="0"/>
              <a:t> </a:t>
            </a:r>
            <a:r>
              <a:rPr dirty="0"/>
              <a:t>Primes</a:t>
            </a:r>
          </a:p>
        </p:txBody>
      </p:sp>
      <p:sp>
        <p:nvSpPr>
          <p:cNvPr id="3" name="object 3"/>
          <p:cNvSpPr txBox="1"/>
          <p:nvPr/>
        </p:nvSpPr>
        <p:spPr>
          <a:xfrm>
            <a:off x="307340" y="1099820"/>
            <a:ext cx="4475480"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Comic Sans MS"/>
                <a:cs typeface="Comic Sans MS"/>
              </a:rPr>
              <a:t>Let </a:t>
            </a:r>
            <a:r>
              <a:rPr sz="2400" spc="-5" dirty="0">
                <a:latin typeface="Symbol"/>
                <a:cs typeface="Symbol"/>
              </a:rPr>
              <a:t>π</a:t>
            </a:r>
            <a:r>
              <a:rPr sz="2400" spc="-5" dirty="0">
                <a:latin typeface="Comic Sans MS"/>
                <a:cs typeface="Comic Sans MS"/>
              </a:rPr>
              <a:t>(x) </a:t>
            </a:r>
            <a:r>
              <a:rPr sz="2400" dirty="0">
                <a:latin typeface="Comic Sans MS"/>
                <a:cs typeface="Comic Sans MS"/>
              </a:rPr>
              <a:t>= </a:t>
            </a:r>
            <a:r>
              <a:rPr sz="2400" spc="-5" dirty="0">
                <a:latin typeface="Comic Sans MS"/>
                <a:cs typeface="Comic Sans MS"/>
              </a:rPr>
              <a:t>number </a:t>
            </a:r>
            <a:r>
              <a:rPr sz="2400" dirty="0">
                <a:latin typeface="Comic Sans MS"/>
                <a:cs typeface="Comic Sans MS"/>
              </a:rPr>
              <a:t>of primes &lt;</a:t>
            </a:r>
            <a:r>
              <a:rPr sz="2400" spc="-75" dirty="0">
                <a:latin typeface="Comic Sans MS"/>
                <a:cs typeface="Comic Sans MS"/>
              </a:rPr>
              <a:t> </a:t>
            </a:r>
            <a:r>
              <a:rPr sz="2400" dirty="0">
                <a:latin typeface="Comic Sans MS"/>
                <a:cs typeface="Comic Sans MS"/>
              </a:rPr>
              <a:t>x</a:t>
            </a:r>
            <a:endParaRPr sz="2400">
              <a:latin typeface="Comic Sans MS"/>
              <a:cs typeface="Comic Sans MS"/>
            </a:endParaRPr>
          </a:p>
        </p:txBody>
      </p:sp>
      <p:sp>
        <p:nvSpPr>
          <p:cNvPr id="4" name="object 4"/>
          <p:cNvSpPr txBox="1"/>
          <p:nvPr/>
        </p:nvSpPr>
        <p:spPr>
          <a:xfrm>
            <a:off x="1600199" y="1905000"/>
            <a:ext cx="4800600" cy="990600"/>
          </a:xfrm>
          <a:prstGeom prst="rect">
            <a:avLst/>
          </a:prstGeom>
          <a:ln w="9524">
            <a:solidFill>
              <a:srgbClr val="000000"/>
            </a:solidFill>
          </a:ln>
        </p:spPr>
        <p:txBody>
          <a:bodyPr vert="horz" wrap="square" lIns="0" tIns="14605" rIns="0" bIns="0" rtlCol="0">
            <a:spAutoFit/>
          </a:bodyPr>
          <a:lstStyle/>
          <a:p>
            <a:pPr marL="548640" marR="673735">
              <a:lnSpc>
                <a:spcPct val="118100"/>
              </a:lnSpc>
              <a:spcBef>
                <a:spcPts val="115"/>
              </a:spcBef>
              <a:tabLst>
                <a:tab pos="1482090" algn="l"/>
                <a:tab pos="2754630" algn="l"/>
                <a:tab pos="3190240" algn="l"/>
              </a:tabLst>
            </a:pPr>
            <a:r>
              <a:rPr sz="2400" b="1" dirty="0">
                <a:solidFill>
                  <a:srgbClr val="3333CC"/>
                </a:solidFill>
                <a:latin typeface="Comic Sans MS"/>
                <a:cs typeface="Comic Sans MS"/>
              </a:rPr>
              <a:t>Prime	Nu</a:t>
            </a:r>
            <a:r>
              <a:rPr sz="2400" b="1" spc="-5" dirty="0">
                <a:solidFill>
                  <a:srgbClr val="3333CC"/>
                </a:solidFill>
                <a:latin typeface="Comic Sans MS"/>
                <a:cs typeface="Comic Sans MS"/>
              </a:rPr>
              <a:t>m</a:t>
            </a:r>
            <a:r>
              <a:rPr sz="2400" b="1" dirty="0">
                <a:solidFill>
                  <a:srgbClr val="3333CC"/>
                </a:solidFill>
                <a:latin typeface="Comic Sans MS"/>
                <a:cs typeface="Comic Sans MS"/>
              </a:rPr>
              <a:t>ber	T</a:t>
            </a:r>
            <a:r>
              <a:rPr sz="2400" b="1" spc="-5" dirty="0">
                <a:solidFill>
                  <a:srgbClr val="3333CC"/>
                </a:solidFill>
                <a:latin typeface="Comic Sans MS"/>
                <a:cs typeface="Comic Sans MS"/>
              </a:rPr>
              <a:t>h</a:t>
            </a:r>
            <a:r>
              <a:rPr sz="2400" b="1" dirty="0">
                <a:solidFill>
                  <a:srgbClr val="3333CC"/>
                </a:solidFill>
                <a:latin typeface="Comic Sans MS"/>
                <a:cs typeface="Comic Sans MS"/>
              </a:rPr>
              <a:t>eore</a:t>
            </a:r>
            <a:r>
              <a:rPr sz="2400" b="1" spc="-5" dirty="0">
                <a:solidFill>
                  <a:srgbClr val="3333CC"/>
                </a:solidFill>
                <a:latin typeface="Comic Sans MS"/>
                <a:cs typeface="Comic Sans MS"/>
              </a:rPr>
              <a:t>m</a:t>
            </a:r>
            <a:r>
              <a:rPr sz="2400" dirty="0">
                <a:solidFill>
                  <a:srgbClr val="3333CC"/>
                </a:solidFill>
                <a:latin typeface="Comic Sans MS"/>
                <a:cs typeface="Comic Sans MS"/>
              </a:rPr>
              <a:t>:  </a:t>
            </a:r>
            <a:r>
              <a:rPr sz="2400" b="1" dirty="0">
                <a:solidFill>
                  <a:srgbClr val="3333CC"/>
                </a:solidFill>
                <a:latin typeface="Comic Sans MS"/>
                <a:cs typeface="Comic Sans MS"/>
              </a:rPr>
              <a:t>lim</a:t>
            </a:r>
            <a:r>
              <a:rPr sz="2400" b="1" spc="5" dirty="0">
                <a:solidFill>
                  <a:srgbClr val="3333CC"/>
                </a:solidFill>
                <a:latin typeface="Comic Sans MS"/>
                <a:cs typeface="Comic Sans MS"/>
              </a:rPr>
              <a:t> </a:t>
            </a:r>
            <a:r>
              <a:rPr sz="2400" spc="-5" dirty="0">
                <a:solidFill>
                  <a:srgbClr val="434DD6"/>
                </a:solidFill>
                <a:latin typeface="Symbol"/>
                <a:cs typeface="Symbol"/>
              </a:rPr>
              <a:t>π</a:t>
            </a:r>
            <a:r>
              <a:rPr sz="2400" b="1" spc="-5" dirty="0">
                <a:solidFill>
                  <a:srgbClr val="3333CC"/>
                </a:solidFill>
                <a:latin typeface="Comic Sans MS"/>
                <a:cs typeface="Comic Sans MS"/>
              </a:rPr>
              <a:t>(x)/(x/ln</a:t>
            </a:r>
            <a:r>
              <a:rPr sz="2400" b="1" spc="5" dirty="0">
                <a:solidFill>
                  <a:srgbClr val="3333CC"/>
                </a:solidFill>
                <a:latin typeface="Comic Sans MS"/>
                <a:cs typeface="Comic Sans MS"/>
              </a:rPr>
              <a:t> </a:t>
            </a:r>
            <a:r>
              <a:rPr sz="2400" b="1" spc="-5" dirty="0">
                <a:solidFill>
                  <a:srgbClr val="3333CC"/>
                </a:solidFill>
                <a:latin typeface="Comic Sans MS"/>
                <a:cs typeface="Comic Sans MS"/>
              </a:rPr>
              <a:t>x)	</a:t>
            </a:r>
            <a:r>
              <a:rPr sz="2400" b="1" dirty="0">
                <a:solidFill>
                  <a:srgbClr val="3333CC"/>
                </a:solidFill>
                <a:latin typeface="Comic Sans MS"/>
                <a:cs typeface="Comic Sans MS"/>
              </a:rPr>
              <a:t>=</a:t>
            </a:r>
            <a:r>
              <a:rPr sz="2400" b="1" spc="-25" dirty="0">
                <a:solidFill>
                  <a:srgbClr val="3333CC"/>
                </a:solidFill>
                <a:latin typeface="Comic Sans MS"/>
                <a:cs typeface="Comic Sans MS"/>
              </a:rPr>
              <a:t> </a:t>
            </a:r>
            <a:r>
              <a:rPr sz="2400" b="1" dirty="0">
                <a:solidFill>
                  <a:srgbClr val="3333CC"/>
                </a:solidFill>
                <a:latin typeface="Comic Sans MS"/>
                <a:cs typeface="Comic Sans MS"/>
              </a:rPr>
              <a:t>1</a:t>
            </a:r>
            <a:endParaRPr sz="2400">
              <a:latin typeface="Comic Sans MS"/>
              <a:cs typeface="Comic Sans MS"/>
            </a:endParaRPr>
          </a:p>
        </p:txBody>
      </p:sp>
      <p:sp>
        <p:nvSpPr>
          <p:cNvPr id="5" name="object 5"/>
          <p:cNvSpPr txBox="1"/>
          <p:nvPr/>
        </p:nvSpPr>
        <p:spPr>
          <a:xfrm>
            <a:off x="269240" y="3227831"/>
            <a:ext cx="7843520" cy="3307079"/>
          </a:xfrm>
          <a:prstGeom prst="rect">
            <a:avLst/>
          </a:prstGeom>
        </p:spPr>
        <p:txBody>
          <a:bodyPr vert="horz" wrap="square" lIns="0" tIns="78740" rIns="0" bIns="0" rtlCol="0">
            <a:spAutoFit/>
          </a:bodyPr>
          <a:lstStyle/>
          <a:p>
            <a:pPr marL="50800">
              <a:lnSpc>
                <a:spcPct val="100000"/>
              </a:lnSpc>
              <a:spcBef>
                <a:spcPts val="620"/>
              </a:spcBef>
              <a:tabLst>
                <a:tab pos="1897380" algn="l"/>
              </a:tabLst>
            </a:pPr>
            <a:r>
              <a:rPr sz="2400" spc="-5" dirty="0">
                <a:latin typeface="Arial" panose="020B0604020202020204" pitchFamily="34" charset="0"/>
                <a:cs typeface="Arial" panose="020B0604020202020204" pitchFamily="34" charset="0"/>
              </a:rPr>
              <a:t>Thus,</a:t>
            </a:r>
            <a:r>
              <a:rPr sz="2400" spc="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about	</a:t>
            </a:r>
            <a:r>
              <a:rPr sz="2400" spc="-5" dirty="0">
                <a:latin typeface="Arial" panose="020B0604020202020204" pitchFamily="34" charset="0"/>
                <a:cs typeface="Arial" panose="020B0604020202020204" pitchFamily="34" charset="0"/>
              </a:rPr>
              <a:t>1/(ln x) numbers near </a:t>
            </a:r>
            <a:r>
              <a:rPr sz="2400" dirty="0">
                <a:latin typeface="Arial" panose="020B0604020202020204" pitchFamily="34" charset="0"/>
                <a:cs typeface="Arial" panose="020B0604020202020204" pitchFamily="34" charset="0"/>
              </a:rPr>
              <a:t>x is</a:t>
            </a:r>
            <a:r>
              <a:rPr sz="2400" spc="-1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prime.</a:t>
            </a:r>
          </a:p>
          <a:p>
            <a:pPr marL="50800" marR="17780">
              <a:lnSpc>
                <a:spcPts val="3500"/>
              </a:lnSpc>
              <a:spcBef>
                <a:spcPts val="120"/>
              </a:spcBef>
              <a:tabLst>
                <a:tab pos="4397375" algn="l"/>
              </a:tabLst>
            </a:pPr>
            <a:r>
              <a:rPr sz="2400" dirty="0">
                <a:latin typeface="Arial" panose="020B0604020202020204" pitchFamily="34" charset="0"/>
                <a:cs typeface="Arial" panose="020B0604020202020204" pitchFamily="34" charset="0"/>
              </a:rPr>
              <a:t>By </a:t>
            </a:r>
            <a:r>
              <a:rPr sz="2400" spc="-5" dirty="0">
                <a:latin typeface="Arial" panose="020B0604020202020204" pitchFamily="34" charset="0"/>
                <a:cs typeface="Arial" panose="020B0604020202020204" pitchFamily="34" charset="0"/>
              </a:rPr>
              <a:t>choosing </a:t>
            </a:r>
            <a:r>
              <a:rPr sz="2400" dirty="0">
                <a:latin typeface="Arial" panose="020B0604020202020204" pitchFamily="34" charset="0"/>
                <a:cs typeface="Arial" panose="020B0604020202020204" pitchFamily="34" charset="0"/>
              </a:rPr>
              <a:t>at </a:t>
            </a:r>
            <a:r>
              <a:rPr sz="2400" spc="-5" dirty="0">
                <a:latin typeface="Arial" panose="020B0604020202020204" pitchFamily="34" charset="0"/>
                <a:cs typeface="Arial" panose="020B0604020202020204" pitchFamily="34" charset="0"/>
              </a:rPr>
              <a:t>random numbers </a:t>
            </a:r>
            <a:r>
              <a:rPr sz="2400" dirty="0">
                <a:latin typeface="Arial" panose="020B0604020202020204" pitchFamily="34" charset="0"/>
                <a:cs typeface="Arial" panose="020B0604020202020204" pitchFamily="34" charset="0"/>
              </a:rPr>
              <a:t>&lt; x </a:t>
            </a:r>
            <a:r>
              <a:rPr sz="2400" spc="-5" dirty="0">
                <a:latin typeface="Arial" panose="020B0604020202020204" pitchFamily="34" charset="0"/>
                <a:cs typeface="Arial" panose="020B0604020202020204" pitchFamily="34" charset="0"/>
              </a:rPr>
              <a:t>and testing </a:t>
            </a:r>
            <a:r>
              <a:rPr sz="2400" dirty="0">
                <a:latin typeface="Arial" panose="020B0604020202020204" pitchFamily="34" charset="0"/>
                <a:cs typeface="Arial" panose="020B0604020202020204" pitchFamily="34" charset="0"/>
              </a:rPr>
              <a:t>for  </a:t>
            </a:r>
            <a:r>
              <a:rPr sz="2400" spc="-5" dirty="0">
                <a:latin typeface="Arial" panose="020B0604020202020204" pitchFamily="34" charset="0"/>
                <a:cs typeface="Arial" panose="020B0604020202020204" pitchFamily="34" charset="0"/>
              </a:rPr>
              <a:t>Primality, </a:t>
            </a:r>
            <a:r>
              <a:rPr sz="2400" dirty="0">
                <a:latin typeface="Arial" panose="020B0604020202020204" pitchFamily="34" charset="0"/>
                <a:cs typeface="Arial" panose="020B0604020202020204" pitchFamily="34" charset="0"/>
              </a:rPr>
              <a:t>we </a:t>
            </a:r>
            <a:r>
              <a:rPr sz="2400" spc="-5" dirty="0">
                <a:latin typeface="Arial" panose="020B0604020202020204" pitchFamily="34" charset="0"/>
                <a:cs typeface="Arial" panose="020B0604020202020204" pitchFamily="34" charset="0"/>
              </a:rPr>
              <a:t>will </a:t>
            </a:r>
            <a:r>
              <a:rPr sz="2400" dirty="0">
                <a:solidFill>
                  <a:srgbClr val="FF0000"/>
                </a:solidFill>
                <a:latin typeface="Arial" panose="020B0604020202020204" pitchFamily="34" charset="0"/>
                <a:cs typeface="Arial" panose="020B0604020202020204" pitchFamily="34" charset="0"/>
              </a:rPr>
              <a:t>find</a:t>
            </a:r>
            <a:r>
              <a:rPr sz="2400" spc="25" dirty="0">
                <a:solidFill>
                  <a:srgbClr val="FF0000"/>
                </a:solidFill>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a</a:t>
            </a:r>
            <a:r>
              <a:rPr sz="2400" spc="1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prime</a:t>
            </a:r>
            <a:r>
              <a:rPr lang="en-US" sz="240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in </a:t>
            </a:r>
            <a:r>
              <a:rPr sz="2400" spc="-5" dirty="0">
                <a:latin typeface="Arial" panose="020B0604020202020204" pitchFamily="34" charset="0"/>
                <a:cs typeface="Arial" panose="020B0604020202020204" pitchFamily="34" charset="0"/>
              </a:rPr>
              <a:t>O(ln </a:t>
            </a:r>
            <a:r>
              <a:rPr sz="2400" dirty="0">
                <a:latin typeface="Arial" panose="020B0604020202020204" pitchFamily="34" charset="0"/>
                <a:cs typeface="Arial" panose="020B0604020202020204" pitchFamily="34" charset="0"/>
              </a:rPr>
              <a:t>x) = </a:t>
            </a:r>
            <a:r>
              <a:rPr sz="2400" spc="-5" dirty="0">
                <a:latin typeface="Arial" panose="020B0604020202020204" pitchFamily="34" charset="0"/>
                <a:cs typeface="Arial" panose="020B0604020202020204" pitchFamily="34" charset="0"/>
              </a:rPr>
              <a:t>O(|x|)</a:t>
            </a:r>
            <a:r>
              <a:rPr sz="2400" spc="-7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steps</a:t>
            </a:r>
          </a:p>
          <a:p>
            <a:pPr>
              <a:lnSpc>
                <a:spcPct val="100000"/>
              </a:lnSpc>
            </a:pPr>
            <a:endParaRPr sz="2350" dirty="0">
              <a:latin typeface="Arial" panose="020B0604020202020204" pitchFamily="34" charset="0"/>
              <a:cs typeface="Arial" panose="020B0604020202020204" pitchFamily="34" charset="0"/>
            </a:endParaRPr>
          </a:p>
          <a:p>
            <a:pPr marL="50800" marR="1374140">
              <a:lnSpc>
                <a:spcPct val="118100"/>
              </a:lnSpc>
            </a:pPr>
            <a:r>
              <a:rPr sz="2400" dirty="0">
                <a:solidFill>
                  <a:srgbClr val="FF0000"/>
                </a:solidFill>
                <a:latin typeface="Arial" panose="020B0604020202020204" pitchFamily="34" charset="0"/>
                <a:cs typeface="Arial" panose="020B0604020202020204" pitchFamily="34" charset="0"/>
              </a:rPr>
              <a:t>Theorem </a:t>
            </a:r>
            <a:r>
              <a:rPr sz="2400" spc="-5" dirty="0">
                <a:solidFill>
                  <a:srgbClr val="FF0000"/>
                </a:solidFill>
                <a:latin typeface="Arial" panose="020B0604020202020204" pitchFamily="34" charset="0"/>
                <a:cs typeface="Arial" panose="020B0604020202020204" pitchFamily="34" charset="0"/>
              </a:rPr>
              <a:t>[AKS </a:t>
            </a:r>
            <a:r>
              <a:rPr sz="2400" dirty="0">
                <a:solidFill>
                  <a:srgbClr val="FF0000"/>
                </a:solidFill>
                <a:latin typeface="Arial" panose="020B0604020202020204" pitchFamily="34" charset="0"/>
                <a:cs typeface="Arial" panose="020B0604020202020204" pitchFamily="34" charset="0"/>
              </a:rPr>
              <a:t>02]: </a:t>
            </a:r>
            <a:r>
              <a:rPr sz="2400" spc="-5" dirty="0">
                <a:latin typeface="Arial" panose="020B0604020202020204" pitchFamily="34" charset="0"/>
                <a:cs typeface="Arial" panose="020B0604020202020204" pitchFamily="34" charset="0"/>
              </a:rPr>
              <a:t>Testing Primality </a:t>
            </a:r>
            <a:r>
              <a:rPr sz="2400" dirty="0">
                <a:latin typeface="Arial" panose="020B0604020202020204" pitchFamily="34" charset="0"/>
                <a:cs typeface="Arial" panose="020B0604020202020204" pitchFamily="34" charset="0"/>
              </a:rPr>
              <a:t>is Easy.  </a:t>
            </a:r>
            <a:r>
              <a:rPr sz="2400" spc="-5" dirty="0">
                <a:latin typeface="Arial" panose="020B0604020202020204" pitchFamily="34" charset="0"/>
                <a:cs typeface="Arial" panose="020B0604020202020204" pitchFamily="34" charset="0"/>
              </a:rPr>
              <a:t>For n-bit</a:t>
            </a:r>
            <a:r>
              <a:rPr sz="240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numbers,</a:t>
            </a:r>
            <a:endParaRPr sz="2400" dirty="0">
              <a:latin typeface="Arial" panose="020B0604020202020204" pitchFamily="34" charset="0"/>
              <a:cs typeface="Arial" panose="020B0604020202020204" pitchFamily="34" charset="0"/>
            </a:endParaRPr>
          </a:p>
          <a:p>
            <a:pPr marL="393700" indent="-342900">
              <a:lnSpc>
                <a:spcPct val="100000"/>
              </a:lnSpc>
              <a:spcBef>
                <a:spcPts val="480"/>
              </a:spcBef>
              <a:buChar char="•"/>
              <a:tabLst>
                <a:tab pos="393065" algn="l"/>
                <a:tab pos="393700" algn="l"/>
              </a:tabLst>
            </a:pPr>
            <a:r>
              <a:rPr sz="1800" spc="-5" dirty="0">
                <a:latin typeface="Arial" panose="020B0604020202020204" pitchFamily="34" charset="0"/>
                <a:cs typeface="Arial" panose="020B0604020202020204" pitchFamily="34" charset="0"/>
              </a:rPr>
              <a:t>Current running </a:t>
            </a:r>
            <a:r>
              <a:rPr sz="1800" dirty="0">
                <a:latin typeface="Arial" panose="020B0604020202020204" pitchFamily="34" charset="0"/>
                <a:cs typeface="Arial" panose="020B0604020202020204" pitchFamily="34" charset="0"/>
              </a:rPr>
              <a:t>time</a:t>
            </a:r>
            <a:r>
              <a:rPr sz="1800" spc="5" dirty="0">
                <a:latin typeface="Arial" panose="020B0604020202020204" pitchFamily="34" charset="0"/>
                <a:cs typeface="Arial" panose="020B0604020202020204" pitchFamily="34" charset="0"/>
              </a:rPr>
              <a:t> </a:t>
            </a:r>
            <a:r>
              <a:rPr sz="1800" spc="-5" dirty="0">
                <a:latin typeface="Arial" panose="020B0604020202020204" pitchFamily="34" charset="0"/>
                <a:cs typeface="Arial" panose="020B0604020202020204" pitchFamily="34" charset="0"/>
              </a:rPr>
              <a:t>O(n</a:t>
            </a:r>
            <a:r>
              <a:rPr sz="1800" spc="-7" baseline="25462" dirty="0">
                <a:latin typeface="Arial" panose="020B0604020202020204" pitchFamily="34" charset="0"/>
                <a:cs typeface="Arial" panose="020B0604020202020204" pitchFamily="34" charset="0"/>
              </a:rPr>
              <a:t>6</a:t>
            </a:r>
            <a:r>
              <a:rPr sz="1800" spc="-5" dirty="0">
                <a:latin typeface="Arial" panose="020B0604020202020204" pitchFamily="34" charset="0"/>
                <a:cs typeface="Arial" panose="020B0604020202020204" pitchFamily="34" charset="0"/>
              </a:rPr>
              <a:t>).</a:t>
            </a:r>
            <a:endParaRPr sz="1800" dirty="0">
              <a:latin typeface="Arial" panose="020B0604020202020204" pitchFamily="34" charset="0"/>
              <a:cs typeface="Arial" panose="020B0604020202020204" pitchFamily="34" charset="0"/>
            </a:endParaRPr>
          </a:p>
          <a:p>
            <a:pPr marL="393700" indent="-342900">
              <a:lnSpc>
                <a:spcPct val="100000"/>
              </a:lnSpc>
              <a:spcBef>
                <a:spcPts val="439"/>
              </a:spcBef>
              <a:buChar char="•"/>
              <a:tabLst>
                <a:tab pos="393065" algn="l"/>
                <a:tab pos="393700" algn="l"/>
              </a:tabLst>
            </a:pPr>
            <a:r>
              <a:rPr sz="1800" spc="-5" dirty="0">
                <a:latin typeface="Arial" panose="020B0604020202020204" pitchFamily="34" charset="0"/>
                <a:cs typeface="Arial" panose="020B0604020202020204" pitchFamily="34" charset="0"/>
              </a:rPr>
              <a:t>Probabilistic algorithm: O(n</a:t>
            </a:r>
            <a:r>
              <a:rPr sz="1800" spc="-7" baseline="25462" dirty="0">
                <a:latin typeface="Arial" panose="020B0604020202020204" pitchFamily="34" charset="0"/>
                <a:cs typeface="Arial" panose="020B0604020202020204" pitchFamily="34" charset="0"/>
              </a:rPr>
              <a:t>4</a:t>
            </a:r>
            <a:r>
              <a:rPr sz="1800" spc="-5" dirty="0">
                <a:latin typeface="Arial" panose="020B0604020202020204" pitchFamily="34" charset="0"/>
                <a:cs typeface="Arial" panose="020B0604020202020204" pitchFamily="34" charset="0"/>
              </a:rPr>
              <a:t>) time /O(1/2</a:t>
            </a:r>
            <a:r>
              <a:rPr sz="1800" spc="-7" baseline="25462" dirty="0">
                <a:latin typeface="Arial" panose="020B0604020202020204" pitchFamily="34" charset="0"/>
                <a:cs typeface="Arial" panose="020B0604020202020204" pitchFamily="34" charset="0"/>
              </a:rPr>
              <a:t>n</a:t>
            </a:r>
            <a:r>
              <a:rPr sz="1800" spc="-5" dirty="0">
                <a:latin typeface="Arial" panose="020B0604020202020204" pitchFamily="34" charset="0"/>
                <a:cs typeface="Arial" panose="020B0604020202020204" pitchFamily="34" charset="0"/>
              </a:rPr>
              <a:t>)</a:t>
            </a:r>
            <a:r>
              <a:rPr sz="1800" spc="5" dirty="0">
                <a:latin typeface="Arial" panose="020B0604020202020204" pitchFamily="34" charset="0"/>
                <a:cs typeface="Arial" panose="020B0604020202020204" pitchFamily="34" charset="0"/>
              </a:rPr>
              <a:t> </a:t>
            </a:r>
            <a:r>
              <a:rPr sz="1800" dirty="0">
                <a:latin typeface="Arial" panose="020B0604020202020204" pitchFamily="34" charset="0"/>
                <a:cs typeface="Arial" panose="020B0604020202020204" pitchFamily="34" charset="0"/>
              </a:rPr>
              <a:t>error.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55152" y="284481"/>
            <a:ext cx="5949950" cy="574040"/>
          </a:xfrm>
          <a:prstGeom prst="rect">
            <a:avLst/>
          </a:prstGeom>
        </p:spPr>
        <p:txBody>
          <a:bodyPr vert="horz" wrap="square" lIns="0" tIns="12700" rIns="0" bIns="0" rtlCol="0">
            <a:spAutoFit/>
          </a:bodyPr>
          <a:lstStyle/>
          <a:p>
            <a:pPr marL="25400">
              <a:lnSpc>
                <a:spcPct val="100000"/>
              </a:lnSpc>
              <a:spcBef>
                <a:spcPts val="100"/>
              </a:spcBef>
            </a:pPr>
            <a:r>
              <a:rPr spc="-5" dirty="0"/>
              <a:t>Finding </a:t>
            </a:r>
            <a:r>
              <a:rPr dirty="0"/>
              <a:t>a Generator </a:t>
            </a:r>
            <a:r>
              <a:rPr spc="-5" dirty="0"/>
              <a:t>for</a:t>
            </a:r>
            <a:r>
              <a:rPr spc="-70" dirty="0"/>
              <a:t> </a:t>
            </a:r>
            <a:r>
              <a:rPr spc="-10" dirty="0"/>
              <a:t>Z</a:t>
            </a:r>
            <a:r>
              <a:rPr sz="3600" spc="-15" baseline="-20833" dirty="0">
                <a:solidFill>
                  <a:srgbClr val="FF2600"/>
                </a:solidFill>
              </a:rPr>
              <a:t>p</a:t>
            </a:r>
            <a:r>
              <a:rPr sz="3600" spc="-10" dirty="0"/>
              <a:t>*</a:t>
            </a:r>
            <a:endParaRPr sz="3600"/>
          </a:p>
        </p:txBody>
      </p:sp>
      <p:sp>
        <p:nvSpPr>
          <p:cNvPr id="3" name="object 3"/>
          <p:cNvSpPr txBox="1"/>
          <p:nvPr/>
        </p:nvSpPr>
        <p:spPr>
          <a:xfrm>
            <a:off x="227746" y="1098296"/>
            <a:ext cx="8081645" cy="4938531"/>
          </a:xfrm>
          <a:prstGeom prst="rect">
            <a:avLst/>
          </a:prstGeom>
        </p:spPr>
        <p:txBody>
          <a:bodyPr vert="horz" wrap="square" lIns="0" tIns="115570" rIns="0" bIns="0" rtlCol="0">
            <a:spAutoFit/>
          </a:bodyPr>
          <a:lstStyle/>
          <a:p>
            <a:pPr marL="136525">
              <a:lnSpc>
                <a:spcPct val="100000"/>
              </a:lnSpc>
              <a:spcBef>
                <a:spcPts val="910"/>
              </a:spcBef>
              <a:tabLst>
                <a:tab pos="5515610" algn="l"/>
                <a:tab pos="6485255" algn="l"/>
              </a:tabLst>
            </a:pPr>
            <a:r>
              <a:rPr sz="2800" dirty="0">
                <a:solidFill>
                  <a:srgbClr val="3333CC"/>
                </a:solidFill>
                <a:latin typeface="Arial" panose="020B0604020202020204" pitchFamily="34" charset="0"/>
                <a:cs typeface="Arial" panose="020B0604020202020204" pitchFamily="34" charset="0"/>
              </a:rPr>
              <a:t>There </a:t>
            </a:r>
            <a:r>
              <a:rPr sz="2800" spc="-5" dirty="0">
                <a:solidFill>
                  <a:srgbClr val="3333CC"/>
                </a:solidFill>
                <a:latin typeface="Arial" panose="020B0604020202020204" pitchFamily="34" charset="0"/>
                <a:cs typeface="Arial" panose="020B0604020202020204" pitchFamily="34" charset="0"/>
              </a:rPr>
              <a:t>are many</a:t>
            </a:r>
            <a:r>
              <a:rPr sz="2800" spc="20" dirty="0">
                <a:solidFill>
                  <a:srgbClr val="3333CC"/>
                </a:solidFill>
                <a:latin typeface="Arial" panose="020B0604020202020204" pitchFamily="34" charset="0"/>
                <a:cs typeface="Arial" panose="020B0604020202020204" pitchFamily="34" charset="0"/>
              </a:rPr>
              <a:t> </a:t>
            </a:r>
            <a:r>
              <a:rPr sz="2800" spc="-5" dirty="0">
                <a:solidFill>
                  <a:srgbClr val="3333CC"/>
                </a:solidFill>
                <a:latin typeface="Arial" panose="020B0604020202020204" pitchFamily="34" charset="0"/>
                <a:cs typeface="Arial" panose="020B0604020202020204" pitchFamily="34" charset="0"/>
              </a:rPr>
              <a:t>generators</a:t>
            </a:r>
            <a:r>
              <a:rPr sz="2800" spc="5" dirty="0">
                <a:solidFill>
                  <a:srgbClr val="3333CC"/>
                </a:solidFill>
                <a:latin typeface="Arial" panose="020B0604020202020204" pitchFamily="34" charset="0"/>
                <a:cs typeface="Arial" panose="020B0604020202020204" pitchFamily="34" charset="0"/>
              </a:rPr>
              <a:t> </a:t>
            </a:r>
            <a:r>
              <a:rPr sz="2800" spc="-5" dirty="0">
                <a:solidFill>
                  <a:srgbClr val="3333CC"/>
                </a:solidFill>
                <a:latin typeface="Arial" panose="020B0604020202020204" pitchFamily="34" charset="0"/>
                <a:cs typeface="Arial" panose="020B0604020202020204" pitchFamily="34" charset="0"/>
              </a:rPr>
              <a:t>for</a:t>
            </a:r>
            <a:r>
              <a:rPr lang="en-US" sz="2800" spc="-5" dirty="0">
                <a:solidFill>
                  <a:srgbClr val="3333CC"/>
                </a:solidFill>
                <a:latin typeface="Arial" panose="020B0604020202020204" pitchFamily="34" charset="0"/>
                <a:cs typeface="Arial" panose="020B0604020202020204" pitchFamily="34" charset="0"/>
              </a:rPr>
              <a:t> </a:t>
            </a:r>
            <a:r>
              <a:rPr lang="en-US" sz="2800" spc="-5" dirty="0" err="1">
                <a:solidFill>
                  <a:srgbClr val="3333CC"/>
                </a:solidFill>
                <a:latin typeface="Arial" panose="020B0604020202020204" pitchFamily="34" charset="0"/>
                <a:cs typeface="Arial" panose="020B0604020202020204" pitchFamily="34" charset="0"/>
              </a:rPr>
              <a:t>Z</a:t>
            </a:r>
            <a:r>
              <a:rPr lang="en-US" sz="2775" spc="-7" baseline="-21021" dirty="0" err="1">
                <a:solidFill>
                  <a:srgbClr val="434DD6"/>
                </a:solidFill>
                <a:latin typeface="Arial" panose="020B0604020202020204" pitchFamily="34" charset="0"/>
                <a:cs typeface="Arial" panose="020B0604020202020204" pitchFamily="34" charset="0"/>
              </a:rPr>
              <a:t>p</a:t>
            </a:r>
            <a:r>
              <a:rPr lang="en-US" sz="2800" spc="-5" dirty="0">
                <a:solidFill>
                  <a:srgbClr val="3333CC"/>
                </a:solidFill>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O(1/logn)</a:t>
            </a:r>
            <a:endParaRPr sz="2800" dirty="0">
              <a:latin typeface="Arial" panose="020B0604020202020204" pitchFamily="34" charset="0"/>
              <a:cs typeface="Arial" panose="020B0604020202020204" pitchFamily="34" charset="0"/>
            </a:endParaRPr>
          </a:p>
          <a:p>
            <a:pPr marL="639445" indent="-457834">
              <a:lnSpc>
                <a:spcPct val="100000"/>
              </a:lnSpc>
              <a:spcBef>
                <a:spcPts val="815"/>
              </a:spcBef>
              <a:buFont typeface="Symbol"/>
              <a:buChar char="·"/>
              <a:tabLst>
                <a:tab pos="640080" algn="l"/>
              </a:tabLst>
            </a:pPr>
            <a:r>
              <a:rPr sz="2800" dirty="0">
                <a:latin typeface="Arial" panose="020B0604020202020204" pitchFamily="34" charset="0"/>
                <a:cs typeface="Arial" panose="020B0604020202020204" pitchFamily="34" charset="0"/>
              </a:rPr>
              <a:t>find a </a:t>
            </a:r>
            <a:r>
              <a:rPr sz="2800" spc="-5" dirty="0">
                <a:latin typeface="Arial" panose="020B0604020202020204" pitchFamily="34" charset="0"/>
                <a:cs typeface="Arial" panose="020B0604020202020204" pitchFamily="34" charset="0"/>
              </a:rPr>
              <a:t>generator </a:t>
            </a:r>
            <a:r>
              <a:rPr sz="2800" dirty="0">
                <a:latin typeface="Arial" panose="020B0604020202020204" pitchFamily="34" charset="0"/>
                <a:cs typeface="Arial" panose="020B0604020202020204" pitchFamily="34" charset="0"/>
              </a:rPr>
              <a:t>in </a:t>
            </a:r>
            <a:r>
              <a:rPr sz="2800" spc="-5" dirty="0">
                <a:latin typeface="Arial" panose="020B0604020202020204" pitchFamily="34" charset="0"/>
                <a:cs typeface="Arial" panose="020B0604020202020204" pitchFamily="34" charset="0"/>
              </a:rPr>
              <a:t>O(log </a:t>
            </a:r>
            <a:r>
              <a:rPr sz="2800" dirty="0">
                <a:latin typeface="Arial" panose="020B0604020202020204" pitchFamily="34" charset="0"/>
                <a:cs typeface="Arial" panose="020B0604020202020204" pitchFamily="34" charset="0"/>
              </a:rPr>
              <a:t>n)</a:t>
            </a:r>
            <a:r>
              <a:rPr sz="2800" spc="-1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trials</a:t>
            </a:r>
            <a:endParaRPr sz="2800" dirty="0">
              <a:latin typeface="Arial" panose="020B0604020202020204" pitchFamily="34" charset="0"/>
              <a:cs typeface="Arial" panose="020B0604020202020204" pitchFamily="34" charset="0"/>
            </a:endParaRPr>
          </a:p>
          <a:p>
            <a:pPr>
              <a:lnSpc>
                <a:spcPct val="100000"/>
              </a:lnSpc>
              <a:spcBef>
                <a:spcPts val="40"/>
              </a:spcBef>
            </a:pPr>
            <a:endParaRPr sz="3300" dirty="0">
              <a:latin typeface="Arial" panose="020B0604020202020204" pitchFamily="34" charset="0"/>
              <a:cs typeface="Arial" panose="020B0604020202020204" pitchFamily="34" charset="0"/>
            </a:endParaRPr>
          </a:p>
          <a:p>
            <a:pPr marL="76200">
              <a:lnSpc>
                <a:spcPct val="100000"/>
              </a:lnSpc>
            </a:pPr>
            <a:r>
              <a:rPr sz="2800" dirty="0">
                <a:solidFill>
                  <a:srgbClr val="3333CC"/>
                </a:solidFill>
                <a:latin typeface="Arial" panose="020B0604020202020204" pitchFamily="34" charset="0"/>
                <a:cs typeface="Arial" panose="020B0604020202020204" pitchFamily="34" charset="0"/>
              </a:rPr>
              <a:t>How to </a:t>
            </a:r>
            <a:r>
              <a:rPr sz="2800" spc="-5" dirty="0">
                <a:solidFill>
                  <a:srgbClr val="3333CC"/>
                </a:solidFill>
                <a:latin typeface="Arial" panose="020B0604020202020204" pitchFamily="34" charset="0"/>
                <a:cs typeface="Arial" panose="020B0604020202020204" pitchFamily="34" charset="0"/>
              </a:rPr>
              <a:t>check </a:t>
            </a:r>
            <a:r>
              <a:rPr sz="2800" dirty="0">
                <a:solidFill>
                  <a:srgbClr val="3333CC"/>
                </a:solidFill>
                <a:latin typeface="Arial" panose="020B0604020202020204" pitchFamily="34" charset="0"/>
                <a:cs typeface="Arial" panose="020B0604020202020204" pitchFamily="34" charset="0"/>
              </a:rPr>
              <a:t>a </a:t>
            </a:r>
            <a:r>
              <a:rPr sz="2800" spc="-5" dirty="0">
                <a:solidFill>
                  <a:srgbClr val="3333CC"/>
                </a:solidFill>
                <a:latin typeface="Arial" panose="020B0604020202020204" pitchFamily="34" charset="0"/>
                <a:cs typeface="Arial" panose="020B0604020202020204" pitchFamily="34" charset="0"/>
              </a:rPr>
              <a:t>given </a:t>
            </a:r>
            <a:r>
              <a:rPr sz="2800" dirty="0">
                <a:solidFill>
                  <a:srgbClr val="3333CC"/>
                </a:solidFill>
                <a:latin typeface="Arial" panose="020B0604020202020204" pitchFamily="34" charset="0"/>
                <a:cs typeface="Arial" panose="020B0604020202020204" pitchFamily="34" charset="0"/>
              </a:rPr>
              <a:t>g is a</a:t>
            </a:r>
            <a:r>
              <a:rPr sz="2800" spc="-25" dirty="0">
                <a:solidFill>
                  <a:srgbClr val="3333CC"/>
                </a:solidFill>
                <a:latin typeface="Arial" panose="020B0604020202020204" pitchFamily="34" charset="0"/>
                <a:cs typeface="Arial" panose="020B0604020202020204" pitchFamily="34" charset="0"/>
              </a:rPr>
              <a:t> </a:t>
            </a:r>
            <a:r>
              <a:rPr sz="2800" spc="-5" dirty="0">
                <a:solidFill>
                  <a:srgbClr val="3333CC"/>
                </a:solidFill>
                <a:latin typeface="Arial" panose="020B0604020202020204" pitchFamily="34" charset="0"/>
                <a:cs typeface="Arial" panose="020B0604020202020204" pitchFamily="34" charset="0"/>
              </a:rPr>
              <a:t>generator?</a:t>
            </a:r>
            <a:endParaRPr sz="2800" dirty="0">
              <a:latin typeface="Arial" panose="020B0604020202020204" pitchFamily="34" charset="0"/>
              <a:cs typeface="Arial" panose="020B0604020202020204" pitchFamily="34" charset="0"/>
            </a:endParaRPr>
          </a:p>
          <a:p>
            <a:pPr marL="182245">
              <a:lnSpc>
                <a:spcPct val="100000"/>
              </a:lnSpc>
              <a:spcBef>
                <a:spcPts val="740"/>
              </a:spcBef>
              <a:tabLst>
                <a:tab pos="3240405" algn="l"/>
                <a:tab pos="4989195" algn="l"/>
              </a:tabLst>
            </a:pPr>
            <a:r>
              <a:rPr sz="2800" spc="-5" dirty="0">
                <a:latin typeface="Arial" panose="020B0604020202020204" pitchFamily="34" charset="0"/>
                <a:cs typeface="Arial" panose="020B0604020202020204" pitchFamily="34" charset="0"/>
              </a:rPr>
              <a:t>Check</a:t>
            </a:r>
            <a:r>
              <a:rPr sz="2800" spc="1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that</a:t>
            </a:r>
            <a:r>
              <a:rPr sz="2800" spc="15" dirty="0">
                <a:latin typeface="Arial" panose="020B0604020202020204" pitchFamily="34" charset="0"/>
                <a:cs typeface="Arial" panose="020B0604020202020204" pitchFamily="34" charset="0"/>
              </a:rPr>
              <a:t> </a:t>
            </a:r>
            <a:r>
              <a:rPr lang="en-US" sz="2800" spc="15" dirty="0">
                <a:latin typeface="Arial" panose="020B0604020202020204" pitchFamily="34" charset="0"/>
                <a:cs typeface="Arial" panose="020B0604020202020204" pitchFamily="34" charset="0"/>
              </a:rPr>
              <a:t>g</a:t>
            </a:r>
            <a:r>
              <a:rPr lang="en-US" sz="2800" spc="15" baseline="30000" dirty="0">
                <a:latin typeface="Arial" panose="020B0604020202020204" pitchFamily="34" charset="0"/>
                <a:cs typeface="Arial" panose="020B0604020202020204" pitchFamily="34" charset="0"/>
              </a:rPr>
              <a:t>p-1</a:t>
            </a:r>
            <a:r>
              <a:rPr lang="en-US" sz="2800" spc="15" dirty="0">
                <a:latin typeface="Arial" panose="020B0604020202020204" pitchFamily="34" charset="0"/>
                <a:cs typeface="Arial" panose="020B0604020202020204" pitchFamily="34" charset="0"/>
              </a:rPr>
              <a:t>=1 mod p, </a:t>
            </a:r>
          </a:p>
          <a:p>
            <a:pPr marL="182245">
              <a:lnSpc>
                <a:spcPct val="100000"/>
              </a:lnSpc>
              <a:spcBef>
                <a:spcPts val="740"/>
              </a:spcBef>
              <a:tabLst>
                <a:tab pos="3240405" algn="l"/>
                <a:tab pos="4989195" algn="l"/>
              </a:tabLst>
            </a:pP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g</a:t>
            </a:r>
            <a:r>
              <a:rPr sz="2775" baseline="25525" dirty="0">
                <a:latin typeface="Arial" panose="020B0604020202020204" pitchFamily="34" charset="0"/>
                <a:cs typeface="Arial" panose="020B0604020202020204" pitchFamily="34" charset="0"/>
              </a:rPr>
              <a:t>(p-1)/q</a:t>
            </a:r>
            <a:r>
              <a:rPr lang="en-US" sz="2775" baseline="25525" dirty="0">
                <a:latin typeface="Arial" panose="020B0604020202020204" pitchFamily="34" charset="0"/>
                <a:cs typeface="Arial" panose="020B0604020202020204" pitchFamily="34" charset="0"/>
              </a:rPr>
              <a:t>i</a:t>
            </a:r>
            <a:r>
              <a:rPr sz="2800" dirty="0">
                <a:latin typeface="Arial" panose="020B0604020202020204" pitchFamily="34" charset="0"/>
                <a:cs typeface="Arial" panose="020B0604020202020204" pitchFamily="34" charset="0"/>
              </a:rPr>
              <a:t>≠ 1</a:t>
            </a:r>
            <a:r>
              <a:rPr sz="2800" spc="13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mod</a:t>
            </a:r>
            <a:r>
              <a:rPr sz="2800" spc="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p	</a:t>
            </a:r>
            <a:r>
              <a:rPr sz="2800" spc="-5" dirty="0">
                <a:latin typeface="Arial" panose="020B0604020202020204" pitchFamily="34" charset="0"/>
                <a:cs typeface="Arial" panose="020B0604020202020204" pitchFamily="34" charset="0"/>
              </a:rPr>
              <a:t>∀divisors</a:t>
            </a:r>
            <a:r>
              <a:rPr sz="2800" spc="-15"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q</a:t>
            </a:r>
            <a:r>
              <a:rPr lang="en-US" sz="2800" spc="-5" dirty="0">
                <a:latin typeface="Arial" panose="020B0604020202020204" pitchFamily="34" charset="0"/>
                <a:cs typeface="Arial" panose="020B0604020202020204" pitchFamily="34" charset="0"/>
              </a:rPr>
              <a:t>i</a:t>
            </a:r>
            <a:r>
              <a:rPr sz="2800" spc="-5" dirty="0">
                <a:latin typeface="Arial" panose="020B0604020202020204" pitchFamily="34" charset="0"/>
                <a:cs typeface="Arial" panose="020B0604020202020204" pitchFamily="34" charset="0"/>
              </a:rPr>
              <a:t>|(p-1)</a:t>
            </a:r>
            <a:endParaRPr sz="2800" dirty="0">
              <a:latin typeface="Arial" panose="020B0604020202020204" pitchFamily="34" charset="0"/>
              <a:cs typeface="Arial" panose="020B0604020202020204" pitchFamily="34" charset="0"/>
            </a:endParaRPr>
          </a:p>
          <a:p>
            <a:pPr>
              <a:lnSpc>
                <a:spcPct val="100000"/>
              </a:lnSpc>
              <a:spcBef>
                <a:spcPts val="40"/>
              </a:spcBef>
            </a:pPr>
            <a:endParaRPr sz="3300" dirty="0">
              <a:latin typeface="Arial" panose="020B0604020202020204" pitchFamily="34" charset="0"/>
              <a:cs typeface="Arial" panose="020B0604020202020204" pitchFamily="34" charset="0"/>
            </a:endParaRPr>
          </a:p>
          <a:p>
            <a:pPr marL="76200">
              <a:lnSpc>
                <a:spcPct val="100000"/>
              </a:lnSpc>
            </a:pPr>
            <a:r>
              <a:rPr sz="2800" spc="-5" dirty="0">
                <a:solidFill>
                  <a:srgbClr val="3333CC"/>
                </a:solidFill>
                <a:latin typeface="Arial" panose="020B0604020202020204" pitchFamily="34" charset="0"/>
                <a:cs typeface="Arial" panose="020B0604020202020204" pitchFamily="34" charset="0"/>
              </a:rPr>
              <a:t>But </a:t>
            </a:r>
            <a:r>
              <a:rPr sz="2800" dirty="0">
                <a:solidFill>
                  <a:srgbClr val="3333CC"/>
                </a:solidFill>
                <a:latin typeface="Arial" panose="020B0604020202020204" pitchFamily="34" charset="0"/>
                <a:cs typeface="Arial" panose="020B0604020202020204" pitchFamily="34" charset="0"/>
              </a:rPr>
              <a:t>do we </a:t>
            </a:r>
            <a:r>
              <a:rPr sz="2800" spc="-5" dirty="0">
                <a:solidFill>
                  <a:srgbClr val="3333CC"/>
                </a:solidFill>
                <a:latin typeface="Arial" panose="020B0604020202020204" pitchFamily="34" charset="0"/>
                <a:cs typeface="Arial" panose="020B0604020202020204" pitchFamily="34" charset="0"/>
              </a:rPr>
              <a:t>know the factoriz</a:t>
            </a:r>
            <a:r>
              <a:rPr lang="en-US" sz="2800" spc="-5" dirty="0">
                <a:solidFill>
                  <a:srgbClr val="3333CC"/>
                </a:solidFill>
                <a:latin typeface="Arial" panose="020B0604020202020204" pitchFamily="34" charset="0"/>
                <a:cs typeface="Arial" panose="020B0604020202020204" pitchFamily="34" charset="0"/>
              </a:rPr>
              <a:t>a</a:t>
            </a:r>
            <a:r>
              <a:rPr sz="2800" spc="-5" dirty="0">
                <a:solidFill>
                  <a:srgbClr val="3333CC"/>
                </a:solidFill>
                <a:latin typeface="Arial" panose="020B0604020202020204" pitchFamily="34" charset="0"/>
                <a:cs typeface="Arial" panose="020B0604020202020204" pitchFamily="34" charset="0"/>
              </a:rPr>
              <a:t>tion</a:t>
            </a:r>
            <a:r>
              <a:rPr sz="2800" spc="5" dirty="0">
                <a:solidFill>
                  <a:srgbClr val="3333CC"/>
                </a:solidFill>
                <a:latin typeface="Arial" panose="020B0604020202020204" pitchFamily="34" charset="0"/>
                <a:cs typeface="Arial" panose="020B0604020202020204" pitchFamily="34" charset="0"/>
              </a:rPr>
              <a:t> </a:t>
            </a:r>
            <a:r>
              <a:rPr sz="2800" dirty="0">
                <a:solidFill>
                  <a:srgbClr val="3333CC"/>
                </a:solidFill>
                <a:latin typeface="Arial" panose="020B0604020202020204" pitchFamily="34" charset="0"/>
                <a:cs typeface="Arial" panose="020B0604020202020204" pitchFamily="34" charset="0"/>
              </a:rPr>
              <a:t>of(p-1)?</a:t>
            </a:r>
            <a:endParaRPr sz="3400" dirty="0">
              <a:latin typeface="Arial" panose="020B0604020202020204" pitchFamily="34" charset="0"/>
              <a:cs typeface="Arial" panose="020B0604020202020204" pitchFamily="34" charset="0"/>
            </a:endParaRPr>
          </a:p>
          <a:p>
            <a:pPr marL="288290">
              <a:lnSpc>
                <a:spcPct val="100000"/>
              </a:lnSpc>
            </a:pPr>
            <a:r>
              <a:rPr sz="2800" dirty="0">
                <a:latin typeface="Arial" panose="020B0604020202020204" pitchFamily="34" charset="0"/>
                <a:cs typeface="Arial" panose="020B0604020202020204" pitchFamily="34" charset="0"/>
              </a:rPr>
              <a:t>No.</a:t>
            </a:r>
          </a:p>
          <a:p>
            <a:pPr marL="288290">
              <a:lnSpc>
                <a:spcPct val="100000"/>
              </a:lnSpc>
              <a:spcBef>
                <a:spcPts val="640"/>
              </a:spcBef>
            </a:pPr>
            <a:r>
              <a:rPr sz="2800" dirty="0">
                <a:latin typeface="Arial" panose="020B0604020202020204" pitchFamily="34" charset="0"/>
                <a:cs typeface="Arial" panose="020B0604020202020204" pitchFamily="34" charset="0"/>
              </a:rPr>
              <a:t>Idea: Choose prime </a:t>
            </a:r>
            <a:r>
              <a:rPr sz="2800" spc="-5" dirty="0">
                <a:latin typeface="Arial" panose="020B0604020202020204" pitchFamily="34" charset="0"/>
                <a:cs typeface="Arial" panose="020B0604020202020204" pitchFamily="34" charset="0"/>
              </a:rPr>
              <a:t>with </a:t>
            </a:r>
            <a:r>
              <a:rPr sz="2800" dirty="0">
                <a:latin typeface="Arial" panose="020B0604020202020204" pitchFamily="34" charset="0"/>
                <a:cs typeface="Arial" panose="020B0604020202020204" pitchFamily="34" charset="0"/>
              </a:rPr>
              <a:t>p-1 in </a:t>
            </a:r>
            <a:r>
              <a:rPr sz="2800" spc="-5" dirty="0">
                <a:latin typeface="Arial" panose="020B0604020202020204" pitchFamily="34" charset="0"/>
                <a:cs typeface="Arial" panose="020B0604020202020204" pitchFamily="34" charset="0"/>
              </a:rPr>
              <a:t>factored form</a:t>
            </a:r>
            <a:r>
              <a:rPr sz="2800" spc="-75" dirty="0">
                <a:latin typeface="Arial" panose="020B0604020202020204" pitchFamily="34" charset="0"/>
                <a:cs typeface="Arial" panose="020B0604020202020204" pitchFamily="34" charset="0"/>
              </a:rPr>
              <a:t> </a:t>
            </a:r>
            <a:r>
              <a:rPr sz="2800" dirty="0">
                <a:solidFill>
                  <a:srgbClr val="0066FF"/>
                </a:solidFill>
                <a:latin typeface="Arial" panose="020B0604020202020204" pitchFamily="34" charset="0"/>
                <a:cs typeface="Arial" panose="020B0604020202020204" pitchFamily="34" charset="0"/>
              </a:rPr>
              <a:t>-</a:t>
            </a:r>
            <a:endParaRPr sz="2800" dirty="0">
              <a:latin typeface="Arial" panose="020B0604020202020204" pitchFamily="34" charset="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140" y="254001"/>
            <a:ext cx="7084059" cy="1244600"/>
          </a:xfrm>
          <a:prstGeom prst="rect">
            <a:avLst/>
          </a:prstGeom>
        </p:spPr>
        <p:txBody>
          <a:bodyPr vert="horz" wrap="square" lIns="0" tIns="12700" rIns="0" bIns="0" rtlCol="0">
            <a:spAutoFit/>
          </a:bodyPr>
          <a:lstStyle/>
          <a:p>
            <a:pPr marL="12700" marR="5080">
              <a:lnSpc>
                <a:spcPct val="100000"/>
              </a:lnSpc>
              <a:spcBef>
                <a:spcPts val="100"/>
              </a:spcBef>
              <a:tabLst>
                <a:tab pos="2271395" algn="l"/>
                <a:tab pos="6280150" algn="l"/>
              </a:tabLst>
            </a:pPr>
            <a:r>
              <a:rPr sz="4000" spc="-5" dirty="0">
                <a:latin typeface="Arial"/>
                <a:cs typeface="Arial"/>
              </a:rPr>
              <a:t>Theorem: </a:t>
            </a:r>
            <a:r>
              <a:rPr sz="4000" dirty="0">
                <a:latin typeface="Arial"/>
                <a:cs typeface="Arial"/>
              </a:rPr>
              <a:t>Under</a:t>
            </a:r>
            <a:r>
              <a:rPr sz="4000" spc="10" dirty="0">
                <a:latin typeface="Arial"/>
                <a:cs typeface="Arial"/>
              </a:rPr>
              <a:t> </a:t>
            </a:r>
            <a:r>
              <a:rPr sz="4000" dirty="0">
                <a:latin typeface="Arial"/>
                <a:cs typeface="Arial"/>
              </a:rPr>
              <a:t>DLA,</a:t>
            </a:r>
            <a:r>
              <a:rPr sz="4000" spc="5" dirty="0">
                <a:latin typeface="Arial"/>
                <a:cs typeface="Arial"/>
              </a:rPr>
              <a:t> </a:t>
            </a:r>
            <a:r>
              <a:rPr sz="4000" dirty="0">
                <a:latin typeface="Arial"/>
                <a:cs typeface="Arial"/>
              </a:rPr>
              <a:t>EXP	is</a:t>
            </a:r>
            <a:r>
              <a:rPr sz="4000" spc="-105" dirty="0">
                <a:latin typeface="Arial"/>
                <a:cs typeface="Arial"/>
              </a:rPr>
              <a:t> </a:t>
            </a:r>
            <a:r>
              <a:rPr sz="4000" dirty="0">
                <a:latin typeface="Arial"/>
                <a:cs typeface="Arial"/>
              </a:rPr>
              <a:t>a  </a:t>
            </a:r>
            <a:r>
              <a:rPr sz="4000" spc="-5" dirty="0">
                <a:latin typeface="Arial"/>
                <a:cs typeface="Arial"/>
              </a:rPr>
              <a:t>collection	</a:t>
            </a:r>
            <a:r>
              <a:rPr sz="4000" dirty="0">
                <a:latin typeface="Arial"/>
                <a:cs typeface="Arial"/>
              </a:rPr>
              <a:t>of one-way</a:t>
            </a:r>
            <a:r>
              <a:rPr sz="4000" spc="-75" dirty="0">
                <a:latin typeface="Arial"/>
                <a:cs typeface="Arial"/>
              </a:rPr>
              <a:t> </a:t>
            </a:r>
            <a:r>
              <a:rPr sz="4000" spc="-5" dirty="0">
                <a:latin typeface="Arial"/>
                <a:cs typeface="Arial"/>
              </a:rPr>
              <a:t>functions</a:t>
            </a:r>
            <a:r>
              <a:rPr spc="-5" dirty="0">
                <a:latin typeface="Arial"/>
                <a:cs typeface="Arial"/>
              </a:rPr>
              <a:t>.</a:t>
            </a:r>
            <a:endParaRPr sz="4000">
              <a:latin typeface="Arial"/>
              <a:cs typeface="Arial"/>
            </a:endParaRPr>
          </a:p>
        </p:txBody>
      </p:sp>
      <p:sp>
        <p:nvSpPr>
          <p:cNvPr id="3" name="object 3"/>
          <p:cNvSpPr txBox="1"/>
          <p:nvPr/>
        </p:nvSpPr>
        <p:spPr>
          <a:xfrm>
            <a:off x="167639" y="1632966"/>
            <a:ext cx="8338820" cy="4986020"/>
          </a:xfrm>
          <a:prstGeom prst="rect">
            <a:avLst/>
          </a:prstGeom>
        </p:spPr>
        <p:txBody>
          <a:bodyPr vert="horz" wrap="square" lIns="0" tIns="88900" rIns="0" bIns="0" rtlCol="0">
            <a:spAutoFit/>
          </a:bodyPr>
          <a:lstStyle/>
          <a:p>
            <a:pPr marL="76200">
              <a:lnSpc>
                <a:spcPct val="100000"/>
              </a:lnSpc>
              <a:spcBef>
                <a:spcPts val="700"/>
              </a:spcBef>
            </a:pPr>
            <a:r>
              <a:rPr sz="2800" spc="-5" dirty="0">
                <a:solidFill>
                  <a:srgbClr val="0541FF"/>
                </a:solidFill>
                <a:latin typeface="Arial" panose="020B0604020202020204" pitchFamily="34" charset="0"/>
                <a:cs typeface="Arial" panose="020B0604020202020204" pitchFamily="34" charset="0"/>
              </a:rPr>
              <a:t>Sample </a:t>
            </a:r>
            <a:r>
              <a:rPr sz="2800" dirty="0">
                <a:solidFill>
                  <a:srgbClr val="0541FF"/>
                </a:solidFill>
                <a:latin typeface="Arial" panose="020B0604020202020204" pitchFamily="34" charset="0"/>
                <a:cs typeface="Arial" panose="020B0604020202020204" pitchFamily="34" charset="0"/>
              </a:rPr>
              <a:t>a</a:t>
            </a:r>
            <a:r>
              <a:rPr sz="2800" spc="-5" dirty="0">
                <a:solidFill>
                  <a:srgbClr val="0541FF"/>
                </a:solidFill>
                <a:latin typeface="Arial" panose="020B0604020202020204" pitchFamily="34" charset="0"/>
                <a:cs typeface="Arial" panose="020B0604020202020204" pitchFamily="34" charset="0"/>
              </a:rPr>
              <a:t> function</a:t>
            </a:r>
            <a:endParaRPr sz="2800" dirty="0">
              <a:latin typeface="Arial" panose="020B0604020202020204" pitchFamily="34" charset="0"/>
              <a:cs typeface="Arial" panose="020B0604020202020204" pitchFamily="34" charset="0"/>
            </a:endParaRPr>
          </a:p>
          <a:p>
            <a:pPr marL="76200">
              <a:lnSpc>
                <a:spcPct val="100000"/>
              </a:lnSpc>
              <a:spcBef>
                <a:spcPts val="515"/>
              </a:spcBef>
            </a:pPr>
            <a:r>
              <a:rPr sz="2400" spc="-5" dirty="0">
                <a:latin typeface="Arial" panose="020B0604020202020204" pitchFamily="34" charset="0"/>
                <a:cs typeface="Arial" panose="020B0604020202020204" pitchFamily="34" charset="0"/>
              </a:rPr>
              <a:t>Given </a:t>
            </a:r>
            <a:r>
              <a:rPr sz="2400" dirty="0">
                <a:latin typeface="Arial" panose="020B0604020202020204" pitchFamily="34" charset="0"/>
                <a:cs typeface="Arial" panose="020B0604020202020204" pitchFamily="34" charset="0"/>
              </a:rPr>
              <a:t>security parameter</a:t>
            </a:r>
            <a:r>
              <a:rPr sz="2400" spc="-1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n,</a:t>
            </a:r>
            <a:endParaRPr sz="2400" dirty="0">
              <a:latin typeface="Arial" panose="020B0604020202020204" pitchFamily="34" charset="0"/>
              <a:cs typeface="Arial" panose="020B0604020202020204" pitchFamily="34" charset="0"/>
            </a:endParaRPr>
          </a:p>
          <a:p>
            <a:pPr marL="76200" marR="68580">
              <a:lnSpc>
                <a:spcPct val="118100"/>
              </a:lnSpc>
              <a:spcBef>
                <a:spcPts val="100"/>
              </a:spcBef>
            </a:pPr>
            <a:r>
              <a:rPr sz="2400" spc="-5" dirty="0">
                <a:latin typeface="Arial" panose="020B0604020202020204" pitchFamily="34" charset="0"/>
                <a:cs typeface="Arial" panose="020B0604020202020204" pitchFamily="34" charset="0"/>
              </a:rPr>
              <a:t>generate </a:t>
            </a:r>
            <a:r>
              <a:rPr sz="2400" dirty="0">
                <a:latin typeface="Arial" panose="020B0604020202020204" pitchFamily="34" charset="0"/>
                <a:cs typeface="Arial" panose="020B0604020202020204" pitchFamily="34" charset="0"/>
              </a:rPr>
              <a:t>n-bit prime p and </a:t>
            </a:r>
            <a:r>
              <a:rPr sz="2400" spc="-5" dirty="0">
                <a:latin typeface="Arial" panose="020B0604020202020204" pitchFamily="34" charset="0"/>
                <a:cs typeface="Arial" panose="020B0604020202020204" pitchFamily="34" charset="0"/>
              </a:rPr>
              <a:t>generator </a:t>
            </a:r>
            <a:r>
              <a:rPr sz="2400" dirty="0">
                <a:latin typeface="Arial" panose="020B0604020202020204" pitchFamily="34" charset="0"/>
                <a:cs typeface="Arial" panose="020B0604020202020204" pitchFamily="34" charset="0"/>
              </a:rPr>
              <a:t>g </a:t>
            </a:r>
            <a:r>
              <a:rPr sz="2400" spc="-5" dirty="0">
                <a:latin typeface="Arial" panose="020B0604020202020204" pitchFamily="34" charset="0"/>
                <a:cs typeface="Arial" panose="020B0604020202020204" pitchFamily="34" charset="0"/>
              </a:rPr>
              <a:t>for </a:t>
            </a:r>
            <a:r>
              <a:rPr sz="2400" dirty="0">
                <a:latin typeface="Arial" panose="020B0604020202020204" pitchFamily="34" charset="0"/>
                <a:cs typeface="Arial" panose="020B0604020202020204" pitchFamily="34" charset="0"/>
              </a:rPr>
              <a:t>Z</a:t>
            </a:r>
            <a:r>
              <a:rPr sz="2400" baseline="-20833" dirty="0">
                <a:latin typeface="Arial" panose="020B0604020202020204" pitchFamily="34" charset="0"/>
                <a:cs typeface="Arial" panose="020B0604020202020204" pitchFamily="34" charset="0"/>
              </a:rPr>
              <a:t>p</a:t>
            </a:r>
            <a:r>
              <a:rPr sz="2400" baseline="2430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as follows:  </a:t>
            </a:r>
            <a:r>
              <a:rPr sz="2400" spc="-5" dirty="0">
                <a:latin typeface="Arial" panose="020B0604020202020204" pitchFamily="34" charset="0"/>
                <a:cs typeface="Arial" panose="020B0604020202020204" pitchFamily="34" charset="0"/>
              </a:rPr>
              <a:t>Repeat</a:t>
            </a:r>
            <a:endParaRPr sz="2400" dirty="0">
              <a:latin typeface="Arial" panose="020B0604020202020204" pitchFamily="34" charset="0"/>
              <a:cs typeface="Arial" panose="020B0604020202020204" pitchFamily="34" charset="0"/>
            </a:endParaRPr>
          </a:p>
          <a:p>
            <a:pPr marL="927100" indent="-457834">
              <a:lnSpc>
                <a:spcPct val="100000"/>
              </a:lnSpc>
              <a:spcBef>
                <a:spcPts val="525"/>
              </a:spcBef>
              <a:buAutoNum type="arabicPeriod"/>
              <a:tabLst>
                <a:tab pos="926465" algn="l"/>
                <a:tab pos="927100" algn="l"/>
                <a:tab pos="3320415" algn="l"/>
                <a:tab pos="4619625" algn="l"/>
              </a:tabLst>
            </a:pPr>
            <a:r>
              <a:rPr sz="2000" spc="-5" dirty="0">
                <a:latin typeface="Arial" panose="020B0604020202020204" pitchFamily="34" charset="0"/>
                <a:cs typeface="Arial" panose="020B0604020202020204" pitchFamily="34" charset="0"/>
              </a:rPr>
              <a:t>Generate</a:t>
            </a:r>
            <a:r>
              <a:rPr sz="2000" spc="15"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a</a:t>
            </a:r>
            <a:r>
              <a:rPr sz="2000" spc="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random	number</a:t>
            </a:r>
            <a:r>
              <a:rPr sz="2000" spc="1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m	in factored form m=</a:t>
            </a:r>
            <a:r>
              <a:rPr sz="2000" spc="-4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Πq</a:t>
            </a:r>
            <a:r>
              <a:rPr sz="1950" spc="7" baseline="-21367" dirty="0">
                <a:latin typeface="Arial" panose="020B0604020202020204" pitchFamily="34" charset="0"/>
                <a:cs typeface="Arial" panose="020B0604020202020204" pitchFamily="34" charset="0"/>
              </a:rPr>
              <a:t>i</a:t>
            </a:r>
            <a:r>
              <a:rPr sz="1950" spc="7" baseline="25641" dirty="0">
                <a:latin typeface="Arial" panose="020B0604020202020204" pitchFamily="34" charset="0"/>
                <a:cs typeface="Arial" panose="020B0604020202020204" pitchFamily="34" charset="0"/>
              </a:rPr>
              <a:t>αi</a:t>
            </a:r>
            <a:endParaRPr sz="1950" baseline="25641" dirty="0">
              <a:latin typeface="Arial" panose="020B0604020202020204" pitchFamily="34" charset="0"/>
              <a:cs typeface="Arial" panose="020B0604020202020204" pitchFamily="34" charset="0"/>
            </a:endParaRPr>
          </a:p>
          <a:p>
            <a:pPr marL="927100" indent="-457834">
              <a:lnSpc>
                <a:spcPct val="100000"/>
              </a:lnSpc>
              <a:spcBef>
                <a:spcPts val="500"/>
              </a:spcBef>
              <a:buAutoNum type="arabicPeriod"/>
              <a:tabLst>
                <a:tab pos="926465" algn="l"/>
                <a:tab pos="927100" algn="l"/>
              </a:tabLst>
            </a:pPr>
            <a:r>
              <a:rPr sz="2000" spc="-5" dirty="0">
                <a:latin typeface="Arial" panose="020B0604020202020204" pitchFamily="34" charset="0"/>
                <a:cs typeface="Arial" panose="020B0604020202020204" pitchFamily="34" charset="0"/>
              </a:rPr>
              <a:t>let </a:t>
            </a:r>
            <a:r>
              <a:rPr sz="2000" dirty="0">
                <a:latin typeface="Arial" panose="020B0604020202020204" pitchFamily="34" charset="0"/>
                <a:cs typeface="Arial" panose="020B0604020202020204" pitchFamily="34" charset="0"/>
              </a:rPr>
              <a:t>p-1=m. Test p for</a:t>
            </a:r>
            <a:r>
              <a:rPr sz="2000" spc="-1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primality.</a:t>
            </a:r>
            <a:endParaRPr sz="2000" dirty="0">
              <a:latin typeface="Arial" panose="020B0604020202020204" pitchFamily="34" charset="0"/>
              <a:cs typeface="Arial" panose="020B0604020202020204" pitchFamily="34" charset="0"/>
            </a:endParaRPr>
          </a:p>
          <a:p>
            <a:pPr marL="76200" marR="6087745">
              <a:lnSpc>
                <a:spcPts val="3500"/>
              </a:lnSpc>
              <a:spcBef>
                <a:spcPts val="95"/>
              </a:spcBef>
            </a:pPr>
            <a:r>
              <a:rPr sz="2400" spc="-5" dirty="0">
                <a:latin typeface="Arial" panose="020B0604020202020204" pitchFamily="34" charset="0"/>
                <a:cs typeface="Arial" panose="020B0604020202020204" pitchFamily="34" charset="0"/>
              </a:rPr>
              <a:t>Until </a:t>
            </a:r>
            <a:r>
              <a:rPr sz="2400" dirty="0">
                <a:latin typeface="Arial" panose="020B0604020202020204" pitchFamily="34" charset="0"/>
                <a:cs typeface="Arial" panose="020B0604020202020204" pitchFamily="34" charset="0"/>
              </a:rPr>
              <a:t>p is</a:t>
            </a:r>
            <a:r>
              <a:rPr sz="2400" spc="-8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prime  </a:t>
            </a:r>
            <a:r>
              <a:rPr sz="2400" spc="-5" dirty="0">
                <a:latin typeface="Arial" panose="020B0604020202020204" pitchFamily="34" charset="0"/>
                <a:cs typeface="Arial" panose="020B0604020202020204" pitchFamily="34" charset="0"/>
              </a:rPr>
              <a:t>Repeat</a:t>
            </a:r>
            <a:endParaRPr sz="2400" dirty="0">
              <a:latin typeface="Arial" panose="020B0604020202020204" pitchFamily="34" charset="0"/>
              <a:cs typeface="Arial" panose="020B0604020202020204" pitchFamily="34" charset="0"/>
            </a:endParaRPr>
          </a:p>
          <a:p>
            <a:pPr marL="990600" lvl="1" indent="-457834">
              <a:lnSpc>
                <a:spcPct val="100000"/>
              </a:lnSpc>
              <a:spcBef>
                <a:spcPts val="305"/>
              </a:spcBef>
              <a:buAutoNum type="arabicPeriod"/>
              <a:tabLst>
                <a:tab pos="989965" algn="l"/>
                <a:tab pos="990600" algn="l"/>
              </a:tabLst>
            </a:pPr>
            <a:r>
              <a:rPr sz="2000" dirty="0">
                <a:latin typeface="Arial" panose="020B0604020202020204" pitchFamily="34" charset="0"/>
                <a:cs typeface="Arial" panose="020B0604020202020204" pitchFamily="34" charset="0"/>
              </a:rPr>
              <a:t>Choose </a:t>
            </a:r>
            <a:r>
              <a:rPr sz="2000" spc="-5" dirty="0">
                <a:latin typeface="Arial" panose="020B0604020202020204" pitchFamily="34" charset="0"/>
                <a:cs typeface="Arial" panose="020B0604020202020204" pitchFamily="34" charset="0"/>
              </a:rPr>
              <a:t>random </a:t>
            </a:r>
            <a:r>
              <a:rPr sz="2000" dirty="0">
                <a:latin typeface="Arial" panose="020B0604020202020204" pitchFamily="34" charset="0"/>
                <a:cs typeface="Arial" panose="020B0604020202020204" pitchFamily="34" charset="0"/>
              </a:rPr>
              <a:t>g in</a:t>
            </a:r>
            <a:r>
              <a:rPr sz="2000" spc="-1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Z</a:t>
            </a:r>
            <a:r>
              <a:rPr sz="1950" spc="7" baseline="-21367" dirty="0">
                <a:latin typeface="Arial" panose="020B0604020202020204" pitchFamily="34" charset="0"/>
                <a:cs typeface="Arial" panose="020B0604020202020204" pitchFamily="34" charset="0"/>
              </a:rPr>
              <a:t>p</a:t>
            </a:r>
            <a:r>
              <a:rPr sz="2000" spc="5" dirty="0">
                <a:latin typeface="Arial" panose="020B0604020202020204" pitchFamily="34" charset="0"/>
                <a:cs typeface="Arial" panose="020B0604020202020204" pitchFamily="34" charset="0"/>
              </a:rPr>
              <a:t>*</a:t>
            </a:r>
            <a:endParaRPr sz="2000" dirty="0">
              <a:latin typeface="Arial" panose="020B0604020202020204" pitchFamily="34" charset="0"/>
              <a:cs typeface="Arial" panose="020B0604020202020204" pitchFamily="34" charset="0"/>
            </a:endParaRPr>
          </a:p>
          <a:p>
            <a:pPr marL="988694" marR="104139" lvl="1" indent="-455930">
              <a:lnSpc>
                <a:spcPts val="2900"/>
              </a:lnSpc>
              <a:spcBef>
                <a:spcPts val="80"/>
              </a:spcBef>
              <a:buAutoNum type="arabicPeriod"/>
              <a:tabLst>
                <a:tab pos="989965" algn="l"/>
                <a:tab pos="990600" algn="l"/>
                <a:tab pos="3097530" algn="l"/>
                <a:tab pos="4346575" algn="l"/>
              </a:tabLst>
            </a:pPr>
            <a:r>
              <a:rPr lang="en-US" sz="2000" spc="-5" dirty="0">
                <a:latin typeface="Arial" panose="020B0604020202020204" pitchFamily="34" charset="0"/>
                <a:cs typeface="Arial" panose="020B0604020202020204" pitchFamily="34" charset="0"/>
              </a:rPr>
              <a:t>T</a:t>
            </a:r>
            <a:r>
              <a:rPr sz="2000" spc="-5" dirty="0">
                <a:latin typeface="Arial" panose="020B0604020202020204" pitchFamily="34" charset="0"/>
                <a:cs typeface="Arial" panose="020B0604020202020204" pitchFamily="34" charset="0"/>
              </a:rPr>
              <a:t>est if </a:t>
            </a:r>
            <a:r>
              <a:rPr sz="2000" dirty="0">
                <a:latin typeface="Arial" panose="020B0604020202020204" pitchFamily="34" charset="0"/>
                <a:cs typeface="Arial" panose="020B0604020202020204" pitchFamily="34" charset="0"/>
              </a:rPr>
              <a:t>g </a:t>
            </a:r>
            <a:r>
              <a:rPr sz="2000" spc="-5" dirty="0">
                <a:latin typeface="Arial" panose="020B0604020202020204" pitchFamily="34" charset="0"/>
                <a:cs typeface="Arial" panose="020B0604020202020204" pitchFamily="34" charset="0"/>
              </a:rPr>
              <a:t>is </a:t>
            </a:r>
            <a:r>
              <a:rPr sz="2000" dirty="0">
                <a:latin typeface="Arial" panose="020B0604020202020204" pitchFamily="34" charset="0"/>
                <a:cs typeface="Arial" panose="020B0604020202020204" pitchFamily="34" charset="0"/>
              </a:rPr>
              <a:t>a </a:t>
            </a:r>
            <a:r>
              <a:rPr sz="2000" spc="-5" dirty="0">
                <a:latin typeface="Arial" panose="020B0604020202020204" pitchFamily="34" charset="0"/>
                <a:cs typeface="Arial" panose="020B0604020202020204" pitchFamily="34" charset="0"/>
              </a:rPr>
              <a:t>generator for </a:t>
            </a:r>
            <a:r>
              <a:rPr sz="2000" spc="5" dirty="0">
                <a:latin typeface="Arial" panose="020B0604020202020204" pitchFamily="34" charset="0"/>
                <a:cs typeface="Arial" panose="020B0604020202020204" pitchFamily="34" charset="0"/>
              </a:rPr>
              <a:t>Z</a:t>
            </a:r>
            <a:r>
              <a:rPr sz="1950" spc="7" baseline="-21367" dirty="0">
                <a:latin typeface="Arial" panose="020B0604020202020204" pitchFamily="34" charset="0"/>
                <a:cs typeface="Arial" panose="020B0604020202020204" pitchFamily="34" charset="0"/>
              </a:rPr>
              <a:t>p</a:t>
            </a:r>
            <a:r>
              <a:rPr sz="2000" spc="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using </a:t>
            </a:r>
            <a:r>
              <a:rPr sz="2000" dirty="0">
                <a:latin typeface="Arial" panose="020B0604020202020204" pitchFamily="34" charset="0"/>
                <a:cs typeface="Arial" panose="020B0604020202020204" pitchFamily="34" charset="0"/>
              </a:rPr>
              <a:t>factorization (p-1)=Πq</a:t>
            </a:r>
            <a:r>
              <a:rPr sz="1950" baseline="-21367" dirty="0">
                <a:latin typeface="Arial" panose="020B0604020202020204" pitchFamily="34" charset="0"/>
                <a:cs typeface="Arial" panose="020B0604020202020204" pitchFamily="34" charset="0"/>
              </a:rPr>
              <a:t>i</a:t>
            </a:r>
            <a:r>
              <a:rPr sz="1950" baseline="25641" dirty="0">
                <a:latin typeface="Arial" panose="020B0604020202020204" pitchFamily="34" charset="0"/>
                <a:cs typeface="Arial" panose="020B0604020202020204" pitchFamily="34" charset="0"/>
              </a:rPr>
              <a:t>αi </a:t>
            </a:r>
            <a:r>
              <a:rPr sz="130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Namely: if </a:t>
            </a:r>
            <a:r>
              <a:rPr sz="2000" spc="10" dirty="0">
                <a:latin typeface="Arial" panose="020B0604020202020204" pitchFamily="34" charset="0"/>
                <a:cs typeface="Arial" panose="020B0604020202020204" pitchFamily="34" charset="0"/>
              </a:rPr>
              <a:t>g</a:t>
            </a:r>
            <a:r>
              <a:rPr sz="1950" spc="15" baseline="25641" dirty="0">
                <a:latin typeface="Arial" panose="020B0604020202020204" pitchFamily="34" charset="0"/>
                <a:cs typeface="Arial" panose="020B0604020202020204" pitchFamily="34" charset="0"/>
              </a:rPr>
              <a:t>(p-1)/q	</a:t>
            </a:r>
            <a:r>
              <a:rPr sz="2000" dirty="0">
                <a:latin typeface="Arial" panose="020B0604020202020204" pitchFamily="34" charset="0"/>
                <a:cs typeface="Arial" panose="020B0604020202020204" pitchFamily="34" charset="0"/>
              </a:rPr>
              <a:t>≠ 1</a:t>
            </a:r>
            <a:r>
              <a:rPr sz="2000" spc="9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mod</a:t>
            </a:r>
            <a:r>
              <a:rPr sz="2000" spc="5"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p	∀ q|(p-1), g is</a:t>
            </a:r>
            <a:r>
              <a:rPr sz="2000" spc="7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generator</a:t>
            </a:r>
            <a:endParaRPr sz="2000" dirty="0">
              <a:latin typeface="Arial" panose="020B0604020202020204" pitchFamily="34" charset="0"/>
              <a:cs typeface="Arial" panose="020B0604020202020204" pitchFamily="34" charset="0"/>
            </a:endParaRPr>
          </a:p>
          <a:p>
            <a:pPr marL="127000">
              <a:lnSpc>
                <a:spcPct val="100000"/>
              </a:lnSpc>
              <a:spcBef>
                <a:spcPts val="415"/>
              </a:spcBef>
            </a:pPr>
            <a:r>
              <a:rPr sz="2400" spc="-5" dirty="0">
                <a:latin typeface="Arial" panose="020B0604020202020204" pitchFamily="34" charset="0"/>
                <a:cs typeface="Arial" panose="020B0604020202020204" pitchFamily="34" charset="0"/>
              </a:rPr>
              <a:t>Until </a:t>
            </a:r>
            <a:r>
              <a:rPr sz="2400" dirty="0">
                <a:latin typeface="Arial" panose="020B0604020202020204" pitchFamily="34" charset="0"/>
                <a:cs typeface="Arial" panose="020B0604020202020204" pitchFamily="34" charset="0"/>
              </a:rPr>
              <a:t>g</a:t>
            </a:r>
            <a:r>
              <a:rPr sz="2400" spc="-5" dirty="0">
                <a:latin typeface="Arial" panose="020B0604020202020204" pitchFamily="34" charset="0"/>
                <a:cs typeface="Arial" panose="020B0604020202020204" pitchFamily="34" charset="0"/>
              </a:rPr>
              <a:t> generator</a:t>
            </a:r>
            <a:endParaRPr sz="24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A3639D13-02A8-8E4C-AD8C-11602A3C4E46}"/>
              </a:ext>
            </a:extLst>
          </p:cNvPr>
          <p:cNvSpPr>
            <a:spLocks noGrp="1" noChangeArrowheads="1"/>
          </p:cNvSpPr>
          <p:nvPr>
            <p:ph type="title"/>
          </p:nvPr>
        </p:nvSpPr>
        <p:spPr>
          <a:xfrm>
            <a:off x="685800" y="381000"/>
            <a:ext cx="7772400" cy="685800"/>
          </a:xfrm>
        </p:spPr>
        <p:txBody>
          <a:bodyPr/>
          <a:lstStyle/>
          <a:p>
            <a:pPr eaLnBrk="1" hangingPunct="1"/>
            <a:r>
              <a:rPr lang="en-US" altLang="en-US" sz="3600" dirty="0">
                <a:cs typeface="Arial" panose="020B0604020202020204" pitchFamily="34" charset="0"/>
              </a:rPr>
              <a:t>Recall: One Way Function</a:t>
            </a:r>
          </a:p>
        </p:txBody>
      </p:sp>
      <p:sp>
        <p:nvSpPr>
          <p:cNvPr id="62466" name="Rectangle 3">
            <a:extLst>
              <a:ext uri="{FF2B5EF4-FFF2-40B4-BE49-F238E27FC236}">
                <a16:creationId xmlns:a16="http://schemas.microsoft.com/office/drawing/2014/main" id="{E8EB943B-380B-7847-87A7-A66DA622A3F8}"/>
              </a:ext>
            </a:extLst>
          </p:cNvPr>
          <p:cNvSpPr>
            <a:spLocks noGrp="1" noChangeArrowheads="1"/>
          </p:cNvSpPr>
          <p:nvPr>
            <p:ph type="body" idx="1"/>
          </p:nvPr>
        </p:nvSpPr>
        <p:spPr>
          <a:xfrm>
            <a:off x="152400" y="2438400"/>
            <a:ext cx="9220200" cy="3816429"/>
          </a:xfrm>
        </p:spPr>
        <p:txBody>
          <a:bodyPr/>
          <a:lstStyle/>
          <a:p>
            <a:pPr eaLnBrk="1" hangingPunct="1">
              <a:buFontTx/>
              <a:buNone/>
            </a:pPr>
            <a:endParaRPr lang="en-US" altLang="en-US" sz="2800" dirty="0"/>
          </a:p>
          <a:p>
            <a:pPr eaLnBrk="1" hangingPunct="1">
              <a:buFontTx/>
              <a:buNone/>
            </a:pPr>
            <a:r>
              <a:rPr lang="en-US" altLang="en-US" sz="2800" b="1" dirty="0">
                <a:solidFill>
                  <a:schemeClr val="tx1"/>
                </a:solidFill>
                <a:latin typeface="Arial" panose="020B0604020202020204" pitchFamily="34" charset="0"/>
                <a:cs typeface="Arial" panose="020B0604020202020204" pitchFamily="34" charset="0"/>
              </a:rPr>
              <a:t>Definition: </a:t>
            </a:r>
            <a:r>
              <a:rPr lang="en-US" altLang="en-US" sz="2800" dirty="0">
                <a:solidFill>
                  <a:schemeClr val="tx2"/>
                </a:solidFill>
                <a:latin typeface="Arial" panose="020B0604020202020204" pitchFamily="34" charset="0"/>
                <a:cs typeface="Arial" panose="020B0604020202020204" pitchFamily="34" charset="0"/>
              </a:rPr>
              <a:t>f: {0,1}*   </a:t>
            </a:r>
            <a:r>
              <a:rPr lang="en-US" altLang="en-US" sz="2800" dirty="0">
                <a:solidFill>
                  <a:schemeClr val="tx2"/>
                </a:solidFill>
                <a:latin typeface="Arial" panose="020B0604020202020204" pitchFamily="34" charset="0"/>
                <a:cs typeface="Arial" panose="020B0604020202020204" pitchFamily="34" charset="0"/>
                <a:sym typeface="Symbol" pitchFamily="2" charset="2"/>
              </a:rPr>
              <a:t></a:t>
            </a:r>
            <a:r>
              <a:rPr lang="en-US" altLang="en-US" sz="2800" dirty="0">
                <a:solidFill>
                  <a:schemeClr val="tx2"/>
                </a:solidFill>
                <a:latin typeface="Arial" panose="020B0604020202020204" pitchFamily="34" charset="0"/>
                <a:cs typeface="Arial" panose="020B0604020202020204" pitchFamily="34" charset="0"/>
              </a:rPr>
              <a:t> {0,1}*  </a:t>
            </a:r>
            <a:r>
              <a:rPr lang="en-US" altLang="en-US" sz="2800" dirty="0">
                <a:solidFill>
                  <a:schemeClr val="tx1"/>
                </a:solidFill>
                <a:latin typeface="Arial" panose="020B0604020202020204" pitchFamily="34" charset="0"/>
                <a:cs typeface="Arial" panose="020B0604020202020204" pitchFamily="34" charset="0"/>
              </a:rPr>
              <a:t>is </a:t>
            </a:r>
            <a:r>
              <a:rPr lang="en-US" altLang="en-US" sz="2800" b="1" dirty="0">
                <a:solidFill>
                  <a:schemeClr val="tx1"/>
                </a:solidFill>
                <a:latin typeface="Arial" panose="020B0604020202020204" pitchFamily="34" charset="0"/>
                <a:cs typeface="Arial" panose="020B0604020202020204" pitchFamily="34" charset="0"/>
              </a:rPr>
              <a:t>a </a:t>
            </a:r>
            <a:r>
              <a:rPr lang="en-US" altLang="en-US" b="1" dirty="0">
                <a:solidFill>
                  <a:schemeClr val="tx1"/>
                </a:solidFill>
                <a:latin typeface="Arial" panose="020B0604020202020204" pitchFamily="34" charset="0"/>
                <a:cs typeface="Arial" panose="020B0604020202020204" pitchFamily="34" charset="0"/>
              </a:rPr>
              <a:t>one-way </a:t>
            </a:r>
            <a:r>
              <a:rPr lang="en-US" altLang="en-US" sz="2800" b="1" dirty="0">
                <a:solidFill>
                  <a:schemeClr val="tx1"/>
                </a:solidFill>
                <a:latin typeface="Arial" panose="020B0604020202020204" pitchFamily="34" charset="0"/>
                <a:cs typeface="Arial" panose="020B0604020202020204" pitchFamily="34" charset="0"/>
              </a:rPr>
              <a:t>function  </a:t>
            </a:r>
            <a:r>
              <a:rPr lang="en-US" altLang="en-US" sz="2800" dirty="0">
                <a:solidFill>
                  <a:schemeClr val="tx1"/>
                </a:solidFill>
                <a:latin typeface="Arial" panose="020B0604020202020204" pitchFamily="34" charset="0"/>
                <a:cs typeface="Arial" panose="020B0604020202020204" pitchFamily="34" charset="0"/>
              </a:rPr>
              <a:t>if</a:t>
            </a:r>
          </a:p>
          <a:p>
            <a:pPr eaLnBrk="1" hangingPunct="1">
              <a:buFontTx/>
              <a:buNone/>
            </a:pPr>
            <a:endParaRPr lang="en-US" altLang="en-US" sz="2800" dirty="0">
              <a:solidFill>
                <a:schemeClr val="tx1"/>
              </a:solidFill>
              <a:latin typeface="Arial" panose="020B0604020202020204" pitchFamily="34" charset="0"/>
              <a:cs typeface="Arial" panose="020B0604020202020204" pitchFamily="34" charset="0"/>
            </a:endParaRPr>
          </a:p>
          <a:p>
            <a:pPr eaLnBrk="1" hangingPunct="1">
              <a:buFont typeface="Comic Sans MS" panose="030F0902030302020204" pitchFamily="66" charset="0"/>
              <a:buAutoNum type="arabicPeriod"/>
            </a:pPr>
            <a:r>
              <a:rPr lang="en-US" altLang="en-US" sz="2800" dirty="0">
                <a:solidFill>
                  <a:schemeClr val="tx1"/>
                </a:solidFill>
                <a:latin typeface="Arial" panose="020B0604020202020204" pitchFamily="34" charset="0"/>
                <a:cs typeface="Arial" panose="020B0604020202020204" pitchFamily="34" charset="0"/>
              </a:rPr>
              <a:t> </a:t>
            </a:r>
            <a:r>
              <a:rPr lang="en-US" altLang="en-US" b="1" dirty="0">
                <a:solidFill>
                  <a:schemeClr val="tx1"/>
                </a:solidFill>
                <a:latin typeface="Arial" panose="020B0604020202020204" pitchFamily="34" charset="0"/>
                <a:cs typeface="Arial" panose="020B0604020202020204" pitchFamily="34" charset="0"/>
              </a:rPr>
              <a:t>Easy to Evaluate: </a:t>
            </a:r>
            <a:r>
              <a:rPr lang="en-US" altLang="en-US" sz="2800" dirty="0">
                <a:solidFill>
                  <a:schemeClr val="tx1"/>
                </a:solidFill>
                <a:latin typeface="Arial" panose="020B0604020202020204" pitchFamily="34" charset="0"/>
                <a:cs typeface="Arial" panose="020B0604020202020204" pitchFamily="34" charset="0"/>
              </a:rPr>
              <a:t>∃ PPT A </a:t>
            </a:r>
            <a:r>
              <a:rPr lang="en-US" altLang="en-US" sz="2800" dirty="0" err="1">
                <a:solidFill>
                  <a:schemeClr val="tx1"/>
                </a:solidFill>
                <a:latin typeface="Arial" panose="020B0604020202020204" pitchFamily="34" charset="0"/>
                <a:cs typeface="Arial" panose="020B0604020202020204" pitchFamily="34" charset="0"/>
              </a:rPr>
              <a:t>s.t.</a:t>
            </a:r>
            <a:r>
              <a:rPr lang="en-US" altLang="en-US" sz="2800" dirty="0">
                <a:solidFill>
                  <a:schemeClr val="tx1"/>
                </a:solidFill>
                <a:latin typeface="Arial" panose="020B0604020202020204" pitchFamily="34" charset="0"/>
                <a:cs typeface="Arial" panose="020B0604020202020204" pitchFamily="34" charset="0"/>
              </a:rPr>
              <a:t> A(x)=f(x)</a:t>
            </a:r>
          </a:p>
          <a:p>
            <a:pPr eaLnBrk="1" hangingPunct="1">
              <a:buFont typeface="Comic Sans MS" panose="030F0902030302020204" pitchFamily="66" charset="0"/>
              <a:buAutoNum type="arabicPeriod"/>
            </a:pPr>
            <a:endParaRPr lang="en-US" altLang="en-US" sz="2800" dirty="0">
              <a:solidFill>
                <a:schemeClr val="tx1"/>
              </a:solidFill>
              <a:latin typeface="Arial" panose="020B0604020202020204" pitchFamily="34" charset="0"/>
              <a:cs typeface="Arial" panose="020B0604020202020204" pitchFamily="34" charset="0"/>
            </a:endParaRPr>
          </a:p>
          <a:p>
            <a:pPr eaLnBrk="1" hangingPunct="1">
              <a:buFont typeface="Comic Sans MS" panose="030F0902030302020204" pitchFamily="66" charset="0"/>
              <a:buAutoNum type="arabicPeriod"/>
            </a:pPr>
            <a:r>
              <a:rPr lang="en-US" altLang="en-US" sz="2800" b="1" dirty="0">
                <a:solidFill>
                  <a:schemeClr val="tx1"/>
                </a:solidFill>
                <a:latin typeface="Arial" panose="020B0604020202020204" pitchFamily="34" charset="0"/>
                <a:cs typeface="Arial" panose="020B0604020202020204" pitchFamily="34" charset="0"/>
              </a:rPr>
              <a:t> </a:t>
            </a:r>
            <a:r>
              <a:rPr lang="en-US" altLang="en-US" b="1" dirty="0">
                <a:solidFill>
                  <a:schemeClr val="tx1"/>
                </a:solidFill>
                <a:latin typeface="Arial" panose="020B0604020202020204" pitchFamily="34" charset="0"/>
                <a:cs typeface="Arial" panose="020B0604020202020204" pitchFamily="34" charset="0"/>
              </a:rPr>
              <a:t>Hard to Invert:</a:t>
            </a:r>
          </a:p>
          <a:p>
            <a:pPr eaLnBrk="1" hangingPunct="1">
              <a:buFontTx/>
              <a:buNone/>
            </a:pPr>
            <a:r>
              <a:rPr lang="en-US" altLang="en-US" sz="2800" dirty="0">
                <a:solidFill>
                  <a:schemeClr val="tx1"/>
                </a:solidFill>
                <a:latin typeface="Arial" panose="020B0604020202020204" pitchFamily="34" charset="0"/>
                <a:cs typeface="Arial" panose="020B0604020202020204" pitchFamily="34" charset="0"/>
                <a:sym typeface="Symbol" pitchFamily="2" charset="2"/>
              </a:rPr>
              <a:t></a:t>
            </a:r>
            <a:r>
              <a:rPr lang="en-US" altLang="en-US" sz="2800" dirty="0">
                <a:solidFill>
                  <a:schemeClr val="tx1"/>
                </a:solidFill>
                <a:latin typeface="Arial" panose="020B0604020202020204" pitchFamily="34" charset="0"/>
                <a:cs typeface="Arial" panose="020B0604020202020204" pitchFamily="34" charset="0"/>
              </a:rPr>
              <a:t> PPT algorithm </a:t>
            </a:r>
            <a:r>
              <a:rPr lang="en-US" altLang="en-US" sz="2800" i="1" dirty="0">
                <a:solidFill>
                  <a:schemeClr val="tx1"/>
                </a:solidFill>
                <a:latin typeface="Arial" panose="020B0604020202020204" pitchFamily="34" charset="0"/>
                <a:cs typeface="Arial" panose="020B0604020202020204" pitchFamily="34" charset="0"/>
              </a:rPr>
              <a:t>Inverter</a:t>
            </a:r>
            <a:r>
              <a:rPr lang="en-US" altLang="en-US" sz="2800" dirty="0">
                <a:solidFill>
                  <a:schemeClr val="tx1"/>
                </a:solidFill>
                <a:latin typeface="Arial" panose="020B0604020202020204" pitchFamily="34" charset="0"/>
                <a:cs typeface="Arial" panose="020B0604020202020204" pitchFamily="34" charset="0"/>
              </a:rPr>
              <a:t>, </a:t>
            </a:r>
            <a:r>
              <a:rPr lang="en-US" altLang="en-US" sz="2800" dirty="0">
                <a:solidFill>
                  <a:schemeClr val="tx1"/>
                </a:solidFill>
                <a:latin typeface="Arial" panose="020B0604020202020204" pitchFamily="34" charset="0"/>
                <a:cs typeface="Arial" panose="020B0604020202020204" pitchFamily="34" charset="0"/>
                <a:sym typeface="Symbol" pitchFamily="2" charset="2"/>
              </a:rPr>
              <a:t> </a:t>
            </a:r>
            <a:r>
              <a:rPr lang="en-US" altLang="en-US" sz="2800" dirty="0">
                <a:solidFill>
                  <a:schemeClr val="tx1"/>
                </a:solidFill>
                <a:latin typeface="Arial" panose="020B0604020202020204" pitchFamily="34" charset="0"/>
                <a:cs typeface="Arial" panose="020B0604020202020204" pitchFamily="34" charset="0"/>
              </a:rPr>
              <a:t>sufficiently large n</a:t>
            </a:r>
          </a:p>
          <a:p>
            <a:pPr eaLnBrk="1" hangingPunct="1">
              <a:buFontTx/>
              <a:buNone/>
            </a:pPr>
            <a:r>
              <a:rPr lang="en-US" altLang="en-US" sz="2800" dirty="0" err="1">
                <a:solidFill>
                  <a:schemeClr val="tx1"/>
                </a:solidFill>
                <a:latin typeface="Arial" panose="020B0604020202020204" pitchFamily="34" charset="0"/>
                <a:cs typeface="Arial" panose="020B0604020202020204" pitchFamily="34" charset="0"/>
              </a:rPr>
              <a:t>Pr</a:t>
            </a:r>
            <a:r>
              <a:rPr lang="en-US" altLang="en-US" sz="2800" dirty="0">
                <a:solidFill>
                  <a:schemeClr val="tx1"/>
                </a:solidFill>
                <a:latin typeface="Arial" panose="020B0604020202020204" pitchFamily="34" charset="0"/>
                <a:cs typeface="Arial" panose="020B0604020202020204" pitchFamily="34" charset="0"/>
              </a:rPr>
              <a:t> [x </a:t>
            </a:r>
            <a:r>
              <a:rPr lang="en-US" altLang="en-US" sz="2800" dirty="0">
                <a:solidFill>
                  <a:schemeClr val="tx1"/>
                </a:solidFill>
                <a:latin typeface="Arial" panose="020B0604020202020204" pitchFamily="34" charset="0"/>
                <a:cs typeface="Arial" panose="020B0604020202020204" pitchFamily="34" charset="0"/>
                <a:sym typeface="Symbol" pitchFamily="2" charset="2"/>
              </a:rPr>
              <a:t></a:t>
            </a:r>
            <a:r>
              <a:rPr lang="en-US" altLang="en-US" sz="2800" dirty="0">
                <a:solidFill>
                  <a:schemeClr val="tx1"/>
                </a:solidFill>
                <a:latin typeface="Arial" panose="020B0604020202020204" pitchFamily="34" charset="0"/>
                <a:cs typeface="Arial" panose="020B0604020202020204" pitchFamily="34" charset="0"/>
              </a:rPr>
              <a:t>{0,1}</a:t>
            </a:r>
            <a:r>
              <a:rPr lang="en-US" altLang="en-US" sz="2800" baseline="30000" dirty="0">
                <a:solidFill>
                  <a:schemeClr val="tx1"/>
                </a:solidFill>
                <a:latin typeface="Arial" panose="020B0604020202020204" pitchFamily="34" charset="0"/>
                <a:cs typeface="Arial" panose="020B0604020202020204" pitchFamily="34" charset="0"/>
              </a:rPr>
              <a:t>n</a:t>
            </a:r>
            <a:r>
              <a:rPr lang="en-US" altLang="en-US" sz="2800" dirty="0">
                <a:solidFill>
                  <a:schemeClr val="tx1"/>
                </a:solidFill>
                <a:latin typeface="Arial" panose="020B0604020202020204" pitchFamily="34" charset="0"/>
                <a:cs typeface="Arial" panose="020B0604020202020204" pitchFamily="34" charset="0"/>
              </a:rPr>
              <a:t> :</a:t>
            </a:r>
            <a:r>
              <a:rPr lang="en-US" altLang="en-US" sz="2800" i="1" dirty="0">
                <a:solidFill>
                  <a:schemeClr val="tx1"/>
                </a:solidFill>
                <a:latin typeface="Arial" panose="020B0604020202020204" pitchFamily="34" charset="0"/>
                <a:cs typeface="Arial" panose="020B0604020202020204" pitchFamily="34" charset="0"/>
              </a:rPr>
              <a:t>Inverter</a:t>
            </a:r>
            <a:r>
              <a:rPr lang="en-US" altLang="en-US" sz="2800" dirty="0">
                <a:solidFill>
                  <a:schemeClr val="tx1"/>
                </a:solidFill>
                <a:latin typeface="Arial" panose="020B0604020202020204" pitchFamily="34" charset="0"/>
                <a:cs typeface="Arial" panose="020B0604020202020204" pitchFamily="34" charset="0"/>
              </a:rPr>
              <a:t>(f(x))=x’ </a:t>
            </a:r>
            <a:r>
              <a:rPr lang="en-US" altLang="en-US" sz="2800" dirty="0" err="1">
                <a:solidFill>
                  <a:schemeClr val="tx1"/>
                </a:solidFill>
                <a:latin typeface="Arial" panose="020B0604020202020204" pitchFamily="34" charset="0"/>
                <a:cs typeface="Arial" panose="020B0604020202020204" pitchFamily="34" charset="0"/>
              </a:rPr>
              <a:t>s.t.</a:t>
            </a:r>
            <a:r>
              <a:rPr lang="en-US" altLang="en-US" sz="2800" dirty="0">
                <a:solidFill>
                  <a:schemeClr val="tx1"/>
                </a:solidFill>
                <a:latin typeface="Arial" panose="020B0604020202020204" pitchFamily="34" charset="0"/>
                <a:cs typeface="Arial" panose="020B0604020202020204" pitchFamily="34" charset="0"/>
              </a:rPr>
              <a:t> f(x)=f(x’)</a:t>
            </a:r>
            <a:r>
              <a:rPr lang="en-US" altLang="en-US" dirty="0">
                <a:solidFill>
                  <a:schemeClr val="tx1"/>
                </a:solidFill>
                <a:latin typeface="Arial" panose="020B0604020202020204" pitchFamily="34" charset="0"/>
                <a:cs typeface="Arial" panose="020B0604020202020204" pitchFamily="34" charset="0"/>
              </a:rPr>
              <a:t>]</a:t>
            </a:r>
            <a:r>
              <a:rPr lang="en-US" altLang="ja-JP" sz="2800" dirty="0">
                <a:solidFill>
                  <a:schemeClr val="tx1"/>
                </a:solidFill>
                <a:latin typeface="Arial" panose="020B0604020202020204" pitchFamily="34" charset="0"/>
                <a:cs typeface="Arial" panose="020B0604020202020204" pitchFamily="34" charset="0"/>
              </a:rPr>
              <a:t>=</a:t>
            </a:r>
            <a:r>
              <a:rPr lang="en-US" altLang="ja-JP" sz="2800" dirty="0" err="1">
                <a:solidFill>
                  <a:schemeClr val="tx1"/>
                </a:solidFill>
                <a:latin typeface="Arial" panose="020B0604020202020204" pitchFamily="34" charset="0"/>
                <a:cs typeface="Arial" panose="020B0604020202020204" pitchFamily="34" charset="0"/>
              </a:rPr>
              <a:t>negl</a:t>
            </a:r>
            <a:r>
              <a:rPr lang="en-US" altLang="ja-JP" sz="2800" dirty="0">
                <a:solidFill>
                  <a:schemeClr val="tx1"/>
                </a:solidFill>
                <a:latin typeface="Arial" panose="020B0604020202020204" pitchFamily="34" charset="0"/>
                <a:cs typeface="Arial" panose="020B0604020202020204" pitchFamily="34" charset="0"/>
              </a:rPr>
              <a:t>(n)</a:t>
            </a:r>
          </a:p>
          <a:p>
            <a:pPr eaLnBrk="1" hangingPunct="1">
              <a:buFontTx/>
              <a:buNone/>
            </a:pPr>
            <a:r>
              <a:rPr lang="en-US" altLang="en-US" sz="2400" baseline="-25000" dirty="0"/>
              <a:t>        </a:t>
            </a:r>
            <a:endParaRPr lang="en-US" altLang="en-US" sz="2400" dirty="0"/>
          </a:p>
        </p:txBody>
      </p:sp>
      <p:sp>
        <p:nvSpPr>
          <p:cNvPr id="16387" name="Arc 4">
            <a:extLst>
              <a:ext uri="{FF2B5EF4-FFF2-40B4-BE49-F238E27FC236}">
                <a16:creationId xmlns:a16="http://schemas.microsoft.com/office/drawing/2014/main" id="{548AEE2D-EE7A-D446-9432-F6CE03553FD0}"/>
              </a:ext>
            </a:extLst>
          </p:cNvPr>
          <p:cNvSpPr>
            <a:spLocks/>
          </p:cNvSpPr>
          <p:nvPr/>
        </p:nvSpPr>
        <p:spPr bwMode="auto">
          <a:xfrm rot="8398920">
            <a:off x="2895600" y="914400"/>
            <a:ext cx="1824038" cy="1489075"/>
          </a:xfrm>
          <a:custGeom>
            <a:avLst/>
            <a:gdLst>
              <a:gd name="T0" fmla="*/ 0 w 21600"/>
              <a:gd name="T1" fmla="*/ 0 h 23451"/>
              <a:gd name="T2" fmla="*/ 2147483647 w 21600"/>
              <a:gd name="T3" fmla="*/ 2147483647 h 23451"/>
              <a:gd name="T4" fmla="*/ 0 w 21600"/>
              <a:gd name="T5" fmla="*/ 2147483647 h 23451"/>
              <a:gd name="T6" fmla="*/ 0 60000 65536"/>
              <a:gd name="T7" fmla="*/ 0 60000 65536"/>
              <a:gd name="T8" fmla="*/ 0 60000 65536"/>
              <a:gd name="T9" fmla="*/ 0 w 21600"/>
              <a:gd name="T10" fmla="*/ 0 h 23451"/>
              <a:gd name="T11" fmla="*/ 21600 w 21600"/>
              <a:gd name="T12" fmla="*/ 23451 h 23451"/>
            </a:gdLst>
            <a:ahLst/>
            <a:cxnLst>
              <a:cxn ang="T6">
                <a:pos x="T0" y="T1"/>
              </a:cxn>
              <a:cxn ang="T7">
                <a:pos x="T2" y="T3"/>
              </a:cxn>
              <a:cxn ang="T8">
                <a:pos x="T4" y="T5"/>
              </a:cxn>
            </a:cxnLst>
            <a:rect l="T9" t="T10" r="T11" b="T12"/>
            <a:pathLst>
              <a:path w="21600" h="23451" fill="none" extrusionOk="0">
                <a:moveTo>
                  <a:pt x="0" y="-1"/>
                </a:moveTo>
                <a:cubicBezTo>
                  <a:pt x="11929" y="0"/>
                  <a:pt x="21600" y="9670"/>
                  <a:pt x="21600" y="21600"/>
                </a:cubicBezTo>
                <a:cubicBezTo>
                  <a:pt x="21600" y="22217"/>
                  <a:pt x="21573" y="22835"/>
                  <a:pt x="21520" y="23450"/>
                </a:cubicBezTo>
              </a:path>
              <a:path w="21600" h="23451" stroke="0" extrusionOk="0">
                <a:moveTo>
                  <a:pt x="0" y="-1"/>
                </a:moveTo>
                <a:cubicBezTo>
                  <a:pt x="11929" y="0"/>
                  <a:pt x="21600" y="9670"/>
                  <a:pt x="21600" y="21600"/>
                </a:cubicBezTo>
                <a:cubicBezTo>
                  <a:pt x="21600" y="22217"/>
                  <a:pt x="21573" y="22835"/>
                  <a:pt x="21520" y="23450"/>
                </a:cubicBezTo>
                <a:lnTo>
                  <a:pt x="0" y="21600"/>
                </a:lnTo>
                <a:lnTo>
                  <a:pt x="0" y="-1"/>
                </a:lnTo>
                <a:close/>
              </a:path>
            </a:pathLst>
          </a:cu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6388" name="Group 5">
            <a:extLst>
              <a:ext uri="{FF2B5EF4-FFF2-40B4-BE49-F238E27FC236}">
                <a16:creationId xmlns:a16="http://schemas.microsoft.com/office/drawing/2014/main" id="{59D4B84A-B2F3-F14A-A9C0-1A1E71F7375B}"/>
              </a:ext>
            </a:extLst>
          </p:cNvPr>
          <p:cNvGrpSpPr>
            <a:grpSpLocks/>
          </p:cNvGrpSpPr>
          <p:nvPr/>
        </p:nvGrpSpPr>
        <p:grpSpPr bwMode="auto">
          <a:xfrm>
            <a:off x="2286000" y="1143000"/>
            <a:ext cx="3681413" cy="1727200"/>
            <a:chOff x="1392" y="576"/>
            <a:chExt cx="2319" cy="915"/>
          </a:xfrm>
        </p:grpSpPr>
        <p:sp>
          <p:nvSpPr>
            <p:cNvPr id="16389" name="Text Box 6">
              <a:extLst>
                <a:ext uri="{FF2B5EF4-FFF2-40B4-BE49-F238E27FC236}">
                  <a16:creationId xmlns:a16="http://schemas.microsoft.com/office/drawing/2014/main" id="{17B10D43-46DD-2947-AE3C-DA10E9C6ADDB}"/>
                </a:ext>
              </a:extLst>
            </p:cNvPr>
            <p:cNvSpPr txBox="1">
              <a:spLocks noChangeArrowheads="1"/>
            </p:cNvSpPr>
            <p:nvPr/>
          </p:nvSpPr>
          <p:spPr bwMode="auto">
            <a:xfrm>
              <a:off x="1392" y="768"/>
              <a:ext cx="21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sz="2000"/>
                <a:t>x</a:t>
              </a:r>
            </a:p>
          </p:txBody>
        </p:sp>
        <p:sp>
          <p:nvSpPr>
            <p:cNvPr id="16390" name="Line 7">
              <a:extLst>
                <a:ext uri="{FF2B5EF4-FFF2-40B4-BE49-F238E27FC236}">
                  <a16:creationId xmlns:a16="http://schemas.microsoft.com/office/drawing/2014/main" id="{637EDB54-4B63-9E42-B595-E4F95413DDD2}"/>
                </a:ext>
              </a:extLst>
            </p:cNvPr>
            <p:cNvSpPr>
              <a:spLocks noChangeShapeType="1"/>
            </p:cNvSpPr>
            <p:nvPr/>
          </p:nvSpPr>
          <p:spPr bwMode="auto">
            <a:xfrm>
              <a:off x="1632" y="864"/>
              <a:ext cx="1584" cy="0"/>
            </a:xfrm>
            <a:prstGeom prst="line">
              <a:avLst/>
            </a:prstGeom>
            <a:noFill/>
            <a:ln w="9525">
              <a:solidFill>
                <a:srgbClr val="3399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391" name="Text Box 8">
              <a:extLst>
                <a:ext uri="{FF2B5EF4-FFF2-40B4-BE49-F238E27FC236}">
                  <a16:creationId xmlns:a16="http://schemas.microsoft.com/office/drawing/2014/main" id="{8DCBAFF8-37EF-A04E-AA2C-1A657B4C4386}"/>
                </a:ext>
              </a:extLst>
            </p:cNvPr>
            <p:cNvSpPr txBox="1">
              <a:spLocks noChangeArrowheads="1"/>
            </p:cNvSpPr>
            <p:nvPr/>
          </p:nvSpPr>
          <p:spPr bwMode="auto">
            <a:xfrm>
              <a:off x="3216" y="768"/>
              <a:ext cx="49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sz="2000"/>
                <a:t>f(x)</a:t>
              </a:r>
            </a:p>
          </p:txBody>
        </p:sp>
        <p:sp>
          <p:nvSpPr>
            <p:cNvPr id="16392" name="Line 9">
              <a:extLst>
                <a:ext uri="{FF2B5EF4-FFF2-40B4-BE49-F238E27FC236}">
                  <a16:creationId xmlns:a16="http://schemas.microsoft.com/office/drawing/2014/main" id="{0C661BF9-38C0-6448-A2A6-CB11DFA2A3BE}"/>
                </a:ext>
              </a:extLst>
            </p:cNvPr>
            <p:cNvSpPr>
              <a:spLocks noChangeShapeType="1"/>
            </p:cNvSpPr>
            <p:nvPr/>
          </p:nvSpPr>
          <p:spPr bwMode="auto">
            <a:xfrm flipH="1">
              <a:off x="1632" y="1104"/>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393" name="Text Box 10">
              <a:extLst>
                <a:ext uri="{FF2B5EF4-FFF2-40B4-BE49-F238E27FC236}">
                  <a16:creationId xmlns:a16="http://schemas.microsoft.com/office/drawing/2014/main" id="{C1F99946-C834-BD4F-A73D-31BDF4DC8BCC}"/>
                </a:ext>
              </a:extLst>
            </p:cNvPr>
            <p:cNvSpPr txBox="1">
              <a:spLocks noChangeArrowheads="1"/>
            </p:cNvSpPr>
            <p:nvPr/>
          </p:nvSpPr>
          <p:spPr bwMode="auto">
            <a:xfrm>
              <a:off x="1968" y="576"/>
              <a:ext cx="76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a:solidFill>
                    <a:srgbClr val="339933"/>
                  </a:solidFill>
                </a:rPr>
                <a:t>easy</a:t>
              </a:r>
            </a:p>
          </p:txBody>
        </p:sp>
        <p:sp>
          <p:nvSpPr>
            <p:cNvPr id="16394" name="Text Box 11">
              <a:extLst>
                <a:ext uri="{FF2B5EF4-FFF2-40B4-BE49-F238E27FC236}">
                  <a16:creationId xmlns:a16="http://schemas.microsoft.com/office/drawing/2014/main" id="{0478957C-3962-5F45-9AA3-4436E0CE2F38}"/>
                </a:ext>
              </a:extLst>
            </p:cNvPr>
            <p:cNvSpPr txBox="1">
              <a:spLocks noChangeArrowheads="1"/>
            </p:cNvSpPr>
            <p:nvPr/>
          </p:nvSpPr>
          <p:spPr bwMode="auto">
            <a:xfrm>
              <a:off x="1968" y="1055"/>
              <a:ext cx="730"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a:solidFill>
                    <a:srgbClr val="FF3300"/>
                  </a:solidFill>
                </a:rPr>
                <a:t>hard on average</a:t>
              </a:r>
            </a:p>
          </p:txBody>
        </p:sp>
      </p:grpSp>
    </p:spTree>
    <p:extLst>
      <p:ext uri="{BB962C8B-B14F-4D97-AF65-F5344CB8AC3E}">
        <p14:creationId xmlns:p14="http://schemas.microsoft.com/office/powerpoint/2010/main" val="3818922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9704" y="330201"/>
            <a:ext cx="5560695" cy="1244600"/>
          </a:xfrm>
          <a:prstGeom prst="rect">
            <a:avLst/>
          </a:prstGeom>
        </p:spPr>
        <p:txBody>
          <a:bodyPr vert="horz" wrap="square" lIns="0" tIns="12700" rIns="0" bIns="0" rtlCol="0">
            <a:spAutoFit/>
          </a:bodyPr>
          <a:lstStyle/>
          <a:p>
            <a:pPr marL="1170305" marR="5080" indent="-1158240">
              <a:lnSpc>
                <a:spcPct val="100000"/>
              </a:lnSpc>
              <a:spcBef>
                <a:spcPts val="100"/>
              </a:spcBef>
              <a:tabLst>
                <a:tab pos="1819910" algn="l"/>
                <a:tab pos="2808605" algn="l"/>
                <a:tab pos="4333240" algn="l"/>
              </a:tabLst>
            </a:pPr>
            <a:r>
              <a:rPr sz="4000" dirty="0">
                <a:latin typeface="Arial"/>
                <a:cs typeface="Arial"/>
              </a:rPr>
              <a:t>Special	</a:t>
            </a:r>
            <a:r>
              <a:rPr sz="4000" spc="-5" dirty="0">
                <a:latin typeface="Arial"/>
                <a:cs typeface="Arial"/>
              </a:rPr>
              <a:t>I</a:t>
            </a:r>
            <a:r>
              <a:rPr sz="4000" dirty="0">
                <a:latin typeface="Arial"/>
                <a:cs typeface="Arial"/>
              </a:rPr>
              <a:t>n</a:t>
            </a:r>
            <a:r>
              <a:rPr sz="4000" spc="-5" dirty="0">
                <a:latin typeface="Arial"/>
                <a:cs typeface="Arial"/>
              </a:rPr>
              <a:t>t</a:t>
            </a:r>
            <a:r>
              <a:rPr sz="4000" dirty="0">
                <a:latin typeface="Arial"/>
                <a:cs typeface="Arial"/>
              </a:rPr>
              <a:t>eres</a:t>
            </a:r>
            <a:r>
              <a:rPr sz="4000" spc="-5" dirty="0">
                <a:latin typeface="Arial"/>
                <a:cs typeface="Arial"/>
              </a:rPr>
              <a:t>t</a:t>
            </a:r>
            <a:r>
              <a:rPr sz="4000" dirty="0">
                <a:latin typeface="Arial"/>
                <a:cs typeface="Arial"/>
              </a:rPr>
              <a:t>ing	case:  </a:t>
            </a:r>
            <a:r>
              <a:rPr sz="4000" spc="-5" dirty="0">
                <a:latin typeface="Arial"/>
                <a:cs typeface="Arial"/>
              </a:rPr>
              <a:t>Strong	</a:t>
            </a:r>
            <a:r>
              <a:rPr sz="4000" dirty="0">
                <a:latin typeface="Arial"/>
                <a:cs typeface="Arial"/>
              </a:rPr>
              <a:t>Primes</a:t>
            </a:r>
            <a:endParaRPr sz="4000">
              <a:latin typeface="Arial"/>
              <a:cs typeface="Arial"/>
            </a:endParaRPr>
          </a:p>
        </p:txBody>
      </p:sp>
      <p:sp>
        <p:nvSpPr>
          <p:cNvPr id="3" name="object 3"/>
          <p:cNvSpPr txBox="1"/>
          <p:nvPr/>
        </p:nvSpPr>
        <p:spPr>
          <a:xfrm>
            <a:off x="609600" y="1752600"/>
            <a:ext cx="7604759" cy="4311437"/>
          </a:xfrm>
          <a:prstGeom prst="rect">
            <a:avLst/>
          </a:prstGeom>
        </p:spPr>
        <p:txBody>
          <a:bodyPr vert="horz" wrap="square" lIns="0" tIns="33020" rIns="0" bIns="0" rtlCol="0">
            <a:spAutoFit/>
          </a:bodyPr>
          <a:lstStyle/>
          <a:p>
            <a:pPr marL="406400" marR="30480" indent="-342900">
              <a:lnSpc>
                <a:spcPts val="3800"/>
              </a:lnSpc>
              <a:spcBef>
                <a:spcPts val="260"/>
              </a:spcBef>
              <a:buChar char="•"/>
              <a:tabLst>
                <a:tab pos="405765" algn="l"/>
                <a:tab pos="406400" algn="l"/>
              </a:tabLst>
            </a:pPr>
            <a:r>
              <a:rPr sz="2800" spc="-5" dirty="0">
                <a:latin typeface="Arial"/>
                <a:cs typeface="Arial"/>
              </a:rPr>
              <a:t>Restrict </a:t>
            </a:r>
            <a:r>
              <a:rPr sz="2800" dirty="0">
                <a:latin typeface="Arial"/>
                <a:cs typeface="Arial"/>
              </a:rPr>
              <a:t>your prime </a:t>
            </a:r>
            <a:r>
              <a:rPr sz="2800" spc="-5" dirty="0">
                <a:latin typeface="Arial"/>
                <a:cs typeface="Arial"/>
              </a:rPr>
              <a:t>to </a:t>
            </a:r>
            <a:r>
              <a:rPr sz="2800" dirty="0">
                <a:latin typeface="Arial"/>
                <a:cs typeface="Arial"/>
              </a:rPr>
              <a:t>be a </a:t>
            </a:r>
            <a:r>
              <a:rPr sz="2800" spc="-5" dirty="0">
                <a:solidFill>
                  <a:srgbClr val="FF3300"/>
                </a:solidFill>
                <a:latin typeface="Arial"/>
                <a:cs typeface="Arial"/>
              </a:rPr>
              <a:t>strong-prime </a:t>
            </a:r>
            <a:r>
              <a:rPr sz="2800" spc="-5" dirty="0">
                <a:latin typeface="Arial"/>
                <a:cs typeface="Arial"/>
              </a:rPr>
              <a:t> </a:t>
            </a:r>
            <a:r>
              <a:rPr sz="2800" dirty="0">
                <a:latin typeface="Arial"/>
                <a:cs typeface="Arial"/>
              </a:rPr>
              <a:t>p =2q+1 where q is a</a:t>
            </a:r>
            <a:r>
              <a:rPr sz="2800" spc="-30" dirty="0">
                <a:latin typeface="Arial"/>
                <a:cs typeface="Arial"/>
              </a:rPr>
              <a:t> </a:t>
            </a:r>
            <a:r>
              <a:rPr sz="2800" dirty="0">
                <a:latin typeface="Arial"/>
                <a:cs typeface="Arial"/>
              </a:rPr>
              <a:t>prime.</a:t>
            </a:r>
          </a:p>
          <a:p>
            <a:pPr>
              <a:lnSpc>
                <a:spcPct val="100000"/>
              </a:lnSpc>
              <a:spcBef>
                <a:spcPts val="30"/>
              </a:spcBef>
              <a:buFont typeface="Arial"/>
              <a:buChar char="•"/>
            </a:pPr>
            <a:endParaRPr sz="4400" dirty="0">
              <a:latin typeface="Arial"/>
              <a:cs typeface="Arial"/>
            </a:endParaRPr>
          </a:p>
          <a:p>
            <a:pPr marL="406400" indent="-342900">
              <a:lnSpc>
                <a:spcPct val="100000"/>
              </a:lnSpc>
              <a:buChar char="•"/>
              <a:tabLst>
                <a:tab pos="405765" algn="l"/>
                <a:tab pos="406400" algn="l"/>
              </a:tabLst>
            </a:pPr>
            <a:r>
              <a:rPr sz="2800" spc="-5" dirty="0">
                <a:latin typeface="Arial"/>
                <a:cs typeface="Arial"/>
              </a:rPr>
              <a:t>In this </a:t>
            </a:r>
            <a:r>
              <a:rPr sz="2800" dirty="0">
                <a:latin typeface="Arial"/>
                <a:cs typeface="Arial"/>
              </a:rPr>
              <a:t>case,</a:t>
            </a:r>
          </a:p>
          <a:p>
            <a:pPr marL="806450" lvl="1" indent="-285750">
              <a:lnSpc>
                <a:spcPct val="100000"/>
              </a:lnSpc>
              <a:spcBef>
                <a:spcPts val="665"/>
              </a:spcBef>
              <a:buChar char="–"/>
              <a:tabLst>
                <a:tab pos="806450" algn="l"/>
              </a:tabLst>
            </a:pPr>
            <a:r>
              <a:rPr sz="2400" dirty="0">
                <a:latin typeface="Arial"/>
                <a:cs typeface="Arial"/>
              </a:rPr>
              <a:t>half </a:t>
            </a:r>
            <a:r>
              <a:rPr sz="2400" spc="-5" dirty="0">
                <a:latin typeface="Arial"/>
                <a:cs typeface="Arial"/>
              </a:rPr>
              <a:t>the elements </a:t>
            </a:r>
            <a:r>
              <a:rPr sz="2400" dirty="0">
                <a:latin typeface="Arial"/>
                <a:cs typeface="Arial"/>
              </a:rPr>
              <a:t>of Z</a:t>
            </a:r>
            <a:r>
              <a:rPr sz="2400" baseline="-21021" dirty="0">
                <a:latin typeface="Arial"/>
                <a:cs typeface="Arial"/>
              </a:rPr>
              <a:t>p</a:t>
            </a:r>
            <a:r>
              <a:rPr sz="2400" dirty="0">
                <a:latin typeface="Arial"/>
                <a:cs typeface="Arial"/>
              </a:rPr>
              <a:t>* are</a:t>
            </a:r>
            <a:r>
              <a:rPr sz="2400" spc="-10" dirty="0">
                <a:latin typeface="Arial"/>
                <a:cs typeface="Arial"/>
              </a:rPr>
              <a:t> </a:t>
            </a:r>
            <a:r>
              <a:rPr sz="2400" spc="-5" dirty="0">
                <a:latin typeface="Arial"/>
                <a:cs typeface="Arial"/>
              </a:rPr>
              <a:t>generators</a:t>
            </a:r>
            <a:endParaRPr sz="2400" dirty="0">
              <a:latin typeface="Arial"/>
              <a:cs typeface="Arial"/>
            </a:endParaRPr>
          </a:p>
          <a:p>
            <a:pPr marL="806450" lvl="1" indent="-285750">
              <a:lnSpc>
                <a:spcPct val="100000"/>
              </a:lnSpc>
              <a:spcBef>
                <a:spcPts val="740"/>
              </a:spcBef>
              <a:buChar char="–"/>
              <a:tabLst>
                <a:tab pos="806450" algn="l"/>
              </a:tabLst>
            </a:pPr>
            <a:r>
              <a:rPr sz="2400" dirty="0">
                <a:latin typeface="Arial"/>
                <a:cs typeface="Arial"/>
              </a:rPr>
              <a:t>Can easily </a:t>
            </a:r>
            <a:r>
              <a:rPr sz="2400" spc="-5" dirty="0">
                <a:latin typeface="Arial"/>
                <a:cs typeface="Arial"/>
              </a:rPr>
              <a:t>find </a:t>
            </a:r>
            <a:r>
              <a:rPr sz="2400" dirty="0">
                <a:latin typeface="Arial"/>
                <a:cs typeface="Arial"/>
              </a:rPr>
              <a:t>and </a:t>
            </a:r>
            <a:r>
              <a:rPr sz="2400" spc="-5" dirty="0">
                <a:latin typeface="Arial"/>
                <a:cs typeface="Arial"/>
              </a:rPr>
              <a:t>test </a:t>
            </a:r>
            <a:r>
              <a:rPr sz="2400" dirty="0">
                <a:latin typeface="Arial"/>
                <a:cs typeface="Arial"/>
              </a:rPr>
              <a:t>a</a:t>
            </a:r>
            <a:r>
              <a:rPr sz="2400" spc="-10" dirty="0">
                <a:latin typeface="Arial"/>
                <a:cs typeface="Arial"/>
              </a:rPr>
              <a:t> </a:t>
            </a:r>
            <a:r>
              <a:rPr sz="2400" spc="-5" dirty="0">
                <a:latin typeface="Arial"/>
                <a:cs typeface="Arial"/>
              </a:rPr>
              <a:t>generator</a:t>
            </a:r>
            <a:endParaRPr sz="2400" dirty="0">
              <a:latin typeface="Arial"/>
              <a:cs typeface="Arial"/>
            </a:endParaRPr>
          </a:p>
          <a:p>
            <a:pPr lvl="1">
              <a:lnSpc>
                <a:spcPct val="100000"/>
              </a:lnSpc>
              <a:buFont typeface="Arial"/>
              <a:buChar char="–"/>
            </a:pPr>
            <a:endParaRPr sz="2800" dirty="0">
              <a:latin typeface="Arial"/>
              <a:cs typeface="Arial"/>
            </a:endParaRPr>
          </a:p>
          <a:p>
            <a:pPr marL="406400" indent="-342900">
              <a:lnSpc>
                <a:spcPct val="100000"/>
              </a:lnSpc>
              <a:spcBef>
                <a:spcPts val="2370"/>
              </a:spcBef>
              <a:buChar char="•"/>
              <a:tabLst>
                <a:tab pos="405765" algn="l"/>
                <a:tab pos="406400" algn="l"/>
              </a:tabLst>
            </a:pPr>
            <a:r>
              <a:rPr sz="2800" dirty="0">
                <a:latin typeface="Arial"/>
                <a:cs typeface="Arial"/>
              </a:rPr>
              <a:t>Most </a:t>
            </a:r>
            <a:r>
              <a:rPr sz="2800" spc="-5" dirty="0">
                <a:latin typeface="Arial"/>
                <a:cs typeface="Arial"/>
              </a:rPr>
              <a:t>often </a:t>
            </a:r>
            <a:r>
              <a:rPr sz="2800" dirty="0">
                <a:latin typeface="Arial"/>
                <a:cs typeface="Arial"/>
              </a:rPr>
              <a:t>used in</a:t>
            </a:r>
            <a:r>
              <a:rPr sz="2800" spc="-10" dirty="0">
                <a:latin typeface="Arial"/>
                <a:cs typeface="Arial"/>
              </a:rPr>
              <a:t> </a:t>
            </a:r>
            <a:r>
              <a:rPr sz="2800" spc="-5" dirty="0">
                <a:latin typeface="Arial"/>
                <a:cs typeface="Arial"/>
              </a:rPr>
              <a:t>practice</a:t>
            </a:r>
            <a:endParaRPr sz="2800" dirty="0">
              <a:latin typeface="Arial"/>
              <a:cs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40738" y="452120"/>
            <a:ext cx="7846061" cy="710451"/>
          </a:xfrm>
          <a:prstGeom prst="rect">
            <a:avLst/>
          </a:prstGeom>
        </p:spPr>
        <p:txBody>
          <a:bodyPr vert="horz" wrap="square" lIns="0" tIns="43180" rIns="0" bIns="0" rtlCol="0">
            <a:spAutoFit/>
          </a:bodyPr>
          <a:lstStyle/>
          <a:p>
            <a:pPr marL="12700" marR="5080">
              <a:lnSpc>
                <a:spcPts val="5200"/>
              </a:lnSpc>
              <a:spcBef>
                <a:spcPts val="340"/>
              </a:spcBef>
              <a:tabLst>
                <a:tab pos="3509010" algn="l"/>
              </a:tabLst>
            </a:pPr>
            <a:r>
              <a:rPr sz="4400" dirty="0">
                <a:latin typeface="Arial" panose="020B0604020202020204" pitchFamily="34" charset="0"/>
                <a:cs typeface="Arial" panose="020B0604020202020204" pitchFamily="34" charset="0"/>
              </a:rPr>
              <a:t>Di</a:t>
            </a:r>
            <a:r>
              <a:rPr sz="4400" spc="-5" dirty="0">
                <a:latin typeface="Arial" panose="020B0604020202020204" pitchFamily="34" charset="0"/>
                <a:cs typeface="Arial" panose="020B0604020202020204" pitchFamily="34" charset="0"/>
              </a:rPr>
              <a:t>sc</a:t>
            </a:r>
            <a:r>
              <a:rPr sz="4400" dirty="0">
                <a:latin typeface="Arial" panose="020B0604020202020204" pitchFamily="34" charset="0"/>
                <a:cs typeface="Arial" panose="020B0604020202020204" pitchFamily="34" charset="0"/>
              </a:rPr>
              <a:t>r</a:t>
            </a:r>
            <a:r>
              <a:rPr sz="4400" spc="-5" dirty="0">
                <a:latin typeface="Arial" panose="020B0604020202020204" pitchFamily="34" charset="0"/>
                <a:cs typeface="Arial" panose="020B0604020202020204" pitchFamily="34" charset="0"/>
              </a:rPr>
              <a:t>e</a:t>
            </a:r>
            <a:r>
              <a:rPr sz="4400" dirty="0">
                <a:latin typeface="Arial" panose="020B0604020202020204" pitchFamily="34" charset="0"/>
                <a:cs typeface="Arial" panose="020B0604020202020204" pitchFamily="34" charset="0"/>
              </a:rPr>
              <a:t>te</a:t>
            </a:r>
            <a:r>
              <a:rPr sz="4400" spc="-5" dirty="0">
                <a:latin typeface="Arial" panose="020B0604020202020204" pitchFamily="34" charset="0"/>
                <a:cs typeface="Arial" panose="020B0604020202020204" pitchFamily="34" charset="0"/>
              </a:rPr>
              <a:t> </a:t>
            </a:r>
            <a:r>
              <a:rPr sz="4400" dirty="0">
                <a:latin typeface="Arial" panose="020B0604020202020204" pitchFamily="34" charset="0"/>
                <a:cs typeface="Arial" panose="020B0604020202020204" pitchFamily="34" charset="0"/>
              </a:rPr>
              <a:t>Log</a:t>
            </a:r>
            <a:r>
              <a:rPr lang="en-US" sz="4400" dirty="0">
                <a:latin typeface="Arial" panose="020B0604020202020204" pitchFamily="34" charset="0"/>
                <a:cs typeface="Arial" panose="020B0604020202020204" pitchFamily="34" charset="0"/>
              </a:rPr>
              <a:t> </a:t>
            </a:r>
            <a:r>
              <a:rPr sz="4400" dirty="0">
                <a:latin typeface="Arial" panose="020B0604020202020204" pitchFamily="34" charset="0"/>
                <a:cs typeface="Arial" panose="020B0604020202020204" pitchFamily="34" charset="0"/>
              </a:rPr>
              <a:t>P</a:t>
            </a:r>
            <a:r>
              <a:rPr sz="4400" spc="5" dirty="0">
                <a:latin typeface="Arial" panose="020B0604020202020204" pitchFamily="34" charset="0"/>
                <a:cs typeface="Arial" panose="020B0604020202020204" pitchFamily="34" charset="0"/>
              </a:rPr>
              <a:t>r</a:t>
            </a:r>
            <a:r>
              <a:rPr sz="4400" spc="-5" dirty="0">
                <a:latin typeface="Arial" panose="020B0604020202020204" pitchFamily="34" charset="0"/>
                <a:cs typeface="Arial" panose="020B0604020202020204" pitchFamily="34" charset="0"/>
              </a:rPr>
              <a:t>o</a:t>
            </a:r>
            <a:r>
              <a:rPr sz="4400" dirty="0">
                <a:latin typeface="Arial" panose="020B0604020202020204" pitchFamily="34" charset="0"/>
                <a:cs typeface="Arial" panose="020B0604020202020204" pitchFamily="34" charset="0"/>
              </a:rPr>
              <a:t>b</a:t>
            </a:r>
            <a:r>
              <a:rPr sz="4400" spc="-5" dirty="0">
                <a:latin typeface="Arial" panose="020B0604020202020204" pitchFamily="34" charset="0"/>
                <a:cs typeface="Arial" panose="020B0604020202020204" pitchFamily="34" charset="0"/>
              </a:rPr>
              <a:t>lem</a:t>
            </a:r>
            <a:r>
              <a:rPr sz="4400" dirty="0">
                <a:latin typeface="Arial" panose="020B0604020202020204" pitchFamily="34" charset="0"/>
                <a:cs typeface="Arial" panose="020B0604020202020204" pitchFamily="34" charset="0"/>
              </a:rPr>
              <a:t>(DLP)</a:t>
            </a:r>
          </a:p>
        </p:txBody>
      </p:sp>
      <p:sp>
        <p:nvSpPr>
          <p:cNvPr id="3" name="object 3"/>
          <p:cNvSpPr txBox="1"/>
          <p:nvPr/>
        </p:nvSpPr>
        <p:spPr>
          <a:xfrm>
            <a:off x="820418" y="2043430"/>
            <a:ext cx="8171182" cy="3495829"/>
          </a:xfrm>
          <a:prstGeom prst="rect">
            <a:avLst/>
          </a:prstGeom>
        </p:spPr>
        <p:txBody>
          <a:bodyPr vert="horz" wrap="square" lIns="0" tIns="33020" rIns="0" bIns="0" rtlCol="0">
            <a:spAutoFit/>
          </a:bodyPr>
          <a:lstStyle/>
          <a:p>
            <a:pPr marL="584200" marR="5080" indent="-571500">
              <a:lnSpc>
                <a:spcPts val="4300"/>
              </a:lnSpc>
              <a:spcBef>
                <a:spcPts val="260"/>
              </a:spcBef>
              <a:buFont typeface="Wingdings" pitchFamily="2" charset="2"/>
              <a:buChar char="ü"/>
              <a:tabLst>
                <a:tab pos="1913889" algn="l"/>
                <a:tab pos="2522855" algn="l"/>
                <a:tab pos="3514725" algn="l"/>
              </a:tabLst>
            </a:pPr>
            <a:r>
              <a:rPr sz="3600" spc="-5" dirty="0">
                <a:latin typeface="Arial" panose="020B0604020202020204" pitchFamily="34" charset="0"/>
                <a:cs typeface="Arial" panose="020B0604020202020204" pitchFamily="34" charset="0"/>
              </a:rPr>
              <a:t>Example	</a:t>
            </a:r>
            <a:r>
              <a:rPr sz="3600" dirty="0">
                <a:latin typeface="Arial" panose="020B0604020202020204" pitchFamily="34" charset="0"/>
                <a:cs typeface="Arial" panose="020B0604020202020204" pitchFamily="34" charset="0"/>
              </a:rPr>
              <a:t>of	</a:t>
            </a:r>
            <a:r>
              <a:rPr sz="3600" spc="-5" dirty="0">
                <a:latin typeface="Arial" panose="020B0604020202020204" pitchFamily="34" charset="0"/>
                <a:cs typeface="Arial" panose="020B0604020202020204" pitchFamily="34" charset="0"/>
              </a:rPr>
              <a:t>One</a:t>
            </a:r>
            <a:r>
              <a:rPr lang="en-US" sz="3600" spc="-5" dirty="0">
                <a:latin typeface="Arial" panose="020B0604020202020204" pitchFamily="34" charset="0"/>
                <a:cs typeface="Arial" panose="020B0604020202020204" pitchFamily="34" charset="0"/>
              </a:rPr>
              <a:t>-</a:t>
            </a:r>
            <a:r>
              <a:rPr sz="3600" spc="-5" dirty="0">
                <a:latin typeface="Arial" panose="020B0604020202020204" pitchFamily="34" charset="0"/>
                <a:cs typeface="Arial" panose="020B0604020202020204" pitchFamily="34" charset="0"/>
              </a:rPr>
              <a:t>Way</a:t>
            </a:r>
            <a:r>
              <a:rPr sz="3600" spc="-50" dirty="0">
                <a:latin typeface="Arial" panose="020B0604020202020204" pitchFamily="34" charset="0"/>
                <a:cs typeface="Arial" panose="020B0604020202020204" pitchFamily="34" charset="0"/>
              </a:rPr>
              <a:t> </a:t>
            </a:r>
            <a:r>
              <a:rPr sz="3600" spc="-5" dirty="0">
                <a:latin typeface="Arial" panose="020B0604020202020204" pitchFamily="34" charset="0"/>
                <a:cs typeface="Arial" panose="020B0604020202020204" pitchFamily="34" charset="0"/>
              </a:rPr>
              <a:t>Permutation</a:t>
            </a:r>
            <a:endParaRPr lang="en-US" sz="3600" spc="-5" dirty="0">
              <a:latin typeface="Arial" panose="020B0604020202020204" pitchFamily="34" charset="0"/>
              <a:cs typeface="Arial" panose="020B0604020202020204" pitchFamily="34" charset="0"/>
            </a:endParaRPr>
          </a:p>
          <a:p>
            <a:pPr marL="12700" marR="5080">
              <a:lnSpc>
                <a:spcPts val="4300"/>
              </a:lnSpc>
              <a:spcBef>
                <a:spcPts val="260"/>
              </a:spcBef>
              <a:tabLst>
                <a:tab pos="1913889" algn="l"/>
                <a:tab pos="2522855" algn="l"/>
                <a:tab pos="3514725" algn="l"/>
              </a:tabLst>
            </a:pPr>
            <a:r>
              <a:rPr sz="3600" spc="-5" dirty="0">
                <a:solidFill>
                  <a:srgbClr val="FF0000"/>
                </a:solidFill>
                <a:latin typeface="Arial" panose="020B0604020202020204" pitchFamily="34" charset="0"/>
                <a:cs typeface="Arial" panose="020B0604020202020204" pitchFamily="34" charset="0"/>
              </a:rPr>
              <a:t>  </a:t>
            </a:r>
            <a:endParaRPr lang="en-US" sz="3600" spc="-5" dirty="0">
              <a:solidFill>
                <a:srgbClr val="FF0000"/>
              </a:solidFill>
              <a:latin typeface="Arial" panose="020B0604020202020204" pitchFamily="34" charset="0"/>
              <a:cs typeface="Arial" panose="020B0604020202020204" pitchFamily="34" charset="0"/>
            </a:endParaRPr>
          </a:p>
          <a:p>
            <a:pPr marL="584200" marR="5080" indent="-571500">
              <a:lnSpc>
                <a:spcPts val="4300"/>
              </a:lnSpc>
              <a:spcBef>
                <a:spcPts val="260"/>
              </a:spcBef>
              <a:buFont typeface="Wingdings" pitchFamily="2" charset="2"/>
              <a:buChar char="ü"/>
              <a:tabLst>
                <a:tab pos="1913889" algn="l"/>
                <a:tab pos="2522855" algn="l"/>
                <a:tab pos="3514725" algn="l"/>
              </a:tabLst>
            </a:pPr>
            <a:r>
              <a:rPr sz="3600" dirty="0">
                <a:latin typeface="Arial" panose="020B0604020202020204" pitchFamily="34" charset="0"/>
                <a:cs typeface="Arial" panose="020B0604020202020204" pitchFamily="34" charset="0"/>
              </a:rPr>
              <a:t>Example </a:t>
            </a:r>
            <a:r>
              <a:rPr sz="3600" spc="-5" dirty="0">
                <a:latin typeface="Arial" panose="020B0604020202020204" pitchFamily="34" charset="0"/>
                <a:cs typeface="Arial" panose="020B0604020202020204" pitchFamily="34" charset="0"/>
              </a:rPr>
              <a:t>of </a:t>
            </a:r>
            <a:r>
              <a:rPr sz="3600" dirty="0">
                <a:latin typeface="Arial" panose="020B0604020202020204" pitchFamily="34" charset="0"/>
                <a:cs typeface="Arial" panose="020B0604020202020204" pitchFamily="34" charset="0"/>
              </a:rPr>
              <a:t>OWF </a:t>
            </a:r>
            <a:r>
              <a:rPr lang="en-US" sz="3600" dirty="0">
                <a:latin typeface="Arial" panose="020B0604020202020204" pitchFamily="34" charset="0"/>
                <a:cs typeface="Arial" panose="020B0604020202020204" pitchFamily="34" charset="0"/>
              </a:rPr>
              <a:t>collection</a:t>
            </a:r>
          </a:p>
          <a:p>
            <a:pPr marL="12700" marR="5080">
              <a:lnSpc>
                <a:spcPts val="4300"/>
              </a:lnSpc>
              <a:spcBef>
                <a:spcPts val="260"/>
              </a:spcBef>
              <a:tabLst>
                <a:tab pos="1913889" algn="l"/>
                <a:tab pos="2522855" algn="l"/>
                <a:tab pos="3514725" algn="l"/>
              </a:tabLst>
            </a:pPr>
            <a:endParaRPr lang="en-US" sz="3600" spc="-5" dirty="0">
              <a:latin typeface="Arial" panose="020B0604020202020204" pitchFamily="34" charset="0"/>
              <a:cs typeface="Arial" panose="020B0604020202020204" pitchFamily="34" charset="0"/>
            </a:endParaRPr>
          </a:p>
          <a:p>
            <a:pPr marL="12700" marR="5080">
              <a:lnSpc>
                <a:spcPts val="4300"/>
              </a:lnSpc>
              <a:spcBef>
                <a:spcPts val="260"/>
              </a:spcBef>
              <a:tabLst>
                <a:tab pos="1913889" algn="l"/>
                <a:tab pos="2522855" algn="l"/>
                <a:tab pos="3514725" algn="l"/>
              </a:tabLst>
            </a:pPr>
            <a:r>
              <a:rPr sz="3600" spc="-5" dirty="0">
                <a:latin typeface="Arial" panose="020B0604020202020204" pitchFamily="34" charset="0"/>
                <a:cs typeface="Arial" panose="020B0604020202020204" pitchFamily="34" charset="0"/>
              </a:rPr>
              <a:t>Extra</a:t>
            </a:r>
            <a:r>
              <a:rPr sz="3600" spc="-10" dirty="0">
                <a:latin typeface="Arial" panose="020B0604020202020204" pitchFamily="34" charset="0"/>
                <a:cs typeface="Arial" panose="020B0604020202020204" pitchFamily="34" charset="0"/>
              </a:rPr>
              <a:t> </a:t>
            </a:r>
            <a:r>
              <a:rPr sz="3600" spc="-5" dirty="0">
                <a:latin typeface="Arial" panose="020B0604020202020204" pitchFamily="34" charset="0"/>
                <a:cs typeface="Arial" panose="020B0604020202020204" pitchFamily="34" charset="0"/>
              </a:rPr>
              <a:t>Structure</a:t>
            </a:r>
            <a:r>
              <a:rPr lang="en-US" sz="3600" spc="-5" dirty="0">
                <a:latin typeface="Arial" panose="020B0604020202020204" pitchFamily="34" charset="0"/>
                <a:cs typeface="Arial" panose="020B0604020202020204" pitchFamily="34" charset="0"/>
              </a:rPr>
              <a:t>:  </a:t>
            </a:r>
            <a:r>
              <a:rPr sz="3600" spc="-5" dirty="0">
                <a:latin typeface="Arial" panose="020B0604020202020204" pitchFamily="34" charset="0"/>
                <a:cs typeface="Arial" panose="020B0604020202020204" pitchFamily="34" charset="0"/>
              </a:rPr>
              <a:t>Specialized</a:t>
            </a:r>
            <a:r>
              <a:rPr lang="en-US" sz="3600" spc="-10" dirty="0">
                <a:latin typeface="Arial" panose="020B0604020202020204" pitchFamily="34" charset="0"/>
                <a:cs typeface="Arial" panose="020B0604020202020204" pitchFamily="34" charset="0"/>
              </a:rPr>
              <a:t> </a:t>
            </a:r>
            <a:r>
              <a:rPr sz="3600" spc="-5" dirty="0">
                <a:latin typeface="Arial" panose="020B0604020202020204" pitchFamily="34" charset="0"/>
                <a:cs typeface="Arial" panose="020B0604020202020204" pitchFamily="34" charset="0"/>
              </a:rPr>
              <a:t>Applications</a:t>
            </a:r>
            <a:endParaRP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0339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5875">
              <a:lnSpc>
                <a:spcPct val="100000"/>
              </a:lnSpc>
              <a:spcBef>
                <a:spcPts val="100"/>
              </a:spcBef>
              <a:tabLst>
                <a:tab pos="3874770" algn="l"/>
              </a:tabLst>
            </a:pPr>
            <a:r>
              <a:rPr spc="-5" dirty="0"/>
              <a:t>Har</a:t>
            </a:r>
            <a:r>
              <a:rPr dirty="0"/>
              <a:t>d </a:t>
            </a:r>
            <a:r>
              <a:rPr spc="-5" dirty="0"/>
              <a:t>Problem</a:t>
            </a:r>
            <a:r>
              <a:rPr dirty="0"/>
              <a:t>s</a:t>
            </a:r>
            <a:r>
              <a:rPr spc="-5" dirty="0"/>
              <a:t> t</a:t>
            </a:r>
            <a:r>
              <a:rPr dirty="0"/>
              <a:t>o	DLP</a:t>
            </a:r>
          </a:p>
        </p:txBody>
      </p:sp>
      <p:sp>
        <p:nvSpPr>
          <p:cNvPr id="3" name="object 3"/>
          <p:cNvSpPr txBox="1"/>
          <p:nvPr/>
        </p:nvSpPr>
        <p:spPr>
          <a:xfrm>
            <a:off x="609600" y="990600"/>
            <a:ext cx="7656195" cy="5774914"/>
          </a:xfrm>
          <a:prstGeom prst="rect">
            <a:avLst/>
          </a:prstGeom>
        </p:spPr>
        <p:txBody>
          <a:bodyPr vert="horz" wrap="square" lIns="0" tIns="12700" rIns="0" bIns="0" rtlCol="0">
            <a:spAutoFit/>
          </a:bodyPr>
          <a:lstStyle/>
          <a:p>
            <a:pPr marL="63500" marR="43180">
              <a:lnSpc>
                <a:spcPct val="118200"/>
              </a:lnSpc>
              <a:spcBef>
                <a:spcPts val="100"/>
              </a:spcBef>
            </a:pPr>
            <a:r>
              <a:rPr sz="2800" spc="-5" dirty="0">
                <a:solidFill>
                  <a:srgbClr val="0541FF"/>
                </a:solidFill>
                <a:latin typeface="Arial" panose="020B0604020202020204" pitchFamily="34" charset="0"/>
                <a:cs typeface="Arial" panose="020B0604020202020204" pitchFamily="34" charset="0"/>
              </a:rPr>
              <a:t>Computational Diffie-Hellman Problem (CDH):  </a:t>
            </a:r>
            <a:r>
              <a:rPr sz="2800" spc="-5" dirty="0">
                <a:latin typeface="Arial" panose="020B0604020202020204" pitchFamily="34" charset="0"/>
                <a:cs typeface="Arial" panose="020B0604020202020204" pitchFamily="34" charset="0"/>
              </a:rPr>
              <a:t>given p,g, </a:t>
            </a:r>
            <a:r>
              <a:rPr sz="2800" dirty="0">
                <a:latin typeface="Arial" panose="020B0604020202020204" pitchFamily="34" charset="0"/>
                <a:cs typeface="Arial" panose="020B0604020202020204" pitchFamily="34" charset="0"/>
              </a:rPr>
              <a:t>g</a:t>
            </a:r>
            <a:r>
              <a:rPr sz="2775" baseline="25525" dirty="0">
                <a:latin typeface="Arial" panose="020B0604020202020204" pitchFamily="34" charset="0"/>
                <a:cs typeface="Arial" panose="020B0604020202020204" pitchFamily="34" charset="0"/>
              </a:rPr>
              <a:t>a </a:t>
            </a:r>
            <a:r>
              <a:rPr sz="2800" spc="-5" dirty="0">
                <a:latin typeface="Arial" panose="020B0604020202020204" pitchFamily="34" charset="0"/>
                <a:cs typeface="Arial" panose="020B0604020202020204" pitchFamily="34" charset="0"/>
              </a:rPr>
              <a:t>mod </a:t>
            </a:r>
            <a:r>
              <a:rPr sz="2800" dirty="0">
                <a:latin typeface="Arial" panose="020B0604020202020204" pitchFamily="34" charset="0"/>
                <a:cs typeface="Arial" panose="020B0604020202020204" pitchFamily="34" charset="0"/>
              </a:rPr>
              <a:t>p and g</a:t>
            </a:r>
            <a:r>
              <a:rPr sz="2775" baseline="25525" dirty="0">
                <a:latin typeface="Arial" panose="020B0604020202020204" pitchFamily="34" charset="0"/>
                <a:cs typeface="Arial" panose="020B0604020202020204" pitchFamily="34" charset="0"/>
              </a:rPr>
              <a:t>b </a:t>
            </a:r>
            <a:r>
              <a:rPr sz="2800" spc="-5" dirty="0">
                <a:latin typeface="Arial" panose="020B0604020202020204" pitchFamily="34" charset="0"/>
                <a:cs typeface="Arial" panose="020B0604020202020204" pitchFamily="34" charset="0"/>
              </a:rPr>
              <a:t>mod</a:t>
            </a:r>
            <a:r>
              <a:rPr sz="2800" spc="-55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p,</a:t>
            </a:r>
          </a:p>
          <a:p>
            <a:pPr marL="63500">
              <a:lnSpc>
                <a:spcPct val="100000"/>
              </a:lnSpc>
              <a:spcBef>
                <a:spcPts val="640"/>
              </a:spcBef>
            </a:pPr>
            <a:r>
              <a:rPr sz="2800" spc="-5" dirty="0">
                <a:latin typeface="Arial" panose="020B0604020202020204" pitchFamily="34" charset="0"/>
                <a:cs typeface="Arial" panose="020B0604020202020204" pitchFamily="34" charset="0"/>
              </a:rPr>
              <a:t>compute </a:t>
            </a:r>
            <a:r>
              <a:rPr sz="2800" dirty="0">
                <a:latin typeface="Arial" panose="020B0604020202020204" pitchFamily="34" charset="0"/>
                <a:cs typeface="Arial" panose="020B0604020202020204" pitchFamily="34" charset="0"/>
              </a:rPr>
              <a:t>g</a:t>
            </a:r>
            <a:r>
              <a:rPr sz="2775" baseline="25525" dirty="0">
                <a:latin typeface="Arial" panose="020B0604020202020204" pitchFamily="34" charset="0"/>
                <a:cs typeface="Arial" panose="020B0604020202020204" pitchFamily="34" charset="0"/>
              </a:rPr>
              <a:t>ab </a:t>
            </a:r>
            <a:r>
              <a:rPr sz="2800" spc="-5" dirty="0">
                <a:latin typeface="Arial" panose="020B0604020202020204" pitchFamily="34" charset="0"/>
                <a:cs typeface="Arial" panose="020B0604020202020204" pitchFamily="34" charset="0"/>
              </a:rPr>
              <a:t>mod</a:t>
            </a:r>
            <a:r>
              <a:rPr sz="2800" spc="-27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p</a:t>
            </a:r>
          </a:p>
          <a:p>
            <a:pPr>
              <a:lnSpc>
                <a:spcPct val="100000"/>
              </a:lnSpc>
              <a:spcBef>
                <a:spcPts val="10"/>
              </a:spcBef>
            </a:pPr>
            <a:endParaRPr sz="2900" dirty="0">
              <a:latin typeface="Arial" panose="020B0604020202020204" pitchFamily="34" charset="0"/>
              <a:cs typeface="Arial" panose="020B0604020202020204" pitchFamily="34" charset="0"/>
            </a:endParaRPr>
          </a:p>
          <a:p>
            <a:pPr marL="63500" marR="156845">
              <a:lnSpc>
                <a:spcPct val="120500"/>
              </a:lnSpc>
            </a:pPr>
            <a:r>
              <a:rPr sz="2800" dirty="0">
                <a:solidFill>
                  <a:srgbClr val="0541FF"/>
                </a:solidFill>
                <a:latin typeface="Arial" panose="020B0604020202020204" pitchFamily="34" charset="0"/>
                <a:cs typeface="Arial" panose="020B0604020202020204" pitchFamily="34" charset="0"/>
              </a:rPr>
              <a:t>Diffie </a:t>
            </a:r>
            <a:r>
              <a:rPr sz="2800" spc="-5" dirty="0">
                <a:solidFill>
                  <a:srgbClr val="0541FF"/>
                </a:solidFill>
                <a:latin typeface="Arial" panose="020B0604020202020204" pitchFamily="34" charset="0"/>
                <a:cs typeface="Arial" panose="020B0604020202020204" pitchFamily="34" charset="0"/>
              </a:rPr>
              <a:t>Hellman Decisional Problem (DDH):  </a:t>
            </a:r>
            <a:r>
              <a:rPr sz="2800" spc="-5" dirty="0">
                <a:latin typeface="Arial" panose="020B0604020202020204" pitchFamily="34" charset="0"/>
                <a:cs typeface="Arial" panose="020B0604020202020204" pitchFamily="34" charset="0"/>
              </a:rPr>
              <a:t>given </a:t>
            </a:r>
            <a:r>
              <a:rPr sz="2800" dirty="0">
                <a:latin typeface="Arial" panose="020B0604020202020204" pitchFamily="34" charset="0"/>
                <a:cs typeface="Arial" panose="020B0604020202020204" pitchFamily="34" charset="0"/>
              </a:rPr>
              <a:t>g</a:t>
            </a:r>
            <a:r>
              <a:rPr sz="2775" baseline="25525" dirty="0">
                <a:latin typeface="Arial" panose="020B0604020202020204" pitchFamily="34" charset="0"/>
                <a:cs typeface="Arial" panose="020B0604020202020204" pitchFamily="34" charset="0"/>
              </a:rPr>
              <a:t>a </a:t>
            </a:r>
            <a:r>
              <a:rPr sz="2800" spc="-5" dirty="0">
                <a:latin typeface="Arial" panose="020B0604020202020204" pitchFamily="34" charset="0"/>
                <a:cs typeface="Arial" panose="020B0604020202020204" pitchFamily="34" charset="0"/>
              </a:rPr>
              <a:t>mod </a:t>
            </a:r>
            <a:r>
              <a:rPr sz="2800" dirty="0">
                <a:latin typeface="Arial" panose="020B0604020202020204" pitchFamily="34" charset="0"/>
                <a:cs typeface="Arial" panose="020B0604020202020204" pitchFamily="34" charset="0"/>
              </a:rPr>
              <a:t>p, g</a:t>
            </a:r>
            <a:r>
              <a:rPr sz="2775" baseline="25525" dirty="0">
                <a:latin typeface="Arial" panose="020B0604020202020204" pitchFamily="34" charset="0"/>
                <a:cs typeface="Arial" panose="020B0604020202020204" pitchFamily="34" charset="0"/>
              </a:rPr>
              <a:t>b </a:t>
            </a:r>
            <a:r>
              <a:rPr sz="2800" spc="-5" dirty="0">
                <a:latin typeface="Arial" panose="020B0604020202020204" pitchFamily="34" charset="0"/>
                <a:cs typeface="Arial" panose="020B0604020202020204" pitchFamily="34" charset="0"/>
              </a:rPr>
              <a:t>mod </a:t>
            </a:r>
            <a:r>
              <a:rPr sz="2800" dirty="0">
                <a:latin typeface="Arial" panose="020B0604020202020204" pitchFamily="34" charset="0"/>
                <a:cs typeface="Arial" panose="020B0604020202020204" pitchFamily="34" charset="0"/>
              </a:rPr>
              <a:t>p, and g</a:t>
            </a:r>
            <a:r>
              <a:rPr sz="2775" baseline="25525" dirty="0">
                <a:latin typeface="Arial" panose="020B0604020202020204" pitchFamily="34" charset="0"/>
                <a:cs typeface="Arial" panose="020B0604020202020204" pitchFamily="34" charset="0"/>
              </a:rPr>
              <a:t>c </a:t>
            </a:r>
            <a:r>
              <a:rPr sz="2800" spc="-5" dirty="0">
                <a:latin typeface="Arial" panose="020B0604020202020204" pitchFamily="34" charset="0"/>
                <a:cs typeface="Arial" panose="020B0604020202020204" pitchFamily="34" charset="0"/>
              </a:rPr>
              <a:t>mod </a:t>
            </a:r>
            <a:r>
              <a:rPr sz="2800" dirty="0">
                <a:latin typeface="Arial" panose="020B0604020202020204" pitchFamily="34" charset="0"/>
                <a:cs typeface="Arial" panose="020B0604020202020204" pitchFamily="34" charset="0"/>
              </a:rPr>
              <a:t>p  </a:t>
            </a:r>
            <a:r>
              <a:rPr sz="2800" spc="-5" dirty="0">
                <a:latin typeface="Arial" panose="020B0604020202020204" pitchFamily="34" charset="0"/>
                <a:cs typeface="Arial" panose="020B0604020202020204" pitchFamily="34" charset="0"/>
              </a:rPr>
              <a:t>distinguish c=ab </a:t>
            </a:r>
            <a:r>
              <a:rPr sz="2800" dirty="0">
                <a:latin typeface="Arial" panose="020B0604020202020204" pitchFamily="34" charset="0"/>
                <a:cs typeface="Arial" panose="020B0604020202020204" pitchFamily="34" charset="0"/>
              </a:rPr>
              <a:t>mod (p-1) </a:t>
            </a:r>
            <a:r>
              <a:rPr lang="en-US" sz="2800" spc="-5" dirty="0">
                <a:latin typeface="Arial" panose="020B0604020202020204" pitchFamily="34" charset="0"/>
                <a:cs typeface="Arial" panose="020B0604020202020204" pitchFamily="34" charset="0"/>
              </a:rPr>
              <a:t>from </a:t>
            </a:r>
          </a:p>
          <a:p>
            <a:pPr marL="63500" marR="156845">
              <a:lnSpc>
                <a:spcPct val="120500"/>
              </a:lnSpc>
            </a:pPr>
            <a:r>
              <a:rPr lang="en-US" sz="2800" spc="-5"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random</a:t>
            </a:r>
            <a:r>
              <a:rPr sz="280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0&lt;c&lt;p-1</a:t>
            </a:r>
            <a:endParaRPr sz="2800" dirty="0">
              <a:latin typeface="Arial" panose="020B0604020202020204" pitchFamily="34" charset="0"/>
              <a:cs typeface="Arial" panose="020B0604020202020204" pitchFamily="34" charset="0"/>
            </a:endParaRPr>
          </a:p>
          <a:p>
            <a:pPr>
              <a:lnSpc>
                <a:spcPct val="100000"/>
              </a:lnSpc>
              <a:spcBef>
                <a:spcPts val="40"/>
              </a:spcBef>
            </a:pPr>
            <a:endParaRPr sz="3300" dirty="0">
              <a:latin typeface="Arial" panose="020B0604020202020204" pitchFamily="34" charset="0"/>
              <a:cs typeface="Arial" panose="020B0604020202020204" pitchFamily="34" charset="0"/>
            </a:endParaRPr>
          </a:p>
          <a:p>
            <a:pPr marL="406400" indent="-342900">
              <a:lnSpc>
                <a:spcPct val="100000"/>
              </a:lnSpc>
              <a:buChar char="•"/>
              <a:tabLst>
                <a:tab pos="405765" algn="l"/>
                <a:tab pos="406400" algn="l"/>
              </a:tabLst>
            </a:pPr>
            <a:r>
              <a:rPr sz="2400" spc="-5" dirty="0">
                <a:latin typeface="Arial" panose="020B0604020202020204" pitchFamily="34" charset="0"/>
                <a:cs typeface="Arial" panose="020B0604020202020204" pitchFamily="34" charset="0"/>
              </a:rPr>
              <a:t>Both problems are</a:t>
            </a:r>
            <a:r>
              <a:rPr sz="2400" spc="-1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hard</a:t>
            </a:r>
            <a:r>
              <a:rPr lang="en-US" sz="2400" spc="-5" dirty="0">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a:p>
            <a:pPr marL="406400" indent="-342900">
              <a:lnSpc>
                <a:spcPct val="100000"/>
              </a:lnSpc>
              <a:spcBef>
                <a:spcPts val="740"/>
              </a:spcBef>
              <a:buChar char="•"/>
              <a:tabLst>
                <a:tab pos="405765" algn="l"/>
                <a:tab pos="406400" algn="l"/>
              </a:tabLst>
            </a:pPr>
            <a:r>
              <a:rPr sz="2400" dirty="0">
                <a:latin typeface="Arial" panose="020B0604020202020204" pitchFamily="34" charset="0"/>
                <a:cs typeface="Arial" panose="020B0604020202020204" pitchFamily="34" charset="0"/>
              </a:rPr>
              <a:t>Best </a:t>
            </a:r>
            <a:r>
              <a:rPr sz="2400" spc="-5" dirty="0">
                <a:latin typeface="Arial" panose="020B0604020202020204" pitchFamily="34" charset="0"/>
                <a:cs typeface="Arial" panose="020B0604020202020204" pitchFamily="34" charset="0"/>
              </a:rPr>
              <a:t>solution known: </a:t>
            </a:r>
            <a:r>
              <a:rPr sz="2400" dirty="0">
                <a:latin typeface="Arial" panose="020B0604020202020204" pitchFamily="34" charset="0"/>
                <a:cs typeface="Arial" panose="020B0604020202020204" pitchFamily="34" charset="0"/>
              </a:rPr>
              <a:t>first </a:t>
            </a:r>
            <a:r>
              <a:rPr sz="2400" spc="-5" dirty="0">
                <a:latin typeface="Arial" panose="020B0604020202020204" pitchFamily="34" charset="0"/>
                <a:cs typeface="Arial" panose="020B0604020202020204" pitchFamily="34" charset="0"/>
              </a:rPr>
              <a:t>compute</a:t>
            </a:r>
            <a:r>
              <a:rPr sz="2400" spc="-1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D</a:t>
            </a:r>
            <a:r>
              <a:rPr lang="en-US" sz="2400" dirty="0">
                <a:latin typeface="Arial" panose="020B0604020202020204" pitchFamily="34" charset="0"/>
                <a:cs typeface="Arial" panose="020B0604020202020204" pitchFamily="34" charset="0"/>
              </a:rPr>
              <a:t>iscrete Log, same</a:t>
            </a:r>
            <a:r>
              <a:rPr sz="2400" spc="-5" dirty="0">
                <a:latin typeface="Arial" panose="020B0604020202020204" pitchFamily="34" charset="0"/>
                <a:cs typeface="Arial" panose="020B0604020202020204" pitchFamily="34" charset="0"/>
              </a:rPr>
              <a:t> running </a:t>
            </a:r>
            <a:r>
              <a:rPr sz="2400" dirty="0">
                <a:latin typeface="Arial" panose="020B0604020202020204" pitchFamily="34" charset="0"/>
                <a:cs typeface="Arial" panose="020B0604020202020204" pitchFamily="34" charset="0"/>
              </a:rPr>
              <a:t>time </a:t>
            </a:r>
            <a:r>
              <a:rPr sz="2400" spc="-5" dirty="0">
                <a:latin typeface="Arial" panose="020B0604020202020204" pitchFamily="34" charset="0"/>
                <a:cs typeface="Arial" panose="020B0604020202020204" pitchFamily="34" charset="0"/>
              </a:rPr>
              <a:t>as </a:t>
            </a:r>
            <a:r>
              <a:rPr lang="en-US" sz="2400" dirty="0">
                <a:latin typeface="Arial" panose="020B0604020202020204" pitchFamily="34" charset="0"/>
                <a:cs typeface="Arial" panose="020B0604020202020204" pitchFamily="34" charset="0"/>
              </a:rPr>
              <a:t>Discrete Log.</a:t>
            </a:r>
            <a:endParaRPr sz="2400" dirty="0">
              <a:latin typeface="Arial" panose="020B0604020202020204" pitchFamily="34" charset="0"/>
              <a:cs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38768" y="375921"/>
            <a:ext cx="5520690" cy="995680"/>
          </a:xfrm>
          <a:prstGeom prst="rect">
            <a:avLst/>
          </a:prstGeom>
        </p:spPr>
        <p:txBody>
          <a:bodyPr vert="horz" wrap="square" lIns="0" tIns="12700" rIns="0" bIns="0" rtlCol="0">
            <a:spAutoFit/>
          </a:bodyPr>
          <a:lstStyle/>
          <a:p>
            <a:pPr algn="ctr">
              <a:lnSpc>
                <a:spcPts val="3820"/>
              </a:lnSpc>
              <a:spcBef>
                <a:spcPts val="100"/>
              </a:spcBef>
            </a:pPr>
            <a:r>
              <a:rPr sz="3200" spc="-5" dirty="0"/>
              <a:t>Application</a:t>
            </a:r>
            <a:r>
              <a:rPr sz="3200" spc="-15" dirty="0"/>
              <a:t> </a:t>
            </a:r>
            <a:r>
              <a:rPr sz="3200" dirty="0"/>
              <a:t>1:</a:t>
            </a:r>
            <a:endParaRPr sz="3200"/>
          </a:p>
          <a:p>
            <a:pPr algn="ctr">
              <a:lnSpc>
                <a:spcPts val="3820"/>
              </a:lnSpc>
            </a:pPr>
            <a:r>
              <a:rPr sz="3200" dirty="0"/>
              <a:t>Diffie </a:t>
            </a:r>
            <a:r>
              <a:rPr sz="3200" spc="-5" dirty="0"/>
              <a:t>Hellman </a:t>
            </a:r>
            <a:r>
              <a:rPr sz="3200" dirty="0"/>
              <a:t>Key</a:t>
            </a:r>
            <a:r>
              <a:rPr sz="3200" spc="-70" dirty="0"/>
              <a:t> </a:t>
            </a:r>
            <a:r>
              <a:rPr sz="3200" spc="-5" dirty="0"/>
              <a:t>Exchange</a:t>
            </a:r>
            <a:endParaRPr sz="3200"/>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76200" marR="4823460">
              <a:lnSpc>
                <a:spcPct val="118200"/>
              </a:lnSpc>
              <a:spcBef>
                <a:spcPts val="100"/>
              </a:spcBef>
            </a:pPr>
            <a:r>
              <a:rPr dirty="0">
                <a:latin typeface="Arial" panose="020B0604020202020204" pitchFamily="34" charset="0"/>
                <a:cs typeface="Arial" panose="020B0604020202020204" pitchFamily="34" charset="0"/>
              </a:rPr>
              <a:t>Let p be a</a:t>
            </a:r>
            <a:r>
              <a:rPr spc="-10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prime,  g</a:t>
            </a:r>
            <a:r>
              <a:rPr spc="-1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generator.</a:t>
            </a:r>
          </a:p>
          <a:p>
            <a:pPr marL="1445895" marR="1149350" indent="-1370330">
              <a:lnSpc>
                <a:spcPts val="3600"/>
              </a:lnSpc>
              <a:spcBef>
                <a:spcPts val="560"/>
              </a:spcBef>
            </a:pPr>
            <a:r>
              <a:rPr dirty="0">
                <a:latin typeface="Arial" panose="020B0604020202020204" pitchFamily="34" charset="0"/>
                <a:cs typeface="Arial" panose="020B0604020202020204" pitchFamily="34" charset="0"/>
              </a:rPr>
              <a:t>Party A </a:t>
            </a:r>
            <a:r>
              <a:rPr sz="2400" dirty="0">
                <a:solidFill>
                  <a:srgbClr val="000000"/>
                </a:solidFill>
                <a:latin typeface="Arial" panose="020B0604020202020204" pitchFamily="34" charset="0"/>
                <a:cs typeface="Arial" panose="020B0604020202020204" pitchFamily="34" charset="0"/>
              </a:rPr>
              <a:t>chooses 1&lt;x&lt;p </a:t>
            </a:r>
            <a:r>
              <a:rPr sz="2400" spc="-5" dirty="0">
                <a:solidFill>
                  <a:srgbClr val="000000"/>
                </a:solidFill>
                <a:latin typeface="Arial" panose="020B0604020202020204" pitchFamily="34" charset="0"/>
                <a:cs typeface="Arial" panose="020B0604020202020204" pitchFamily="34" charset="0"/>
              </a:rPr>
              <a:t>at random, </a:t>
            </a:r>
            <a:r>
              <a:rPr sz="2400" dirty="0">
                <a:solidFill>
                  <a:srgbClr val="000000"/>
                </a:solidFill>
                <a:latin typeface="Arial" panose="020B0604020202020204" pitchFamily="34" charset="0"/>
                <a:cs typeface="Arial" panose="020B0604020202020204" pitchFamily="34" charset="0"/>
              </a:rPr>
              <a:t>set </a:t>
            </a:r>
            <a:r>
              <a:rPr sz="2400" spc="-5" dirty="0">
                <a:solidFill>
                  <a:srgbClr val="000000"/>
                </a:solidFill>
                <a:latin typeface="Arial" panose="020B0604020202020204" pitchFamily="34" charset="0"/>
                <a:cs typeface="Arial" panose="020B0604020202020204" pitchFamily="34" charset="0"/>
              </a:rPr>
              <a:t>y= </a:t>
            </a:r>
            <a:r>
              <a:rPr sz="2400" dirty="0">
                <a:solidFill>
                  <a:srgbClr val="000000"/>
                </a:solidFill>
                <a:latin typeface="Arial" panose="020B0604020202020204" pitchFamily="34" charset="0"/>
                <a:cs typeface="Arial" panose="020B0604020202020204" pitchFamily="34" charset="0"/>
              </a:rPr>
              <a:t>g</a:t>
            </a:r>
            <a:r>
              <a:rPr sz="2400" baseline="24305" dirty="0">
                <a:solidFill>
                  <a:srgbClr val="000000"/>
                </a:solidFill>
                <a:latin typeface="Arial" panose="020B0604020202020204" pitchFamily="34" charset="0"/>
                <a:cs typeface="Arial" panose="020B0604020202020204" pitchFamily="34" charset="0"/>
              </a:rPr>
              <a:t>x</a:t>
            </a:r>
            <a:r>
              <a:rPr sz="2400" dirty="0">
                <a:solidFill>
                  <a:srgbClr val="000000"/>
                </a:solidFill>
                <a:latin typeface="Arial" panose="020B0604020202020204" pitchFamily="34" charset="0"/>
                <a:cs typeface="Arial" panose="020B0604020202020204" pitchFamily="34" charset="0"/>
              </a:rPr>
              <a:t>,  and </a:t>
            </a:r>
            <a:r>
              <a:rPr sz="2400" dirty="0">
                <a:latin typeface="Arial" panose="020B0604020202020204" pitchFamily="34" charset="0"/>
                <a:cs typeface="Arial" panose="020B0604020202020204" pitchFamily="34" charset="0"/>
              </a:rPr>
              <a:t>sends </a:t>
            </a:r>
            <a:r>
              <a:rPr sz="2400" dirty="0">
                <a:solidFill>
                  <a:srgbClr val="000000"/>
                </a:solidFill>
                <a:latin typeface="Arial" panose="020B0604020202020204" pitchFamily="34" charset="0"/>
                <a:cs typeface="Arial" panose="020B0604020202020204" pitchFamily="34" charset="0"/>
              </a:rPr>
              <a:t>y to B </a:t>
            </a:r>
            <a:r>
              <a:rPr sz="2400" spc="-5" dirty="0">
                <a:solidFill>
                  <a:srgbClr val="000000"/>
                </a:solidFill>
                <a:latin typeface="Arial" panose="020B0604020202020204" pitchFamily="34" charset="0"/>
                <a:cs typeface="Arial" panose="020B0604020202020204" pitchFamily="34" charset="0"/>
              </a:rPr>
              <a:t>over public</a:t>
            </a:r>
            <a:r>
              <a:rPr sz="2400" spc="-50" dirty="0">
                <a:solidFill>
                  <a:srgbClr val="000000"/>
                </a:solidFill>
                <a:latin typeface="Arial" panose="020B0604020202020204" pitchFamily="34" charset="0"/>
                <a:cs typeface="Arial" panose="020B0604020202020204" pitchFamily="34" charset="0"/>
              </a:rPr>
              <a:t> </a:t>
            </a:r>
            <a:r>
              <a:rPr sz="2400" spc="-5" dirty="0">
                <a:solidFill>
                  <a:srgbClr val="000000"/>
                </a:solidFill>
                <a:latin typeface="Arial" panose="020B0604020202020204" pitchFamily="34" charset="0"/>
                <a:cs typeface="Arial" panose="020B0604020202020204" pitchFamily="34" charset="0"/>
              </a:rPr>
              <a:t>channel</a:t>
            </a:r>
            <a:endParaRPr sz="2400" dirty="0">
              <a:latin typeface="Arial" panose="020B0604020202020204" pitchFamily="34" charset="0"/>
              <a:cs typeface="Arial" panose="020B0604020202020204" pitchFamily="34" charset="0"/>
            </a:endParaRPr>
          </a:p>
          <a:p>
            <a:pPr marL="1445895" marR="1068705" indent="-1370330">
              <a:lnSpc>
                <a:spcPts val="3600"/>
              </a:lnSpc>
              <a:spcBef>
                <a:spcPts val="300"/>
              </a:spcBef>
            </a:pPr>
            <a:r>
              <a:rPr dirty="0">
                <a:latin typeface="Arial" panose="020B0604020202020204" pitchFamily="34" charset="0"/>
                <a:cs typeface="Arial" panose="020B0604020202020204" pitchFamily="34" charset="0"/>
              </a:rPr>
              <a:t>Party B </a:t>
            </a:r>
            <a:r>
              <a:rPr sz="2400" dirty="0">
                <a:solidFill>
                  <a:srgbClr val="000000"/>
                </a:solidFill>
                <a:latin typeface="Arial" panose="020B0604020202020204" pitchFamily="34" charset="0"/>
                <a:cs typeface="Arial" panose="020B0604020202020204" pitchFamily="34" charset="0"/>
              </a:rPr>
              <a:t>chooses </a:t>
            </a:r>
            <a:r>
              <a:rPr sz="2400" spc="-5" dirty="0">
                <a:solidFill>
                  <a:srgbClr val="000000"/>
                </a:solidFill>
                <a:latin typeface="Arial" panose="020B0604020202020204" pitchFamily="34" charset="0"/>
                <a:cs typeface="Arial" panose="020B0604020202020204" pitchFamily="34" charset="0"/>
              </a:rPr>
              <a:t>1&lt;z&lt;p </a:t>
            </a:r>
            <a:r>
              <a:rPr sz="2400" dirty="0">
                <a:solidFill>
                  <a:srgbClr val="000000"/>
                </a:solidFill>
                <a:latin typeface="Arial" panose="020B0604020202020204" pitchFamily="34" charset="0"/>
                <a:cs typeface="Arial" panose="020B0604020202020204" pitchFamily="34" charset="0"/>
              </a:rPr>
              <a:t>at </a:t>
            </a:r>
            <a:r>
              <a:rPr sz="2400" spc="-5" dirty="0">
                <a:solidFill>
                  <a:srgbClr val="000000"/>
                </a:solidFill>
                <a:latin typeface="Arial" panose="020B0604020202020204" pitchFamily="34" charset="0"/>
                <a:cs typeface="Arial" panose="020B0604020202020204" pitchFamily="34" charset="0"/>
              </a:rPr>
              <a:t>random, set w= </a:t>
            </a:r>
            <a:r>
              <a:rPr sz="2400" spc="-10" dirty="0">
                <a:solidFill>
                  <a:srgbClr val="000000"/>
                </a:solidFill>
                <a:latin typeface="Arial" panose="020B0604020202020204" pitchFamily="34" charset="0"/>
                <a:cs typeface="Arial" panose="020B0604020202020204" pitchFamily="34" charset="0"/>
              </a:rPr>
              <a:t>g</a:t>
            </a:r>
            <a:r>
              <a:rPr sz="2400" spc="-15" baseline="24305" dirty="0">
                <a:solidFill>
                  <a:srgbClr val="000000"/>
                </a:solidFill>
                <a:latin typeface="Arial" panose="020B0604020202020204" pitchFamily="34" charset="0"/>
                <a:cs typeface="Arial" panose="020B0604020202020204" pitchFamily="34" charset="0"/>
              </a:rPr>
              <a:t>z </a:t>
            </a:r>
            <a:r>
              <a:rPr sz="2400" dirty="0">
                <a:solidFill>
                  <a:srgbClr val="000000"/>
                </a:solidFill>
                <a:latin typeface="Arial" panose="020B0604020202020204" pitchFamily="34" charset="0"/>
                <a:cs typeface="Arial" panose="020B0604020202020204" pitchFamily="34" charset="0"/>
              </a:rPr>
              <a:t>,  and </a:t>
            </a:r>
            <a:r>
              <a:rPr sz="2400" dirty="0">
                <a:latin typeface="Arial" panose="020B0604020202020204" pitchFamily="34" charset="0"/>
                <a:cs typeface="Arial" panose="020B0604020202020204" pitchFamily="34" charset="0"/>
              </a:rPr>
              <a:t>sends </a:t>
            </a:r>
            <a:r>
              <a:rPr sz="2400" dirty="0">
                <a:solidFill>
                  <a:srgbClr val="000000"/>
                </a:solidFill>
                <a:latin typeface="Arial" panose="020B0604020202020204" pitchFamily="34" charset="0"/>
                <a:cs typeface="Arial" panose="020B0604020202020204" pitchFamily="34" charset="0"/>
              </a:rPr>
              <a:t>w to A </a:t>
            </a:r>
            <a:r>
              <a:rPr sz="2400" spc="-5" dirty="0">
                <a:solidFill>
                  <a:srgbClr val="000000"/>
                </a:solidFill>
                <a:latin typeface="Arial" panose="020B0604020202020204" pitchFamily="34" charset="0"/>
                <a:cs typeface="Arial" panose="020B0604020202020204" pitchFamily="34" charset="0"/>
              </a:rPr>
              <a:t>over public</a:t>
            </a:r>
            <a:r>
              <a:rPr sz="2400" spc="-50" dirty="0">
                <a:solidFill>
                  <a:srgbClr val="000000"/>
                </a:solidFill>
                <a:latin typeface="Arial" panose="020B0604020202020204" pitchFamily="34" charset="0"/>
                <a:cs typeface="Arial" panose="020B0604020202020204" pitchFamily="34" charset="0"/>
              </a:rPr>
              <a:t> </a:t>
            </a:r>
            <a:r>
              <a:rPr sz="2400" spc="-5" dirty="0">
                <a:solidFill>
                  <a:srgbClr val="000000"/>
                </a:solidFill>
                <a:latin typeface="Arial" panose="020B0604020202020204" pitchFamily="34" charset="0"/>
                <a:cs typeface="Arial" panose="020B0604020202020204" pitchFamily="34" charset="0"/>
              </a:rPr>
              <a:t>channel</a:t>
            </a:r>
            <a:endParaRPr sz="2400" dirty="0">
              <a:latin typeface="Arial" panose="020B0604020202020204" pitchFamily="34" charset="0"/>
              <a:cs typeface="Arial" panose="020B0604020202020204" pitchFamily="34" charset="0"/>
            </a:endParaRPr>
          </a:p>
          <a:p>
            <a:pPr marL="76200">
              <a:lnSpc>
                <a:spcPct val="100000"/>
              </a:lnSpc>
              <a:spcBef>
                <a:spcPts val="284"/>
              </a:spcBef>
              <a:tabLst>
                <a:tab pos="5074285" algn="l"/>
              </a:tabLst>
            </a:pPr>
            <a:r>
              <a:rPr sz="2400" spc="-5" dirty="0">
                <a:solidFill>
                  <a:srgbClr val="FF0000"/>
                </a:solidFill>
                <a:latin typeface="Arial" panose="020B0604020202020204" pitchFamily="34" charset="0"/>
                <a:cs typeface="Arial" panose="020B0604020202020204" pitchFamily="34" charset="0"/>
              </a:rPr>
              <a:t>Joint </a:t>
            </a:r>
            <a:r>
              <a:rPr sz="2400" b="1" spc="-5" dirty="0">
                <a:solidFill>
                  <a:srgbClr val="FF2600"/>
                </a:solidFill>
                <a:latin typeface="Arial" panose="020B0604020202020204" pitchFamily="34" charset="0"/>
                <a:cs typeface="Arial" panose="020B0604020202020204" pitchFamily="34" charset="0"/>
              </a:rPr>
              <a:t>Secret Key </a:t>
            </a:r>
            <a:r>
              <a:rPr sz="2400" spc="-5" dirty="0">
                <a:solidFill>
                  <a:srgbClr val="000000"/>
                </a:solidFill>
                <a:latin typeface="Arial" panose="020B0604020202020204" pitchFamily="34" charset="0"/>
                <a:cs typeface="Arial" panose="020B0604020202020204" pitchFamily="34" charset="0"/>
              </a:rPr>
              <a:t>of </a:t>
            </a:r>
            <a:r>
              <a:rPr sz="2400" dirty="0">
                <a:solidFill>
                  <a:srgbClr val="000000"/>
                </a:solidFill>
                <a:latin typeface="Arial" panose="020B0604020202020204" pitchFamily="34" charset="0"/>
                <a:cs typeface="Arial" panose="020B0604020202020204" pitchFamily="34" charset="0"/>
              </a:rPr>
              <a:t>A and B</a:t>
            </a:r>
            <a:r>
              <a:rPr sz="2400" spc="-280" dirty="0">
                <a:solidFill>
                  <a:srgbClr val="000000"/>
                </a:solidFill>
                <a:latin typeface="Arial" panose="020B0604020202020204" pitchFamily="34" charset="0"/>
                <a:cs typeface="Arial" panose="020B0604020202020204" pitchFamily="34" charset="0"/>
              </a:rPr>
              <a:t> </a:t>
            </a:r>
            <a:r>
              <a:rPr sz="2400" dirty="0">
                <a:solidFill>
                  <a:srgbClr val="000000"/>
                </a:solidFill>
                <a:latin typeface="Arial" panose="020B0604020202020204" pitchFamily="34" charset="0"/>
                <a:cs typeface="Arial" panose="020B0604020202020204" pitchFamily="34" charset="0"/>
              </a:rPr>
              <a:t>=</a:t>
            </a:r>
            <a:r>
              <a:rPr sz="2400" spc="5" dirty="0">
                <a:solidFill>
                  <a:srgbClr val="000000"/>
                </a:solidFill>
                <a:latin typeface="Arial" panose="020B0604020202020204" pitchFamily="34" charset="0"/>
                <a:cs typeface="Arial" panose="020B0604020202020204" pitchFamily="34" charset="0"/>
              </a:rPr>
              <a:t> </a:t>
            </a:r>
            <a:r>
              <a:rPr sz="2400" spc="-5" dirty="0" err="1">
                <a:solidFill>
                  <a:srgbClr val="000000"/>
                </a:solidFill>
                <a:latin typeface="Arial" panose="020B0604020202020204" pitchFamily="34" charset="0"/>
                <a:cs typeface="Arial" panose="020B0604020202020204" pitchFamily="34" charset="0"/>
              </a:rPr>
              <a:t>g</a:t>
            </a:r>
            <a:r>
              <a:rPr sz="2400" b="1" spc="-7" baseline="24305" dirty="0" err="1">
                <a:solidFill>
                  <a:srgbClr val="000000"/>
                </a:solidFill>
                <a:latin typeface="Arial" panose="020B0604020202020204" pitchFamily="34" charset="0"/>
                <a:cs typeface="Arial" panose="020B0604020202020204" pitchFamily="34" charset="0"/>
              </a:rPr>
              <a:t>xz</a:t>
            </a:r>
            <a:r>
              <a:rPr lang="en-US" sz="2400" b="1" spc="-7" baseline="24305" dirty="0">
                <a:solidFill>
                  <a:srgbClr val="000000"/>
                </a:solidFill>
                <a:latin typeface="Arial" panose="020B0604020202020204" pitchFamily="34" charset="0"/>
                <a:cs typeface="Arial" panose="020B0604020202020204" pitchFamily="34" charset="0"/>
              </a:rPr>
              <a:t>  </a:t>
            </a:r>
            <a:r>
              <a:rPr sz="2400" dirty="0">
                <a:solidFill>
                  <a:srgbClr val="000000"/>
                </a:solidFill>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a:p>
            <a:pPr marL="4538345">
              <a:lnSpc>
                <a:spcPct val="100000"/>
              </a:lnSpc>
              <a:spcBef>
                <a:spcPts val="620"/>
              </a:spcBef>
              <a:tabLst>
                <a:tab pos="5019040" algn="l"/>
                <a:tab pos="5356860" algn="l"/>
              </a:tabLst>
            </a:pPr>
            <a:r>
              <a:rPr sz="2400" dirty="0">
                <a:solidFill>
                  <a:srgbClr val="000000"/>
                </a:solidFill>
                <a:latin typeface="Arial" panose="020B0604020202020204" pitchFamily="34" charset="0"/>
                <a:cs typeface="Arial" panose="020B0604020202020204" pitchFamily="34" charset="0"/>
              </a:rPr>
              <a:t>w</a:t>
            </a:r>
            <a:r>
              <a:rPr sz="2400" b="1" baseline="24305" dirty="0">
                <a:solidFill>
                  <a:srgbClr val="000000"/>
                </a:solidFill>
                <a:latin typeface="Arial" panose="020B0604020202020204" pitchFamily="34" charset="0"/>
                <a:cs typeface="Arial" panose="020B0604020202020204" pitchFamily="34" charset="0"/>
              </a:rPr>
              <a:t>x	</a:t>
            </a:r>
            <a:r>
              <a:rPr sz="2400" dirty="0">
                <a:solidFill>
                  <a:srgbClr val="000000"/>
                </a:solidFill>
                <a:latin typeface="Arial" panose="020B0604020202020204" pitchFamily="34" charset="0"/>
                <a:cs typeface="Arial" panose="020B0604020202020204" pitchFamily="34" charset="0"/>
              </a:rPr>
              <a:t>=	[A can</a:t>
            </a:r>
            <a:r>
              <a:rPr sz="2400" spc="-90" dirty="0">
                <a:solidFill>
                  <a:srgbClr val="000000"/>
                </a:solidFill>
                <a:latin typeface="Arial" panose="020B0604020202020204" pitchFamily="34" charset="0"/>
                <a:cs typeface="Arial" panose="020B0604020202020204" pitchFamily="34" charset="0"/>
              </a:rPr>
              <a:t> </a:t>
            </a:r>
            <a:r>
              <a:rPr sz="2400" dirty="0">
                <a:solidFill>
                  <a:srgbClr val="000000"/>
                </a:solidFill>
                <a:latin typeface="Arial" panose="020B0604020202020204" pitchFamily="34" charset="0"/>
                <a:cs typeface="Arial" panose="020B0604020202020204" pitchFamily="34" charset="0"/>
              </a:rPr>
              <a:t>compute]</a:t>
            </a:r>
            <a:endParaRPr sz="2400" dirty="0">
              <a:latin typeface="Arial" panose="020B0604020202020204" pitchFamily="34" charset="0"/>
              <a:cs typeface="Arial" panose="020B0604020202020204" pitchFamily="34" charset="0"/>
            </a:endParaRPr>
          </a:p>
        </p:txBody>
      </p:sp>
      <p:sp>
        <p:nvSpPr>
          <p:cNvPr id="4" name="object 4"/>
          <p:cNvSpPr txBox="1"/>
          <p:nvPr/>
        </p:nvSpPr>
        <p:spPr>
          <a:xfrm>
            <a:off x="4744577" y="5399532"/>
            <a:ext cx="344805" cy="391160"/>
          </a:xfrm>
          <a:prstGeom prst="rect">
            <a:avLst/>
          </a:prstGeom>
        </p:spPr>
        <p:txBody>
          <a:bodyPr vert="horz" wrap="square" lIns="0" tIns="12700" rIns="0" bIns="0" rtlCol="0">
            <a:spAutoFit/>
          </a:bodyPr>
          <a:lstStyle/>
          <a:p>
            <a:pPr marL="38100">
              <a:lnSpc>
                <a:spcPct val="100000"/>
              </a:lnSpc>
              <a:spcBef>
                <a:spcPts val="100"/>
              </a:spcBef>
            </a:pPr>
            <a:r>
              <a:rPr sz="3600" baseline="-16203" dirty="0">
                <a:latin typeface="Arial" panose="020B0604020202020204" pitchFamily="34" charset="0"/>
                <a:cs typeface="Arial" panose="020B0604020202020204" pitchFamily="34" charset="0"/>
              </a:rPr>
              <a:t>y</a:t>
            </a:r>
            <a:r>
              <a:rPr sz="1600" b="1" dirty="0">
                <a:latin typeface="Arial" panose="020B0604020202020204" pitchFamily="34" charset="0"/>
                <a:cs typeface="Arial" panose="020B0604020202020204" pitchFamily="34" charset="0"/>
              </a:rPr>
              <a:t>z</a:t>
            </a:r>
            <a:endParaRPr sz="1600">
              <a:latin typeface="Arial" panose="020B0604020202020204" pitchFamily="34" charset="0"/>
              <a:cs typeface="Arial" panose="020B0604020202020204" pitchFamily="34" charset="0"/>
            </a:endParaRPr>
          </a:p>
        </p:txBody>
      </p:sp>
      <p:sp>
        <p:nvSpPr>
          <p:cNvPr id="5" name="object 5"/>
          <p:cNvSpPr txBox="1"/>
          <p:nvPr/>
        </p:nvSpPr>
        <p:spPr>
          <a:xfrm>
            <a:off x="5584832" y="5490971"/>
            <a:ext cx="2287270"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panose="020B0604020202020204" pitchFamily="34" charset="0"/>
                <a:cs typeface="Arial" panose="020B0604020202020204" pitchFamily="34" charset="0"/>
              </a:rPr>
              <a:t>[B can</a:t>
            </a:r>
            <a:r>
              <a:rPr sz="2400" spc="-10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compute]</a:t>
            </a:r>
            <a:endParaRPr sz="2400">
              <a:latin typeface="Arial" panose="020B0604020202020204" pitchFamily="34" charset="0"/>
              <a:cs typeface="Arial" panose="020B0604020202020204" pitchFamily="34" charset="0"/>
            </a:endParaRPr>
          </a:p>
        </p:txBody>
      </p:sp>
      <p:sp>
        <p:nvSpPr>
          <p:cNvPr id="6" name="object 6"/>
          <p:cNvSpPr/>
          <p:nvPr/>
        </p:nvSpPr>
        <p:spPr>
          <a:xfrm>
            <a:off x="304800" y="1752600"/>
            <a:ext cx="8610600" cy="4191000"/>
          </a:xfrm>
          <a:custGeom>
            <a:avLst/>
            <a:gdLst/>
            <a:ahLst/>
            <a:cxnLst/>
            <a:rect l="l" t="t" r="r" b="b"/>
            <a:pathLst>
              <a:path w="8610600" h="4191000">
                <a:moveTo>
                  <a:pt x="0" y="0"/>
                </a:moveTo>
                <a:lnTo>
                  <a:pt x="8610597" y="0"/>
                </a:lnTo>
                <a:lnTo>
                  <a:pt x="8610597" y="4190998"/>
                </a:lnTo>
                <a:lnTo>
                  <a:pt x="0" y="4190998"/>
                </a:lnTo>
                <a:lnTo>
                  <a:pt x="0" y="0"/>
                </a:lnTo>
                <a:close/>
              </a:path>
            </a:pathLst>
          </a:custGeom>
          <a:ln w="9524">
            <a:noFill/>
          </a:ln>
        </p:spPr>
        <p:txBody>
          <a:bodyPr wrap="square" lIns="0" tIns="0" rIns="0" bIns="0" rtlCol="0"/>
          <a:lstStyle/>
          <a:p>
            <a:endParaRPr>
              <a:latin typeface="Arial" panose="020B0604020202020204" pitchFamily="34" charset="0"/>
              <a:cs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3006" y="254001"/>
            <a:ext cx="6577965" cy="635000"/>
          </a:xfrm>
          <a:prstGeom prst="rect">
            <a:avLst/>
          </a:prstGeom>
        </p:spPr>
        <p:txBody>
          <a:bodyPr vert="horz" wrap="square" lIns="0" tIns="12700" rIns="0" bIns="0" rtlCol="0">
            <a:spAutoFit/>
          </a:bodyPr>
          <a:lstStyle/>
          <a:p>
            <a:pPr marL="12700">
              <a:lnSpc>
                <a:spcPct val="100000"/>
              </a:lnSpc>
              <a:spcBef>
                <a:spcPts val="100"/>
              </a:spcBef>
              <a:tabLst>
                <a:tab pos="3039110" algn="l"/>
              </a:tabLst>
            </a:pPr>
            <a:r>
              <a:rPr sz="4000" spc="-5" dirty="0"/>
              <a:t>Security</a:t>
            </a:r>
            <a:r>
              <a:rPr sz="4000" spc="5" dirty="0"/>
              <a:t> </a:t>
            </a:r>
            <a:r>
              <a:rPr sz="4000" dirty="0"/>
              <a:t>of	</a:t>
            </a:r>
            <a:r>
              <a:rPr sz="4000" spc="-5" dirty="0"/>
              <a:t>Diffie-Hellman</a:t>
            </a:r>
            <a:endParaRPr sz="4000"/>
          </a:p>
        </p:txBody>
      </p:sp>
      <p:sp>
        <p:nvSpPr>
          <p:cNvPr id="3" name="object 3"/>
          <p:cNvSpPr txBox="1"/>
          <p:nvPr/>
        </p:nvSpPr>
        <p:spPr>
          <a:xfrm>
            <a:off x="421639" y="1655064"/>
            <a:ext cx="8628380" cy="6388416"/>
          </a:xfrm>
          <a:prstGeom prst="rect">
            <a:avLst/>
          </a:prstGeom>
        </p:spPr>
        <p:txBody>
          <a:bodyPr vert="horz" wrap="square" lIns="0" tIns="12700" rIns="0" bIns="0" rtlCol="0">
            <a:spAutoFit/>
          </a:bodyPr>
          <a:lstStyle/>
          <a:p>
            <a:pPr marL="393700" indent="-342900">
              <a:lnSpc>
                <a:spcPct val="100000"/>
              </a:lnSpc>
              <a:spcBef>
                <a:spcPts val="100"/>
              </a:spcBef>
              <a:buChar char="•"/>
              <a:tabLst>
                <a:tab pos="393065" algn="l"/>
                <a:tab pos="393700" algn="l"/>
              </a:tabLst>
            </a:pPr>
            <a:r>
              <a:rPr sz="2800" spc="-5" dirty="0">
                <a:latin typeface="Arial" panose="020B0604020202020204" pitchFamily="34" charset="0"/>
                <a:cs typeface="Arial" panose="020B0604020202020204" pitchFamily="34" charset="0"/>
              </a:rPr>
              <a:t>First key Exchange over public channels</a:t>
            </a:r>
            <a:r>
              <a:rPr sz="2800" spc="1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proposed</a:t>
            </a:r>
          </a:p>
          <a:p>
            <a:pPr>
              <a:lnSpc>
                <a:spcPct val="100000"/>
              </a:lnSpc>
              <a:buFont typeface="Comic Sans MS"/>
              <a:buChar char="•"/>
            </a:pPr>
            <a:endParaRPr sz="3400" dirty="0">
              <a:latin typeface="Arial" panose="020B0604020202020204" pitchFamily="34" charset="0"/>
              <a:cs typeface="Arial" panose="020B0604020202020204" pitchFamily="34" charset="0"/>
            </a:endParaRPr>
          </a:p>
          <a:p>
            <a:pPr marL="393700" indent="-342900">
              <a:lnSpc>
                <a:spcPct val="100000"/>
              </a:lnSpc>
              <a:buChar char="•"/>
              <a:tabLst>
                <a:tab pos="393065" algn="l"/>
                <a:tab pos="393700" algn="l"/>
              </a:tabLst>
            </a:pPr>
            <a:r>
              <a:rPr sz="2800" spc="-5" dirty="0">
                <a:latin typeface="Arial" panose="020B0604020202020204" pitchFamily="34" charset="0"/>
                <a:cs typeface="Arial" panose="020B0604020202020204" pitchFamily="34" charset="0"/>
              </a:rPr>
              <a:t>Security</a:t>
            </a:r>
            <a:endParaRPr sz="2800" dirty="0">
              <a:latin typeface="Arial" panose="020B0604020202020204" pitchFamily="34" charset="0"/>
              <a:cs typeface="Arial" panose="020B0604020202020204" pitchFamily="34" charset="0"/>
            </a:endParaRPr>
          </a:p>
          <a:p>
            <a:pPr marL="787400" marR="551815" indent="-279400">
              <a:lnSpc>
                <a:spcPct val="102000"/>
              </a:lnSpc>
              <a:spcBef>
                <a:spcPts val="575"/>
              </a:spcBef>
            </a:pPr>
            <a:r>
              <a:rPr sz="280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If </a:t>
            </a:r>
            <a:r>
              <a:rPr sz="2800" spc="-5" dirty="0">
                <a:solidFill>
                  <a:srgbClr val="0070C0"/>
                </a:solidFill>
                <a:latin typeface="Arial" panose="020B0604020202020204" pitchFamily="34" charset="0"/>
                <a:cs typeface="Arial" panose="020B0604020202020204" pitchFamily="34" charset="0"/>
              </a:rPr>
              <a:t>CDH</a:t>
            </a:r>
            <a:r>
              <a:rPr sz="2800" spc="-5" dirty="0">
                <a:solidFill>
                  <a:srgbClr val="0066FF"/>
                </a:solidFill>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is hard </a:t>
            </a:r>
            <a:r>
              <a:rPr sz="2800" spc="-5" dirty="0">
                <a:latin typeface="Arial" panose="020B0604020202020204" pitchFamily="34" charset="0"/>
                <a:cs typeface="Arial" panose="020B0604020202020204" pitchFamily="34" charset="0"/>
              </a:rPr>
              <a:t>adversary </a:t>
            </a:r>
            <a:r>
              <a:rPr sz="2800" spc="150" dirty="0">
                <a:latin typeface="Arial" panose="020B0604020202020204" pitchFamily="34" charset="0"/>
                <a:cs typeface="Arial" panose="020B0604020202020204" pitchFamily="34" charset="0"/>
              </a:rPr>
              <a:t>can’t </a:t>
            </a:r>
            <a:r>
              <a:rPr sz="2800" spc="-5" dirty="0">
                <a:latin typeface="Arial" panose="020B0604020202020204" pitchFamily="34" charset="0"/>
                <a:cs typeface="Arial" panose="020B0604020202020204" pitchFamily="34" charset="0"/>
              </a:rPr>
              <a:t>compute </a:t>
            </a:r>
            <a:r>
              <a:rPr sz="2800" dirty="0">
                <a:latin typeface="Arial" panose="020B0604020202020204" pitchFamily="34" charset="0"/>
                <a:cs typeface="Arial" panose="020B0604020202020204" pitchFamily="34" charset="0"/>
              </a:rPr>
              <a:t>g</a:t>
            </a:r>
            <a:r>
              <a:rPr sz="2775" baseline="25525" dirty="0">
                <a:latin typeface="Arial" panose="020B0604020202020204" pitchFamily="34" charset="0"/>
                <a:cs typeface="Arial" panose="020B0604020202020204" pitchFamily="34" charset="0"/>
              </a:rPr>
              <a:t>xy </a:t>
            </a:r>
            <a:r>
              <a:rPr sz="185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mod</a:t>
            </a:r>
            <a:r>
              <a:rPr sz="2800" spc="-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p</a:t>
            </a:r>
            <a:endParaRPr lang="en-US" sz="2800" dirty="0">
              <a:latin typeface="Arial" panose="020B0604020202020204" pitchFamily="34" charset="0"/>
              <a:cs typeface="Arial" panose="020B0604020202020204" pitchFamily="34" charset="0"/>
            </a:endParaRPr>
          </a:p>
          <a:p>
            <a:pPr marL="787400" marR="551815" indent="-279400">
              <a:lnSpc>
                <a:spcPct val="102000"/>
              </a:lnSpc>
              <a:spcBef>
                <a:spcPts val="575"/>
              </a:spcBef>
            </a:pPr>
            <a:r>
              <a:rPr lang="en-US" sz="2800" dirty="0">
                <a:latin typeface="Arial" panose="020B0604020202020204" pitchFamily="34" charset="0"/>
                <a:cs typeface="Arial" panose="020B0604020202020204" pitchFamily="34" charset="0"/>
              </a:rPr>
              <a:t>- If </a:t>
            </a:r>
            <a:r>
              <a:rPr lang="en-US" sz="2800" dirty="0">
                <a:solidFill>
                  <a:srgbClr val="0070C0"/>
                </a:solidFill>
                <a:latin typeface="Arial" panose="020B0604020202020204" pitchFamily="34" charset="0"/>
                <a:cs typeface="Arial" panose="020B0604020202020204" pitchFamily="34" charset="0"/>
              </a:rPr>
              <a:t>DDH</a:t>
            </a:r>
            <a:r>
              <a:rPr lang="en-US" sz="2800" dirty="0">
                <a:latin typeface="Arial" panose="020B0604020202020204" pitchFamily="34" charset="0"/>
                <a:cs typeface="Arial" panose="020B0604020202020204" pitchFamily="34" charset="0"/>
              </a:rPr>
              <a:t> is hard adversary can’t distinguish </a:t>
            </a:r>
            <a:r>
              <a:rPr lang="en-US" sz="2800" dirty="0" err="1">
                <a:latin typeface="Arial" panose="020B0604020202020204" pitchFamily="34" charset="0"/>
                <a:cs typeface="Arial" panose="020B0604020202020204" pitchFamily="34" charset="0"/>
              </a:rPr>
              <a:t>g</a:t>
            </a:r>
            <a:r>
              <a:rPr lang="en-US" sz="2800" baseline="30000" dirty="0" err="1">
                <a:latin typeface="Arial" panose="020B0604020202020204" pitchFamily="34" charset="0"/>
                <a:cs typeface="Arial" panose="020B0604020202020204" pitchFamily="34" charset="0"/>
              </a:rPr>
              <a:t>xy</a:t>
            </a:r>
            <a:r>
              <a:rPr lang="en-US" sz="2800" dirty="0">
                <a:latin typeface="Arial" panose="020B0604020202020204" pitchFamily="34" charset="0"/>
                <a:cs typeface="Arial" panose="020B0604020202020204" pitchFamily="34" charset="0"/>
              </a:rPr>
              <a:t> mod p from random</a:t>
            </a:r>
          </a:p>
          <a:p>
            <a:pPr marL="787400" marR="551815" indent="-279400">
              <a:lnSpc>
                <a:spcPct val="102000"/>
              </a:lnSpc>
              <a:spcBef>
                <a:spcPts val="575"/>
              </a:spcBef>
            </a:pPr>
            <a:endParaRPr lang="en-US" sz="2800" dirty="0">
              <a:latin typeface="Arial" panose="020B0604020202020204" pitchFamily="34" charset="0"/>
              <a:cs typeface="Arial" panose="020B0604020202020204" pitchFamily="34" charset="0"/>
            </a:endParaRPr>
          </a:p>
          <a:p>
            <a:pPr marL="787400" marR="551815" indent="-279400">
              <a:lnSpc>
                <a:spcPct val="102000"/>
              </a:lnSpc>
              <a:spcBef>
                <a:spcPts val="575"/>
              </a:spcBef>
            </a:pPr>
            <a:r>
              <a:rPr lang="en-US" sz="2800" dirty="0">
                <a:latin typeface="Arial" panose="020B0604020202020204" pitchFamily="34" charset="0"/>
                <a:cs typeface="Arial" panose="020B0604020202020204" pitchFamily="34" charset="0"/>
              </a:rPr>
              <a:t>The hardness of DDH…later in class</a:t>
            </a:r>
          </a:p>
          <a:p>
            <a:pPr marL="787400" marR="551815" indent="-279400">
              <a:lnSpc>
                <a:spcPct val="102000"/>
              </a:lnSpc>
              <a:spcBef>
                <a:spcPts val="575"/>
              </a:spcBef>
            </a:pPr>
            <a:endParaRPr lang="en-US" sz="2800" dirty="0">
              <a:latin typeface="Arial" panose="020B0604020202020204" pitchFamily="34" charset="0"/>
              <a:cs typeface="Arial" panose="020B0604020202020204" pitchFamily="34" charset="0"/>
            </a:endParaRPr>
          </a:p>
          <a:p>
            <a:pPr marL="787400" marR="551815" indent="-279400">
              <a:lnSpc>
                <a:spcPct val="102000"/>
              </a:lnSpc>
              <a:spcBef>
                <a:spcPts val="575"/>
              </a:spcBef>
            </a:pPr>
            <a:endParaRPr lang="en-US" sz="2800" dirty="0">
              <a:latin typeface="Arial" panose="020B0604020202020204" pitchFamily="34" charset="0"/>
              <a:cs typeface="Arial" panose="020B0604020202020204" pitchFamily="34" charset="0"/>
            </a:endParaRPr>
          </a:p>
          <a:p>
            <a:pPr marL="508000" marR="551815">
              <a:lnSpc>
                <a:spcPct val="102000"/>
              </a:lnSpc>
              <a:spcBef>
                <a:spcPts val="575"/>
              </a:spcBef>
            </a:pPr>
            <a:endParaRPr lang="en-US" sz="2800" dirty="0">
              <a:latin typeface="Arial" panose="020B0604020202020204" pitchFamily="34" charset="0"/>
              <a:cs typeface="Arial" panose="020B0604020202020204" pitchFamily="34" charset="0"/>
            </a:endParaRPr>
          </a:p>
          <a:p>
            <a:pPr marL="787400" marR="551815" indent="-279400">
              <a:lnSpc>
                <a:spcPct val="102000"/>
              </a:lnSpc>
              <a:spcBef>
                <a:spcPts val="575"/>
              </a:spcBef>
            </a:pPr>
            <a:endParaRPr sz="2800" dirty="0">
              <a:latin typeface="Arial" panose="020B0604020202020204" pitchFamily="34" charset="0"/>
              <a:cs typeface="Arial"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416E4FBC-28E8-634D-AF3F-D5479C9BDBBF}"/>
              </a:ext>
            </a:extLst>
          </p:cNvPr>
          <p:cNvSpPr>
            <a:spLocks noGrp="1"/>
          </p:cNvSpPr>
          <p:nvPr>
            <p:ph type="title"/>
          </p:nvPr>
        </p:nvSpPr>
        <p:spPr>
          <a:xfrm>
            <a:off x="457200" y="-76200"/>
            <a:ext cx="7924800" cy="1661993"/>
          </a:xfrm>
        </p:spPr>
        <p:txBody>
          <a:bodyPr/>
          <a:lstStyle/>
          <a:p>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Coin Flip over the Phone</a:t>
            </a:r>
            <a:br>
              <a:rPr lang="en-US" altLang="en-US" dirty="0">
                <a:latin typeface="Arial" panose="020B0604020202020204" pitchFamily="34" charset="0"/>
                <a:cs typeface="Arial" panose="020B0604020202020204" pitchFamily="34" charset="0"/>
              </a:rPr>
            </a:br>
            <a:endParaRPr lang="en-US" altLang="en-US" dirty="0">
              <a:latin typeface="Arial" panose="020B0604020202020204" pitchFamily="34" charset="0"/>
              <a:cs typeface="Arial" panose="020B0604020202020204" pitchFamily="34" charset="0"/>
            </a:endParaRPr>
          </a:p>
        </p:txBody>
      </p:sp>
      <p:sp>
        <p:nvSpPr>
          <p:cNvPr id="17411" name="Content Placeholder 2">
            <a:extLst>
              <a:ext uri="{FF2B5EF4-FFF2-40B4-BE49-F238E27FC236}">
                <a16:creationId xmlns:a16="http://schemas.microsoft.com/office/drawing/2014/main" id="{BC734A10-3B87-CA4F-B52F-D6D842D241ED}"/>
              </a:ext>
            </a:extLst>
          </p:cNvPr>
          <p:cNvSpPr>
            <a:spLocks noGrp="1"/>
          </p:cNvSpPr>
          <p:nvPr>
            <p:ph idx="1"/>
          </p:nvPr>
        </p:nvSpPr>
        <p:spPr>
          <a:xfrm>
            <a:off x="228600" y="1371600"/>
            <a:ext cx="8458200" cy="5755422"/>
          </a:xfrm>
        </p:spPr>
        <p:txBody>
          <a:bodyPr/>
          <a:lstStyle/>
          <a:p>
            <a:pPr marL="0" indent="0">
              <a:buFontTx/>
              <a:buNone/>
            </a:pPr>
            <a:r>
              <a:rPr lang="en-US" altLang="en-US" sz="2800" dirty="0">
                <a:solidFill>
                  <a:schemeClr val="tx1"/>
                </a:solidFill>
                <a:latin typeface="Arial" panose="020B0604020202020204" pitchFamily="34" charset="0"/>
                <a:cs typeface="Arial" panose="020B0604020202020204" pitchFamily="34" charset="0"/>
              </a:rPr>
              <a:t>A and B want to flip a coin over the telephone, but they don</a:t>
            </a:r>
            <a:r>
              <a:rPr lang="ja-JP" altLang="en-US" sz="2800">
                <a:solidFill>
                  <a:schemeClr val="tx1"/>
                </a:solidFill>
                <a:latin typeface="Arial" panose="020B0604020202020204" pitchFamily="34" charset="0"/>
                <a:cs typeface="Arial" panose="020B0604020202020204" pitchFamily="34" charset="0"/>
              </a:rPr>
              <a:t>’</a:t>
            </a:r>
            <a:r>
              <a:rPr lang="en-US" altLang="ja-JP" sz="2800" dirty="0">
                <a:solidFill>
                  <a:schemeClr val="tx1"/>
                </a:solidFill>
                <a:latin typeface="Arial" panose="020B0604020202020204" pitchFamily="34" charset="0"/>
                <a:cs typeface="Arial" panose="020B0604020202020204" pitchFamily="34" charset="0"/>
              </a:rPr>
              <a:t>t trust each other</a:t>
            </a:r>
          </a:p>
          <a:p>
            <a:pPr marL="0" indent="0">
              <a:buFontTx/>
              <a:buNone/>
            </a:pPr>
            <a:endParaRPr lang="en-US" altLang="ja-JP" sz="2800" dirty="0">
              <a:solidFill>
                <a:schemeClr val="tx1"/>
              </a:solidFill>
              <a:latin typeface="Arial" panose="020B0604020202020204" pitchFamily="34" charset="0"/>
              <a:cs typeface="Arial" panose="020B0604020202020204" pitchFamily="34" charset="0"/>
            </a:endParaRPr>
          </a:p>
          <a:p>
            <a:pPr marL="0" indent="0"/>
            <a:r>
              <a:rPr lang="en-US" altLang="en-US" sz="2800" dirty="0">
                <a:solidFill>
                  <a:schemeClr val="tx1"/>
                </a:solidFill>
                <a:latin typeface="Arial" panose="020B0604020202020204" pitchFamily="34" charset="0"/>
                <a:cs typeface="Arial" panose="020B0604020202020204" pitchFamily="34" charset="0"/>
              </a:rPr>
              <a:t>Idea 1: Alice flips a coin, tells Bob…</a:t>
            </a:r>
            <a:r>
              <a:rPr lang="en-US" altLang="en-US" sz="2400" dirty="0">
                <a:solidFill>
                  <a:schemeClr val="tx1"/>
                </a:solidFill>
                <a:latin typeface="Arial" panose="020B0604020202020204" pitchFamily="34" charset="0"/>
                <a:cs typeface="Arial" panose="020B0604020202020204" pitchFamily="34" charset="0"/>
              </a:rPr>
              <a:t>BAD idea</a:t>
            </a:r>
            <a:r>
              <a:rPr lang="en-US" altLang="en-US" sz="2400" dirty="0">
                <a:solidFill>
                  <a:schemeClr val="tx1"/>
                </a:solidFill>
                <a:latin typeface="Arial" panose="020B0604020202020204" pitchFamily="34" charset="0"/>
                <a:cs typeface="Arial" panose="020B0604020202020204" pitchFamily="34" charset="0"/>
                <a:sym typeface="Wingdings" pitchFamily="2" charset="2"/>
              </a:rPr>
              <a:t></a:t>
            </a:r>
            <a:endParaRPr lang="en-US" altLang="en-US" dirty="0">
              <a:solidFill>
                <a:schemeClr val="tx1"/>
              </a:solidFill>
              <a:latin typeface="Arial" panose="020B0604020202020204" pitchFamily="34" charset="0"/>
              <a:cs typeface="Arial" panose="020B0604020202020204" pitchFamily="34" charset="0"/>
            </a:endParaRPr>
          </a:p>
          <a:p>
            <a:pPr marL="0" indent="0"/>
            <a:r>
              <a:rPr lang="en-US" altLang="en-US" sz="2800" dirty="0">
                <a:solidFill>
                  <a:schemeClr val="tx1"/>
                </a:solidFill>
                <a:latin typeface="Arial" panose="020B0604020202020204" pitchFamily="34" charset="0"/>
                <a:cs typeface="Arial" panose="020B0604020202020204" pitchFamily="34" charset="0"/>
              </a:rPr>
              <a:t>Idea 2: Let p prime, g generator function</a:t>
            </a:r>
          </a:p>
          <a:p>
            <a:pPr lvl="1"/>
            <a:r>
              <a:rPr lang="en-US" altLang="en-US" sz="2400" dirty="0">
                <a:latin typeface="Arial" panose="020B0604020202020204" pitchFamily="34" charset="0"/>
                <a:cs typeface="Arial" panose="020B0604020202020204" pitchFamily="34" charset="0"/>
              </a:rPr>
              <a:t>A flips a coin c; </a:t>
            </a:r>
          </a:p>
          <a:p>
            <a:pPr lvl="1">
              <a:buFontTx/>
              <a:buNone/>
            </a:pPr>
            <a:r>
              <a:rPr lang="en-US" altLang="en-US" sz="2400" dirty="0">
                <a:latin typeface="Arial" panose="020B0604020202020204" pitchFamily="34" charset="0"/>
                <a:cs typeface="Arial" panose="020B0604020202020204" pitchFamily="34" charset="0"/>
              </a:rPr>
              <a:t>   If c=0, A chooses even 0&lt;x &lt;p</a:t>
            </a:r>
          </a:p>
          <a:p>
            <a:pPr lvl="1">
              <a:buFontTx/>
              <a:buNone/>
            </a:pPr>
            <a:r>
              <a:rPr lang="en-US" altLang="en-US" sz="2400" dirty="0">
                <a:latin typeface="Arial" panose="020B0604020202020204" pitchFamily="34" charset="0"/>
                <a:cs typeface="Arial" panose="020B0604020202020204" pitchFamily="34" charset="0"/>
              </a:rPr>
              <a:t>   If c=1, A chooses odd 0&lt;x&lt;p</a:t>
            </a:r>
          </a:p>
          <a:p>
            <a:pPr lvl="1">
              <a:buFontTx/>
              <a:buNone/>
            </a:pPr>
            <a:r>
              <a:rPr lang="en-US" altLang="en-US" sz="2400" dirty="0">
                <a:latin typeface="Arial" panose="020B0604020202020204" pitchFamily="34" charset="0"/>
                <a:cs typeface="Arial" panose="020B0604020202020204" pitchFamily="34" charset="0"/>
              </a:rPr>
              <a:t>   Sends </a:t>
            </a:r>
            <a:r>
              <a:rPr lang="en-US" altLang="en-US" sz="2400" dirty="0" err="1">
                <a:latin typeface="Arial" panose="020B0604020202020204" pitchFamily="34" charset="0"/>
                <a:cs typeface="Arial" panose="020B0604020202020204" pitchFamily="34" charset="0"/>
              </a:rPr>
              <a:t>g</a:t>
            </a:r>
            <a:r>
              <a:rPr lang="en-US" altLang="en-US" sz="2400" baseline="30000" dirty="0" err="1">
                <a:latin typeface="Arial" panose="020B0604020202020204" pitchFamily="34" charset="0"/>
                <a:cs typeface="Arial" panose="020B0604020202020204" pitchFamily="34" charset="0"/>
              </a:rPr>
              <a:t>x</a:t>
            </a:r>
            <a:r>
              <a:rPr lang="en-US" altLang="en-US" sz="2400" dirty="0">
                <a:latin typeface="Arial" panose="020B0604020202020204" pitchFamily="34" charset="0"/>
                <a:cs typeface="Arial" panose="020B0604020202020204" pitchFamily="34" charset="0"/>
              </a:rPr>
              <a:t> mod p to </a:t>
            </a:r>
            <a:r>
              <a:rPr lang="en-US" altLang="en-US" dirty="0">
                <a:latin typeface="Arial" panose="020B0604020202020204" pitchFamily="34" charset="0"/>
                <a:cs typeface="Arial" panose="020B0604020202020204" pitchFamily="34" charset="0"/>
              </a:rPr>
              <a:t>B</a:t>
            </a:r>
          </a:p>
          <a:p>
            <a:pPr lvl="1"/>
            <a:r>
              <a:rPr lang="en-US" altLang="en-US" sz="2400" dirty="0">
                <a:latin typeface="Arial" panose="020B0604020202020204" pitchFamily="34" charset="0"/>
                <a:cs typeface="Arial" panose="020B0604020202020204" pitchFamily="34" charset="0"/>
              </a:rPr>
              <a:t>B guesses if x is even or odd</a:t>
            </a:r>
          </a:p>
          <a:p>
            <a:pPr lvl="1"/>
            <a:r>
              <a:rPr lang="en-US" altLang="en-US" sz="2400" dirty="0">
                <a:latin typeface="Arial" panose="020B0604020202020204" pitchFamily="34" charset="0"/>
                <a:cs typeface="Arial" panose="020B0604020202020204" pitchFamily="34" charset="0"/>
              </a:rPr>
              <a:t>A sends x to B. If guess is correct, then B wins, else A wins</a:t>
            </a:r>
          </a:p>
          <a:p>
            <a:pPr lvl="1">
              <a:buFontTx/>
              <a:buNone/>
            </a:pPr>
            <a:r>
              <a:rPr lang="en-US" altLang="en-US" sz="2400" dirty="0">
                <a:solidFill>
                  <a:srgbClr val="CC0099"/>
                </a:solidFill>
                <a:latin typeface="Arial" panose="020B0604020202020204" pitchFamily="34" charset="0"/>
                <a:cs typeface="Arial" panose="020B0604020202020204" pitchFamily="34" charset="0"/>
              </a:rPr>
              <a:t>Is this a good idea?  </a:t>
            </a:r>
          </a:p>
          <a:p>
            <a:pPr lvl="1">
              <a:buFontTx/>
              <a:buNone/>
            </a:pPr>
            <a:r>
              <a:rPr lang="en-US" altLang="en-US" sz="2400" dirty="0">
                <a:solidFill>
                  <a:srgbClr val="CC0099"/>
                </a:solidFill>
                <a:latin typeface="Arial" panose="020B0604020202020204" pitchFamily="34" charset="0"/>
                <a:cs typeface="Arial" panose="020B0604020202020204" pitchFamily="34" charset="0"/>
              </a:rPr>
              <a:t>What is the bit security of x x from </a:t>
            </a:r>
            <a:r>
              <a:rPr lang="en-US" altLang="en-US" sz="2400" dirty="0" err="1">
                <a:solidFill>
                  <a:srgbClr val="CC0099"/>
                </a:solidFill>
                <a:latin typeface="Arial" panose="020B0604020202020204" pitchFamily="34" charset="0"/>
                <a:cs typeface="Arial" panose="020B0604020202020204" pitchFamily="34" charset="0"/>
              </a:rPr>
              <a:t>g</a:t>
            </a:r>
            <a:r>
              <a:rPr lang="en-US" altLang="en-US" sz="2400" baseline="30000" dirty="0" err="1">
                <a:solidFill>
                  <a:srgbClr val="CC0099"/>
                </a:solidFill>
                <a:latin typeface="Arial" panose="020B0604020202020204" pitchFamily="34" charset="0"/>
                <a:cs typeface="Arial" panose="020B0604020202020204" pitchFamily="34" charset="0"/>
              </a:rPr>
              <a:t>x</a:t>
            </a:r>
            <a:r>
              <a:rPr lang="en-US" altLang="en-US" sz="2400" dirty="0">
                <a:solidFill>
                  <a:srgbClr val="CC0099"/>
                </a:solidFill>
                <a:latin typeface="Arial" panose="020B0604020202020204" pitchFamily="34" charset="0"/>
                <a:cs typeface="Arial" panose="020B0604020202020204" pitchFamily="34" charset="0"/>
              </a:rPr>
              <a:t> mod  p ?</a:t>
            </a:r>
          </a:p>
          <a:p>
            <a:pPr lvl="1"/>
            <a:endParaRPr lang="en-US" altLang="en-US" sz="2400" dirty="0">
              <a:latin typeface="Arial" panose="020B0604020202020204" pitchFamily="34" charset="0"/>
              <a:cs typeface="Arial" panose="020B0604020202020204" pitchFamily="34" charset="0"/>
            </a:endParaRPr>
          </a:p>
          <a:p>
            <a:pPr lvl="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116893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1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EE7BDC9-F75D-0D47-9971-98B71419ED44}"/>
              </a:ext>
            </a:extLst>
          </p:cNvPr>
          <p:cNvSpPr>
            <a:spLocks noGrp="1" noChangeArrowheads="1"/>
          </p:cNvSpPr>
          <p:nvPr>
            <p:ph type="title"/>
          </p:nvPr>
        </p:nvSpPr>
        <p:spPr>
          <a:xfrm>
            <a:off x="152400" y="152400"/>
            <a:ext cx="8229600" cy="1046440"/>
          </a:xfrm>
        </p:spPr>
        <p:txBody>
          <a:bodyPr/>
          <a:lstStyle/>
          <a:p>
            <a:r>
              <a:rPr lang="en-US" altLang="en-US" sz="3200" dirty="0">
                <a:latin typeface="Arial" panose="020B0604020202020204" pitchFamily="34" charset="0"/>
                <a:cs typeface="Arial" panose="020B0604020202020204" pitchFamily="34" charset="0"/>
              </a:rPr>
              <a:t>The Quadratic Residues </a:t>
            </a:r>
            <a:br>
              <a:rPr lang="en-US" altLang="ja-JP" sz="3600" dirty="0"/>
            </a:br>
            <a:endParaRPr lang="en-US" altLang="en-US" sz="3600" dirty="0"/>
          </a:p>
        </p:txBody>
      </p:sp>
      <p:sp>
        <p:nvSpPr>
          <p:cNvPr id="16387" name="Rectangle 3">
            <a:extLst>
              <a:ext uri="{FF2B5EF4-FFF2-40B4-BE49-F238E27FC236}">
                <a16:creationId xmlns:a16="http://schemas.microsoft.com/office/drawing/2014/main" id="{08D36CD6-54C8-0D42-8C95-BF1D9BAEF305}"/>
              </a:ext>
            </a:extLst>
          </p:cNvPr>
          <p:cNvSpPr>
            <a:spLocks noGrp="1" noChangeArrowheads="1"/>
          </p:cNvSpPr>
          <p:nvPr>
            <p:ph type="body" idx="1"/>
          </p:nvPr>
        </p:nvSpPr>
        <p:spPr>
          <a:xfrm>
            <a:off x="152400" y="1143000"/>
            <a:ext cx="8991600" cy="8494633"/>
          </a:xfrm>
        </p:spPr>
        <p:txBody>
          <a:bodyPr/>
          <a:lstStyle/>
          <a:p>
            <a:pPr>
              <a:buFontTx/>
              <a:buNone/>
            </a:pPr>
            <a:r>
              <a:rPr lang="en-US" altLang="en-US" dirty="0">
                <a:solidFill>
                  <a:schemeClr val="tx1"/>
                </a:solidFill>
                <a:latin typeface="Arial" panose="020B0604020202020204" pitchFamily="34" charset="0"/>
                <a:cs typeface="Arial" panose="020B0604020202020204" pitchFamily="34" charset="0"/>
              </a:rPr>
              <a:t>z </a:t>
            </a:r>
            <a:r>
              <a:rPr lang="en-US" altLang="en-US" dirty="0">
                <a:solidFill>
                  <a:schemeClr val="tx1"/>
                </a:solidFill>
                <a:latin typeface="Arial" panose="020B0604020202020204" pitchFamily="34" charset="0"/>
                <a:cs typeface="Arial" panose="020B0604020202020204" pitchFamily="34" charset="0"/>
                <a:sym typeface="Symbol" pitchFamily="2" charset="2"/>
              </a:rPr>
              <a:t> </a:t>
            </a:r>
            <a:r>
              <a:rPr lang="en-US" altLang="en-US" dirty="0" err="1">
                <a:solidFill>
                  <a:schemeClr val="tx1"/>
                </a:solidFill>
                <a:latin typeface="Arial" panose="020B0604020202020204" pitchFamily="34" charset="0"/>
                <a:cs typeface="Arial" panose="020B0604020202020204" pitchFamily="34" charset="0"/>
              </a:rPr>
              <a:t>Z</a:t>
            </a:r>
            <a:r>
              <a:rPr lang="en-US" altLang="en-US" baseline="-25000" dirty="0" err="1">
                <a:solidFill>
                  <a:schemeClr val="tx1"/>
                </a:solidFill>
                <a:latin typeface="Arial" panose="020B0604020202020204" pitchFamily="34" charset="0"/>
                <a:cs typeface="Arial" panose="020B0604020202020204" pitchFamily="34" charset="0"/>
              </a:rPr>
              <a:t>p</a:t>
            </a:r>
            <a:r>
              <a:rPr lang="en-US" altLang="en-US" dirty="0">
                <a:solidFill>
                  <a:schemeClr val="tx1"/>
                </a:solidFill>
                <a:latin typeface="Arial" panose="020B0604020202020204" pitchFamily="34" charset="0"/>
                <a:cs typeface="Arial" panose="020B0604020202020204" pitchFamily="34" charset="0"/>
              </a:rPr>
              <a:t>*  is a quadratic residue mod p  (square)                                                     	   if  z=x</a:t>
            </a:r>
            <a:r>
              <a:rPr lang="en-US" altLang="en-US" baseline="30000" dirty="0">
                <a:solidFill>
                  <a:schemeClr val="tx1"/>
                </a:solidFill>
                <a:latin typeface="Arial" panose="020B0604020202020204" pitchFamily="34" charset="0"/>
                <a:cs typeface="Arial" panose="020B0604020202020204" pitchFamily="34" charset="0"/>
              </a:rPr>
              <a:t>2</a:t>
            </a:r>
            <a:r>
              <a:rPr lang="en-US" altLang="en-US" dirty="0">
                <a:solidFill>
                  <a:schemeClr val="tx1"/>
                </a:solidFill>
                <a:latin typeface="Arial" panose="020B0604020202020204" pitchFamily="34" charset="0"/>
                <a:cs typeface="Arial" panose="020B0604020202020204" pitchFamily="34" charset="0"/>
              </a:rPr>
              <a:t> mod p for some x</a:t>
            </a:r>
            <a:r>
              <a:rPr lang="en-US" altLang="en-US" dirty="0">
                <a:solidFill>
                  <a:schemeClr val="tx1"/>
                </a:solidFill>
                <a:latin typeface="Arial" panose="020B0604020202020204" pitchFamily="34" charset="0"/>
                <a:cs typeface="Arial" panose="020B0604020202020204" pitchFamily="34" charset="0"/>
                <a:sym typeface="Symbol" pitchFamily="2" charset="2"/>
              </a:rPr>
              <a:t> </a:t>
            </a:r>
            <a:r>
              <a:rPr lang="en-US" altLang="en-US" dirty="0" err="1">
                <a:solidFill>
                  <a:schemeClr val="tx1"/>
                </a:solidFill>
                <a:latin typeface="Arial" panose="020B0604020202020204" pitchFamily="34" charset="0"/>
                <a:cs typeface="Arial" panose="020B0604020202020204" pitchFamily="34" charset="0"/>
              </a:rPr>
              <a:t>Z</a:t>
            </a:r>
            <a:r>
              <a:rPr lang="en-US" altLang="en-US" baseline="-25000" dirty="0" err="1">
                <a:solidFill>
                  <a:schemeClr val="tx1"/>
                </a:solidFill>
                <a:latin typeface="Arial" panose="020B0604020202020204" pitchFamily="34" charset="0"/>
                <a:cs typeface="Arial" panose="020B0604020202020204" pitchFamily="34" charset="0"/>
              </a:rPr>
              <a:t>p</a:t>
            </a:r>
            <a:r>
              <a:rPr lang="en-US" altLang="en-US" dirty="0">
                <a:solidFill>
                  <a:schemeClr val="tx1"/>
                </a:solidFill>
                <a:latin typeface="Arial" panose="020B0604020202020204" pitchFamily="34" charset="0"/>
                <a:cs typeface="Arial" panose="020B0604020202020204" pitchFamily="34" charset="0"/>
              </a:rPr>
              <a:t>* ; </a:t>
            </a:r>
          </a:p>
          <a:p>
            <a:pPr>
              <a:buFontTx/>
              <a:buNone/>
            </a:pPr>
            <a:r>
              <a:rPr lang="en-US" altLang="en-US" dirty="0">
                <a:solidFill>
                  <a:schemeClr val="tx1"/>
                </a:solidFill>
                <a:latin typeface="Arial" panose="020B0604020202020204" pitchFamily="34" charset="0"/>
                <a:cs typeface="Arial" panose="020B0604020202020204" pitchFamily="34" charset="0"/>
              </a:rPr>
              <a:t>   	   and quadratic non-residue otherwise</a:t>
            </a:r>
          </a:p>
          <a:p>
            <a:pPr>
              <a:buFontTx/>
              <a:buNone/>
            </a:pPr>
            <a:endParaRPr lang="en-US" altLang="en-US" dirty="0">
              <a:solidFill>
                <a:schemeClr val="tx1"/>
              </a:solidFill>
              <a:latin typeface="Arial" panose="020B0604020202020204" pitchFamily="34" charset="0"/>
              <a:cs typeface="Arial" panose="020B0604020202020204" pitchFamily="34" charset="0"/>
            </a:endParaRPr>
          </a:p>
          <a:p>
            <a:pPr>
              <a:buFontTx/>
              <a:buNone/>
            </a:pPr>
            <a:r>
              <a:rPr lang="en-US" altLang="en-US" sz="2400" b="1" dirty="0">
                <a:solidFill>
                  <a:schemeClr val="tx1"/>
                </a:solidFill>
                <a:latin typeface="Arial" panose="020B0604020202020204" pitchFamily="34" charset="0"/>
                <a:cs typeface="Arial" panose="020B0604020202020204" pitchFamily="34" charset="0"/>
              </a:rPr>
              <a:t>Ex:     </a:t>
            </a:r>
            <a:r>
              <a:rPr lang="en-US" altLang="en-US" sz="2400" dirty="0">
                <a:solidFill>
                  <a:schemeClr val="tx1"/>
                </a:solidFill>
                <a:latin typeface="Arial" panose="020B0604020202020204" pitchFamily="34" charset="0"/>
                <a:cs typeface="Arial" panose="020B0604020202020204" pitchFamily="34" charset="0"/>
              </a:rPr>
              <a:t>p=7,   x mod p   1 2 3 4 5 6      squares ={1,2,4}</a:t>
            </a:r>
          </a:p>
          <a:p>
            <a:pPr>
              <a:buFontTx/>
              <a:buNone/>
            </a:pPr>
            <a:r>
              <a:rPr lang="en-US" altLang="en-US" sz="2400" dirty="0">
                <a:solidFill>
                  <a:schemeClr val="tx1"/>
                </a:solidFill>
                <a:latin typeface="Arial" panose="020B0604020202020204" pitchFamily="34" charset="0"/>
                <a:cs typeface="Arial" panose="020B0604020202020204" pitchFamily="34" charset="0"/>
              </a:rPr>
              <a:t>                   x</a:t>
            </a:r>
            <a:r>
              <a:rPr lang="en-US" altLang="en-US" sz="2400" baseline="30000" dirty="0">
                <a:solidFill>
                  <a:schemeClr val="tx1"/>
                </a:solidFill>
                <a:latin typeface="Arial" panose="020B0604020202020204" pitchFamily="34" charset="0"/>
                <a:cs typeface="Arial" panose="020B0604020202020204" pitchFamily="34" charset="0"/>
              </a:rPr>
              <a:t>2 </a:t>
            </a:r>
            <a:r>
              <a:rPr lang="en-US" altLang="en-US" sz="2400" dirty="0">
                <a:solidFill>
                  <a:schemeClr val="tx1"/>
                </a:solidFill>
                <a:latin typeface="Arial" panose="020B0604020202020204" pitchFamily="34" charset="0"/>
                <a:cs typeface="Arial" panose="020B0604020202020204" pitchFamily="34" charset="0"/>
              </a:rPr>
              <a:t>mod p</a:t>
            </a:r>
            <a:r>
              <a:rPr lang="en-US" altLang="en-US" sz="2400" baseline="30000" dirty="0">
                <a:solidFill>
                  <a:schemeClr val="tx1"/>
                </a:solidFill>
                <a:latin typeface="Arial" panose="020B0604020202020204" pitchFamily="34" charset="0"/>
                <a:cs typeface="Arial" panose="020B0604020202020204" pitchFamily="34" charset="0"/>
              </a:rPr>
              <a:t>    </a:t>
            </a:r>
            <a:r>
              <a:rPr lang="en-US" altLang="en-US" sz="2400" dirty="0">
                <a:solidFill>
                  <a:schemeClr val="tx1"/>
                </a:solidFill>
                <a:latin typeface="Arial" panose="020B0604020202020204" pitchFamily="34" charset="0"/>
                <a:cs typeface="Arial" panose="020B0604020202020204" pitchFamily="34" charset="0"/>
              </a:rPr>
              <a:t>1 4 2 2 4 1        non-squares={3,5,6}</a:t>
            </a:r>
          </a:p>
          <a:p>
            <a:pPr>
              <a:buFontTx/>
              <a:buNone/>
            </a:pPr>
            <a:endParaRPr lang="en-US" altLang="en-US" dirty="0">
              <a:solidFill>
                <a:schemeClr val="tx1"/>
              </a:solidFill>
              <a:latin typeface="Arial" panose="020B0604020202020204" pitchFamily="34" charset="0"/>
              <a:cs typeface="Arial" panose="020B0604020202020204" pitchFamily="34" charset="0"/>
            </a:endParaRPr>
          </a:p>
          <a:p>
            <a:pPr>
              <a:buFontTx/>
              <a:buNone/>
            </a:pPr>
            <a:r>
              <a:rPr lang="en-US" altLang="en-US" dirty="0">
                <a:solidFill>
                  <a:schemeClr val="tx1"/>
                </a:solidFill>
                <a:latin typeface="Arial" panose="020B0604020202020204" pitchFamily="34" charset="0"/>
                <a:cs typeface="Arial" panose="020B0604020202020204" pitchFamily="34" charset="0"/>
              </a:rPr>
              <a:t>Let </a:t>
            </a:r>
            <a:r>
              <a:rPr lang="en-US" altLang="en-US" dirty="0" err="1">
                <a:solidFill>
                  <a:schemeClr val="tx1"/>
                </a:solidFill>
                <a:latin typeface="Arial" panose="020B0604020202020204" pitchFamily="34" charset="0"/>
                <a:cs typeface="Arial" panose="020B0604020202020204" pitchFamily="34" charset="0"/>
              </a:rPr>
              <a:t>QR</a:t>
            </a:r>
            <a:r>
              <a:rPr lang="en-US" altLang="en-US" baseline="-25000" dirty="0" err="1">
                <a:solidFill>
                  <a:schemeClr val="tx1"/>
                </a:solidFill>
                <a:latin typeface="Arial" panose="020B0604020202020204" pitchFamily="34" charset="0"/>
                <a:cs typeface="Arial" panose="020B0604020202020204" pitchFamily="34" charset="0"/>
              </a:rPr>
              <a:t>p</a:t>
            </a:r>
            <a:r>
              <a:rPr lang="en-US" altLang="en-US" dirty="0">
                <a:solidFill>
                  <a:schemeClr val="tx1"/>
                </a:solidFill>
                <a:latin typeface="Arial" panose="020B0604020202020204" pitchFamily="34" charset="0"/>
                <a:cs typeface="Arial" panose="020B0604020202020204" pitchFamily="34" charset="0"/>
              </a:rPr>
              <a:t> = quadratic residues mod p</a:t>
            </a:r>
          </a:p>
          <a:p>
            <a:pPr>
              <a:buFontTx/>
              <a:buNone/>
            </a:pPr>
            <a:endParaRPr lang="en-US" altLang="en-US" dirty="0">
              <a:solidFill>
                <a:schemeClr val="tx1"/>
              </a:solidFill>
              <a:latin typeface="Arial" panose="020B0604020202020204" pitchFamily="34" charset="0"/>
              <a:cs typeface="Arial" panose="020B0604020202020204" pitchFamily="34" charset="0"/>
            </a:endParaRPr>
          </a:p>
          <a:p>
            <a:pPr>
              <a:buFontTx/>
              <a:buNone/>
            </a:pPr>
            <a:r>
              <a:rPr lang="en-US" altLang="en-US" b="1" dirty="0">
                <a:solidFill>
                  <a:schemeClr val="tx1"/>
                </a:solidFill>
                <a:latin typeface="Arial" panose="020B0604020202020204" pitchFamily="34" charset="0"/>
                <a:cs typeface="Arial" panose="020B0604020202020204" pitchFamily="34" charset="0"/>
              </a:rPr>
              <a:t>Claim: </a:t>
            </a:r>
            <a:r>
              <a:rPr lang="en-US" altLang="en-US" dirty="0" err="1">
                <a:solidFill>
                  <a:schemeClr val="tx1"/>
                </a:solidFill>
                <a:latin typeface="Arial" panose="020B0604020202020204" pitchFamily="34" charset="0"/>
                <a:cs typeface="Arial" panose="020B0604020202020204" pitchFamily="34" charset="0"/>
              </a:rPr>
              <a:t>QR</a:t>
            </a:r>
            <a:r>
              <a:rPr lang="en-US" altLang="en-US" baseline="-25000" dirty="0" err="1">
                <a:solidFill>
                  <a:schemeClr val="tx1"/>
                </a:solidFill>
                <a:latin typeface="Arial" panose="020B0604020202020204" pitchFamily="34" charset="0"/>
                <a:cs typeface="Arial" panose="020B0604020202020204" pitchFamily="34" charset="0"/>
              </a:rPr>
              <a:t>p</a:t>
            </a:r>
            <a:r>
              <a:rPr lang="en-US" altLang="en-US" dirty="0">
                <a:solidFill>
                  <a:schemeClr val="tx1"/>
                </a:solidFill>
                <a:latin typeface="Arial" panose="020B0604020202020204" pitchFamily="34" charset="0"/>
                <a:cs typeface="Arial" panose="020B0604020202020204" pitchFamily="34" charset="0"/>
              </a:rPr>
              <a:t> is subgroup of </a:t>
            </a:r>
            <a:r>
              <a:rPr lang="en-US" altLang="en-US" dirty="0" err="1">
                <a:solidFill>
                  <a:schemeClr val="tx1"/>
                </a:solidFill>
                <a:latin typeface="Arial" panose="020B0604020202020204" pitchFamily="34" charset="0"/>
                <a:cs typeface="Arial" panose="020B0604020202020204" pitchFamily="34" charset="0"/>
              </a:rPr>
              <a:t>Z</a:t>
            </a:r>
            <a:r>
              <a:rPr lang="en-US" altLang="en-US" baseline="-25000" dirty="0" err="1">
                <a:solidFill>
                  <a:schemeClr val="tx1"/>
                </a:solidFill>
                <a:latin typeface="Arial" panose="020B0604020202020204" pitchFamily="34" charset="0"/>
                <a:cs typeface="Arial" panose="020B0604020202020204" pitchFamily="34" charset="0"/>
              </a:rPr>
              <a:t>p</a:t>
            </a:r>
            <a:r>
              <a:rPr lang="en-US" altLang="en-US" dirty="0">
                <a:solidFill>
                  <a:schemeClr val="tx1"/>
                </a:solidFill>
                <a:latin typeface="Arial" panose="020B0604020202020204" pitchFamily="34" charset="0"/>
                <a:cs typeface="Arial" panose="020B0604020202020204" pitchFamily="34" charset="0"/>
              </a:rPr>
              <a:t>* of order  (p-1)/2</a:t>
            </a:r>
          </a:p>
          <a:p>
            <a:pPr>
              <a:buFontTx/>
              <a:buNone/>
            </a:pPr>
            <a:r>
              <a:rPr lang="en-US" altLang="en-US" b="1" dirty="0">
                <a:solidFill>
                  <a:schemeClr val="tx1"/>
                </a:solidFill>
                <a:latin typeface="Arial" panose="020B0604020202020204" pitchFamily="34" charset="0"/>
                <a:cs typeface="Arial" panose="020B0604020202020204" pitchFamily="34" charset="0"/>
              </a:rPr>
              <a:t>Claim: </a:t>
            </a:r>
            <a:r>
              <a:rPr lang="en-US" altLang="en-US"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Let g be a generator for </a:t>
            </a:r>
            <a:r>
              <a:rPr lang="en-US" altLang="en-US" dirty="0" err="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Z</a:t>
            </a:r>
            <a:r>
              <a:rPr lang="en-US" altLang="en-US" baseline="-25000" dirty="0" err="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a:t>
            </a:r>
            <a:r>
              <a:rPr lang="en-US" altLang="en-US"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p>
          <a:p>
            <a:pPr>
              <a:buFontTx/>
              <a:buNone/>
            </a:pPr>
            <a:r>
              <a:rPr lang="en-US" altLang="en-US"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a:t>
            </a:r>
            <a:r>
              <a:rPr lang="en-US" altLang="en-US" dirty="0" err="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a:t>
            </a:r>
            <a:r>
              <a:rPr lang="en-US" altLang="en-US" baseline="30000" dirty="0" err="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a:t>
            </a:r>
            <a:r>
              <a:rPr lang="en-US" altLang="en-US"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mod p, 0&lt;</a:t>
            </a:r>
            <a:r>
              <a:rPr lang="en-US" altLang="en-US" dirty="0" err="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a:t>
            </a:r>
            <a:r>
              <a:rPr lang="en-US" altLang="en-US"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&lt;p is a quadratic residue mod p </a:t>
            </a:r>
          </a:p>
          <a:p>
            <a:pPr>
              <a:buFontTx/>
              <a:buNone/>
            </a:pPr>
            <a:r>
              <a:rPr lang="en-US" altLang="en-US"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dirty="0" err="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iff</a:t>
            </a:r>
            <a:r>
              <a:rPr lang="en-US" altLang="en-US"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dirty="0" err="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a:t>
            </a:r>
            <a:r>
              <a:rPr lang="en-US" altLang="en-US"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is even</a:t>
            </a:r>
          </a:p>
          <a:p>
            <a:pPr>
              <a:buFontTx/>
              <a:buNone/>
            </a:pPr>
            <a:endParaRPr lang="en-US" altLang="en-US" dirty="0">
              <a:solidFill>
                <a:schemeClr val="tx1"/>
              </a:solidFill>
              <a:latin typeface="Arial" panose="020B0604020202020204" pitchFamily="34" charset="0"/>
              <a:cs typeface="Arial" panose="020B0604020202020204" pitchFamily="34" charset="0"/>
            </a:endParaRPr>
          </a:p>
          <a:p>
            <a:pPr>
              <a:buFontTx/>
              <a:buNone/>
            </a:pPr>
            <a:endParaRPr lang="en-US" altLang="en-US" dirty="0">
              <a:solidFill>
                <a:srgbClr val="0541FF"/>
              </a:solidFill>
              <a:latin typeface="Arial" panose="020B0604020202020204" pitchFamily="34" charset="0"/>
              <a:cs typeface="Arial" panose="020B0604020202020204" pitchFamily="34" charset="0"/>
            </a:endParaRPr>
          </a:p>
          <a:p>
            <a:pPr>
              <a:buFontTx/>
              <a:buNone/>
            </a:pPr>
            <a:endParaRPr lang="en-US" altLang="en-US" dirty="0">
              <a:latin typeface="Arial" panose="020B0604020202020204" pitchFamily="34" charset="0"/>
              <a:cs typeface="Arial" panose="020B0604020202020204" pitchFamily="34" charset="0"/>
            </a:endParaRPr>
          </a:p>
          <a:p>
            <a:pPr>
              <a:buFontTx/>
              <a:buNone/>
            </a:pPr>
            <a:endParaRPr lang="en-US" altLang="en-US" dirty="0">
              <a:latin typeface="Arial" panose="020B0604020202020204" pitchFamily="34" charset="0"/>
              <a:cs typeface="Arial" panose="020B0604020202020204" pitchFamily="34" charset="0"/>
            </a:endParaRPr>
          </a:p>
          <a:p>
            <a:pPr>
              <a:buFontTx/>
              <a:buNone/>
            </a:pPr>
            <a:endParaRPr lang="en-US" altLang="en-US" dirty="0">
              <a:latin typeface="Arial" panose="020B0604020202020204" pitchFamily="34" charset="0"/>
              <a:cs typeface="Arial" panose="020B0604020202020204" pitchFamily="34" charset="0"/>
            </a:endParaRPr>
          </a:p>
          <a:p>
            <a:pPr>
              <a:buFontTx/>
              <a:buNone/>
            </a:pPr>
            <a:endParaRPr lang="en-US" altLang="en-US" dirty="0">
              <a:solidFill>
                <a:srgbClr val="000000"/>
              </a:solidFill>
              <a:latin typeface="Arial" panose="020B0604020202020204" pitchFamily="34" charset="0"/>
              <a:cs typeface="Arial" panose="020B0604020202020204" pitchFamily="34" charset="0"/>
            </a:endParaRPr>
          </a:p>
          <a:p>
            <a:pPr>
              <a:buFontTx/>
              <a:buNone/>
            </a:pPr>
            <a:endParaRPr lang="en-US" altLang="en-US" dirty="0">
              <a:solidFill>
                <a:srgbClr val="000000"/>
              </a:solidFill>
              <a:latin typeface="Arial" panose="020B0604020202020204" pitchFamily="34" charset="0"/>
              <a:cs typeface="Arial" panose="020B0604020202020204" pitchFamily="34" charset="0"/>
            </a:endParaRPr>
          </a:p>
        </p:txBody>
      </p:sp>
      <p:sp>
        <p:nvSpPr>
          <p:cNvPr id="16388" name="Text Box 4">
            <a:extLst>
              <a:ext uri="{FF2B5EF4-FFF2-40B4-BE49-F238E27FC236}">
                <a16:creationId xmlns:a16="http://schemas.microsoft.com/office/drawing/2014/main" id="{76BD04A7-2835-4E48-AF07-EFBCC476B8DA}"/>
              </a:ext>
            </a:extLst>
          </p:cNvPr>
          <p:cNvSpPr txBox="1">
            <a:spLocks noChangeArrowheads="1"/>
          </p:cNvSpPr>
          <p:nvPr/>
        </p:nvSpPr>
        <p:spPr bwMode="auto">
          <a:xfrm>
            <a:off x="6477000" y="2514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endParaRPr lang="en-US" altLang="en-US">
              <a:solidFill>
                <a:srgbClr val="00279F"/>
              </a:solidFill>
            </a:endParaRPr>
          </a:p>
        </p:txBody>
      </p:sp>
      <p:sp>
        <p:nvSpPr>
          <p:cNvPr id="16389" name="Line 5">
            <a:extLst>
              <a:ext uri="{FF2B5EF4-FFF2-40B4-BE49-F238E27FC236}">
                <a16:creationId xmlns:a16="http://schemas.microsoft.com/office/drawing/2014/main" id="{0E96B6FD-1BD6-6E43-B565-8D94BC94B5EE}"/>
              </a:ext>
            </a:extLst>
          </p:cNvPr>
          <p:cNvSpPr>
            <a:spLocks noChangeShapeType="1"/>
          </p:cNvSpPr>
          <p:nvPr/>
        </p:nvSpPr>
        <p:spPr bwMode="auto">
          <a:xfrm>
            <a:off x="3048000" y="2743200"/>
            <a:ext cx="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0" name="Line 6">
            <a:extLst>
              <a:ext uri="{FF2B5EF4-FFF2-40B4-BE49-F238E27FC236}">
                <a16:creationId xmlns:a16="http://schemas.microsoft.com/office/drawing/2014/main" id="{5ABC556A-EFAF-0346-B371-37545E496A0C}"/>
              </a:ext>
            </a:extLst>
          </p:cNvPr>
          <p:cNvSpPr>
            <a:spLocks noChangeShapeType="1"/>
          </p:cNvSpPr>
          <p:nvPr/>
        </p:nvSpPr>
        <p:spPr bwMode="auto">
          <a:xfrm>
            <a:off x="1676400" y="3200400"/>
            <a:ext cx="312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925893"/>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643C16A-236E-C740-BE0D-514F423C7BCF}"/>
              </a:ext>
            </a:extLst>
          </p:cNvPr>
          <p:cNvSpPr>
            <a:spLocks noGrp="1" noChangeArrowheads="1"/>
          </p:cNvSpPr>
          <p:nvPr>
            <p:ph type="title"/>
          </p:nvPr>
        </p:nvSpPr>
        <p:spPr>
          <a:xfrm>
            <a:off x="304800" y="457200"/>
            <a:ext cx="8229600" cy="1143000"/>
          </a:xfrm>
        </p:spPr>
        <p:txBody>
          <a:bodyPr/>
          <a:lstStyle/>
          <a:p>
            <a:r>
              <a:rPr lang="en-US" altLang="en-US" sz="3200"/>
              <a:t>Half of Zp* are quadratic residues </a:t>
            </a:r>
            <a:br>
              <a:rPr lang="en-US" altLang="ja-JP" sz="3600"/>
            </a:br>
            <a:endParaRPr lang="en-US" altLang="en-US" sz="3600"/>
          </a:p>
        </p:txBody>
      </p:sp>
      <p:sp>
        <p:nvSpPr>
          <p:cNvPr id="134147" name="Rectangle 3">
            <a:extLst>
              <a:ext uri="{FF2B5EF4-FFF2-40B4-BE49-F238E27FC236}">
                <a16:creationId xmlns:a16="http://schemas.microsoft.com/office/drawing/2014/main" id="{84CC8717-F010-0A41-8912-13D4C38C4FA2}"/>
              </a:ext>
            </a:extLst>
          </p:cNvPr>
          <p:cNvSpPr>
            <a:spLocks noGrp="1" noChangeArrowheads="1"/>
          </p:cNvSpPr>
          <p:nvPr>
            <p:ph type="body" idx="1"/>
          </p:nvPr>
        </p:nvSpPr>
        <p:spPr>
          <a:xfrm>
            <a:off x="152400" y="838200"/>
            <a:ext cx="8991600" cy="5257800"/>
          </a:xfrm>
        </p:spPr>
        <p:txBody>
          <a:bodyPr/>
          <a:lstStyle/>
          <a:p>
            <a:pPr>
              <a:buFontTx/>
              <a:buNone/>
            </a:pPr>
            <a:endParaRPr lang="en-US" altLang="en-US" sz="2400" dirty="0">
              <a:solidFill>
                <a:srgbClr val="000000"/>
              </a:solidFill>
            </a:endParaRPr>
          </a:p>
          <a:p>
            <a:pPr>
              <a:buFontTx/>
              <a:buNone/>
            </a:pPr>
            <a:endParaRPr lang="en-US" altLang="en-US" sz="2400" dirty="0">
              <a:solidFill>
                <a:srgbClr val="000000"/>
              </a:solidFill>
            </a:endParaRPr>
          </a:p>
          <a:p>
            <a:pPr>
              <a:buFontTx/>
              <a:buNone/>
            </a:pPr>
            <a:r>
              <a:rPr lang="en-US" altLang="en-US" sz="2400" dirty="0">
                <a:solidFill>
                  <a:srgbClr val="3366FF"/>
                </a:solidFill>
              </a:rPr>
              <a:t>Fact 1: </a:t>
            </a:r>
            <a:r>
              <a:rPr lang="en-US" altLang="en-US" sz="2400" dirty="0">
                <a:solidFill>
                  <a:srgbClr val="000000"/>
                </a:solidFill>
              </a:rPr>
              <a:t>g generator for </a:t>
            </a:r>
            <a:r>
              <a:rPr lang="en-US" altLang="en-US" sz="2400" dirty="0" err="1">
                <a:solidFill>
                  <a:srgbClr val="000000"/>
                </a:solidFill>
              </a:rPr>
              <a:t>Z</a:t>
            </a:r>
            <a:r>
              <a:rPr lang="en-US" altLang="en-US" sz="2400" baseline="-25000" dirty="0" err="1">
                <a:solidFill>
                  <a:srgbClr val="000000"/>
                </a:solidFill>
              </a:rPr>
              <a:t>p</a:t>
            </a:r>
            <a:r>
              <a:rPr lang="en-US" altLang="en-US" sz="2400" dirty="0">
                <a:solidFill>
                  <a:srgbClr val="000000"/>
                </a:solidFill>
              </a:rPr>
              <a:t>* </a:t>
            </a:r>
            <a:r>
              <a:rPr lang="en-US" altLang="en-US" sz="2400" dirty="0">
                <a:solidFill>
                  <a:srgbClr val="000000"/>
                </a:solidFill>
                <a:sym typeface="Symbol" pitchFamily="2" charset="2"/>
              </a:rPr>
              <a:t></a:t>
            </a:r>
            <a:r>
              <a:rPr lang="en-US" altLang="en-US" sz="2400" dirty="0">
                <a:solidFill>
                  <a:srgbClr val="000000"/>
                </a:solidFill>
              </a:rPr>
              <a:t>g quadratic non-residue mod p</a:t>
            </a:r>
          </a:p>
          <a:p>
            <a:pPr>
              <a:buFontTx/>
              <a:buNone/>
            </a:pPr>
            <a:r>
              <a:rPr lang="en-US" altLang="en-US" sz="2400" dirty="0">
                <a:solidFill>
                  <a:srgbClr val="3366FF"/>
                </a:solidFill>
              </a:rPr>
              <a:t>Proof: </a:t>
            </a:r>
            <a:r>
              <a:rPr lang="en-US" altLang="en-US" sz="2400" dirty="0">
                <a:solidFill>
                  <a:srgbClr val="000000"/>
                </a:solidFill>
              </a:rPr>
              <a:t>say by contradiction that g=x</a:t>
            </a:r>
            <a:r>
              <a:rPr lang="en-US" altLang="en-US" sz="2400" baseline="30000" dirty="0">
                <a:solidFill>
                  <a:srgbClr val="000000"/>
                </a:solidFill>
              </a:rPr>
              <a:t>2 </a:t>
            </a:r>
            <a:r>
              <a:rPr lang="en-US" altLang="en-US" sz="2400" dirty="0">
                <a:solidFill>
                  <a:srgbClr val="000000"/>
                </a:solidFill>
              </a:rPr>
              <a:t>mod p. </a:t>
            </a:r>
          </a:p>
          <a:p>
            <a:pPr>
              <a:buFontTx/>
              <a:buNone/>
            </a:pPr>
            <a:r>
              <a:rPr lang="en-US" altLang="en-US" sz="2400" dirty="0">
                <a:solidFill>
                  <a:srgbClr val="000000"/>
                </a:solidFill>
              </a:rPr>
              <a:t>Then  g </a:t>
            </a:r>
            <a:r>
              <a:rPr lang="en-US" altLang="en-US" sz="2400" baseline="30000" dirty="0">
                <a:solidFill>
                  <a:srgbClr val="000000"/>
                </a:solidFill>
              </a:rPr>
              <a:t>(p-1)/2 </a:t>
            </a:r>
            <a:r>
              <a:rPr lang="en-US" altLang="en-US" sz="2400" dirty="0">
                <a:solidFill>
                  <a:srgbClr val="000000"/>
                </a:solidFill>
              </a:rPr>
              <a:t>=(x</a:t>
            </a:r>
            <a:r>
              <a:rPr lang="en-US" altLang="en-US" sz="2400" baseline="30000" dirty="0">
                <a:solidFill>
                  <a:srgbClr val="000000"/>
                </a:solidFill>
              </a:rPr>
              <a:t>2</a:t>
            </a:r>
            <a:r>
              <a:rPr lang="en-US" altLang="en-US" sz="2400" dirty="0">
                <a:solidFill>
                  <a:srgbClr val="000000"/>
                </a:solidFill>
              </a:rPr>
              <a:t>)</a:t>
            </a:r>
            <a:r>
              <a:rPr lang="en-US" altLang="en-US" sz="2400" baseline="30000" dirty="0">
                <a:solidFill>
                  <a:srgbClr val="000000"/>
                </a:solidFill>
              </a:rPr>
              <a:t>(p-1)/2 </a:t>
            </a:r>
            <a:r>
              <a:rPr lang="en-US" altLang="en-US" sz="2400" dirty="0">
                <a:solidFill>
                  <a:srgbClr val="000000"/>
                </a:solidFill>
              </a:rPr>
              <a:t>mod p =x</a:t>
            </a:r>
            <a:r>
              <a:rPr lang="en-US" altLang="en-US" sz="2400" baseline="30000" dirty="0">
                <a:solidFill>
                  <a:srgbClr val="000000"/>
                </a:solidFill>
              </a:rPr>
              <a:t>(p-1)</a:t>
            </a:r>
            <a:r>
              <a:rPr lang="en-US" altLang="en-US" sz="2400" dirty="0">
                <a:solidFill>
                  <a:srgbClr val="000000"/>
                </a:solidFill>
              </a:rPr>
              <a:t>= 1 mod p but that means </a:t>
            </a:r>
          </a:p>
          <a:p>
            <a:pPr>
              <a:buFontTx/>
              <a:buNone/>
            </a:pPr>
            <a:r>
              <a:rPr lang="en-US" altLang="en-US" sz="2400" dirty="0">
                <a:solidFill>
                  <a:srgbClr val="000000"/>
                </a:solidFill>
              </a:rPr>
              <a:t>that </a:t>
            </a:r>
            <a:r>
              <a:rPr lang="en-US" altLang="en-US" sz="2400" dirty="0" err="1">
                <a:solidFill>
                  <a:srgbClr val="000000"/>
                </a:solidFill>
              </a:rPr>
              <a:t>g</a:t>
            </a:r>
            <a:r>
              <a:rPr lang="en-US" altLang="en-US" sz="2400" baseline="30000" dirty="0" err="1">
                <a:solidFill>
                  <a:srgbClr val="000000"/>
                </a:solidFill>
              </a:rPr>
              <a:t>i</a:t>
            </a:r>
            <a:r>
              <a:rPr lang="en-US" altLang="en-US" sz="2400" dirty="0">
                <a:solidFill>
                  <a:srgbClr val="000000"/>
                </a:solidFill>
              </a:rPr>
              <a:t>=1 for </a:t>
            </a:r>
            <a:r>
              <a:rPr lang="en-US" altLang="en-US" sz="2400" dirty="0" err="1">
                <a:solidFill>
                  <a:srgbClr val="000000"/>
                </a:solidFill>
              </a:rPr>
              <a:t>i</a:t>
            </a:r>
            <a:r>
              <a:rPr lang="en-US" altLang="en-US" sz="2400" dirty="0">
                <a:solidFill>
                  <a:srgbClr val="000000"/>
                </a:solidFill>
              </a:rPr>
              <a:t>&lt;p-1 and g is not a 	generator. 	QED</a:t>
            </a:r>
          </a:p>
          <a:p>
            <a:pPr>
              <a:buFontTx/>
              <a:buNone/>
            </a:pPr>
            <a:endParaRPr lang="en-US" altLang="en-US" sz="2400" dirty="0">
              <a:solidFill>
                <a:srgbClr val="000000"/>
              </a:solidFill>
            </a:endParaRPr>
          </a:p>
          <a:p>
            <a:pPr>
              <a:buFontTx/>
              <a:buNone/>
            </a:pPr>
            <a:r>
              <a:rPr lang="en-US" altLang="en-US" sz="2400" dirty="0">
                <a:solidFill>
                  <a:srgbClr val="3366FF"/>
                </a:solidFill>
                <a:effectLst>
                  <a:outerShdw blurRad="38100" dist="38100" dir="2700000" algn="tl">
                    <a:srgbClr val="C0C0C0"/>
                  </a:outerShdw>
                </a:effectLst>
              </a:rPr>
              <a:t>Claim 1: </a:t>
            </a:r>
            <a:r>
              <a:rPr lang="en-US" altLang="en-US" sz="2400" dirty="0">
                <a:effectLst>
                  <a:outerShdw blurRad="38100" dist="38100" dir="2700000" algn="tl">
                    <a:srgbClr val="C0C0C0"/>
                  </a:outerShdw>
                </a:effectLst>
              </a:rPr>
              <a:t>y=</a:t>
            </a:r>
            <a:r>
              <a:rPr lang="en-US" altLang="en-US" sz="2400" dirty="0" err="1">
                <a:effectLst>
                  <a:outerShdw blurRad="38100" dist="38100" dir="2700000" algn="tl">
                    <a:srgbClr val="C0C0C0"/>
                  </a:outerShdw>
                </a:effectLst>
              </a:rPr>
              <a:t>g</a:t>
            </a:r>
            <a:r>
              <a:rPr lang="en-US" altLang="en-US" sz="2400" baseline="30000" dirty="0" err="1">
                <a:effectLst>
                  <a:outerShdw blurRad="38100" dist="38100" dir="2700000" algn="tl">
                    <a:srgbClr val="C0C0C0"/>
                  </a:outerShdw>
                </a:effectLst>
              </a:rPr>
              <a:t>i</a:t>
            </a:r>
            <a:r>
              <a:rPr lang="en-US" altLang="en-US" sz="2400" dirty="0">
                <a:effectLst>
                  <a:outerShdw blurRad="38100" dist="38100" dir="2700000" algn="tl">
                    <a:srgbClr val="C0C0C0"/>
                  </a:outerShdw>
                </a:effectLst>
              </a:rPr>
              <a:t> mod p is a quadratic residue mod p </a:t>
            </a:r>
            <a:r>
              <a:rPr lang="en-US" altLang="en-US" sz="2400" dirty="0" err="1">
                <a:effectLst>
                  <a:outerShdw blurRad="38100" dist="38100" dir="2700000" algn="tl">
                    <a:srgbClr val="C0C0C0"/>
                  </a:outerShdw>
                </a:effectLst>
              </a:rPr>
              <a:t>iff</a:t>
            </a:r>
            <a:r>
              <a:rPr lang="en-US" altLang="en-US" sz="2400" dirty="0">
                <a:solidFill>
                  <a:srgbClr val="000000"/>
                </a:solidFill>
                <a:effectLst>
                  <a:outerShdw blurRad="38100" dist="38100" dir="2700000" algn="tl">
                    <a:srgbClr val="C0C0C0"/>
                  </a:outerShdw>
                </a:effectLst>
              </a:rPr>
              <a:t> </a:t>
            </a:r>
            <a:r>
              <a:rPr lang="en-US" altLang="en-US" sz="2400" dirty="0" err="1">
                <a:solidFill>
                  <a:srgbClr val="000000"/>
                </a:solidFill>
                <a:effectLst>
                  <a:outerShdw blurRad="38100" dist="38100" dir="2700000" algn="tl">
                    <a:srgbClr val="C0C0C0"/>
                  </a:outerShdw>
                </a:effectLst>
              </a:rPr>
              <a:t>i</a:t>
            </a:r>
            <a:r>
              <a:rPr lang="en-US" altLang="en-US" sz="2400" dirty="0">
                <a:solidFill>
                  <a:srgbClr val="000000"/>
                </a:solidFill>
                <a:effectLst>
                  <a:outerShdw blurRad="38100" dist="38100" dir="2700000" algn="tl">
                    <a:srgbClr val="C0C0C0"/>
                  </a:outerShdw>
                </a:effectLst>
              </a:rPr>
              <a:t> is even mod (p-1)</a:t>
            </a:r>
          </a:p>
          <a:p>
            <a:pPr>
              <a:buFontTx/>
              <a:buNone/>
            </a:pPr>
            <a:r>
              <a:rPr lang="en-US" altLang="en-US" sz="2400" dirty="0">
                <a:solidFill>
                  <a:srgbClr val="3366FF"/>
                </a:solidFill>
                <a:effectLst>
                  <a:outerShdw blurRad="38100" dist="38100" dir="2700000" algn="tl">
                    <a:srgbClr val="C0C0C0"/>
                  </a:outerShdw>
                </a:effectLst>
              </a:rPr>
              <a:t>Proof: </a:t>
            </a:r>
            <a:r>
              <a:rPr lang="en-US" altLang="en-US" sz="2400" dirty="0">
                <a:solidFill>
                  <a:srgbClr val="000000"/>
                </a:solidFill>
                <a:effectLst>
                  <a:outerShdw blurRad="38100" dist="38100" dir="2700000" algn="tl">
                    <a:srgbClr val="C0C0C0"/>
                  </a:outerShdw>
                </a:effectLst>
              </a:rPr>
              <a:t>if y=g</a:t>
            </a:r>
            <a:r>
              <a:rPr lang="en-US" altLang="en-US" sz="2400" baseline="30000" dirty="0">
                <a:solidFill>
                  <a:srgbClr val="000000"/>
                </a:solidFill>
                <a:effectLst>
                  <a:outerShdw blurRad="38100" dist="38100" dir="2700000" algn="tl">
                    <a:srgbClr val="C0C0C0"/>
                  </a:outerShdw>
                </a:effectLst>
              </a:rPr>
              <a:t>2j</a:t>
            </a:r>
            <a:r>
              <a:rPr lang="en-US" altLang="en-US" sz="2400" dirty="0">
                <a:solidFill>
                  <a:srgbClr val="000000"/>
                </a:solidFill>
                <a:effectLst>
                  <a:outerShdw blurRad="38100" dist="38100" dir="2700000" algn="tl">
                    <a:srgbClr val="C0C0C0"/>
                  </a:outerShdw>
                </a:effectLst>
              </a:rPr>
              <a:t> mod p then y=(</a:t>
            </a:r>
            <a:r>
              <a:rPr lang="en-US" altLang="en-US" sz="2400" dirty="0" err="1">
                <a:solidFill>
                  <a:srgbClr val="000000"/>
                </a:solidFill>
                <a:effectLst>
                  <a:outerShdw blurRad="38100" dist="38100" dir="2700000" algn="tl">
                    <a:srgbClr val="C0C0C0"/>
                  </a:outerShdw>
                </a:effectLst>
              </a:rPr>
              <a:t>g</a:t>
            </a:r>
            <a:r>
              <a:rPr lang="en-US" altLang="en-US" sz="2400" baseline="30000" dirty="0" err="1">
                <a:solidFill>
                  <a:srgbClr val="000000"/>
                </a:solidFill>
                <a:effectLst>
                  <a:outerShdw blurRad="38100" dist="38100" dir="2700000" algn="tl">
                    <a:srgbClr val="C0C0C0"/>
                  </a:outerShdw>
                </a:effectLst>
              </a:rPr>
              <a:t>j</a:t>
            </a:r>
            <a:r>
              <a:rPr lang="en-US" altLang="en-US" sz="2400" dirty="0">
                <a:solidFill>
                  <a:srgbClr val="000000"/>
                </a:solidFill>
                <a:effectLst>
                  <a:outerShdw blurRad="38100" dist="38100" dir="2700000" algn="tl">
                    <a:srgbClr val="C0C0C0"/>
                  </a:outerShdw>
                </a:effectLst>
              </a:rPr>
              <a:t>)</a:t>
            </a:r>
            <a:r>
              <a:rPr lang="en-US" altLang="en-US" sz="2400" baseline="30000" dirty="0">
                <a:solidFill>
                  <a:srgbClr val="000000"/>
                </a:solidFill>
                <a:effectLst>
                  <a:outerShdw blurRad="38100" dist="38100" dir="2700000" algn="tl">
                    <a:srgbClr val="C0C0C0"/>
                  </a:outerShdw>
                </a:effectLst>
              </a:rPr>
              <a:t>2</a:t>
            </a:r>
            <a:r>
              <a:rPr lang="en-US" altLang="en-US" sz="2400" dirty="0">
                <a:solidFill>
                  <a:srgbClr val="000000"/>
                </a:solidFill>
                <a:effectLst>
                  <a:outerShdw blurRad="38100" dist="38100" dir="2700000" algn="tl">
                    <a:srgbClr val="C0C0C0"/>
                  </a:outerShdw>
                </a:effectLst>
              </a:rPr>
              <a:t>  mod p and y is a square.</a:t>
            </a:r>
          </a:p>
          <a:p>
            <a:pPr>
              <a:buFontTx/>
              <a:buNone/>
            </a:pPr>
            <a:r>
              <a:rPr lang="en-US" altLang="en-US" sz="2400" dirty="0">
                <a:solidFill>
                  <a:srgbClr val="000000"/>
                </a:solidFill>
                <a:effectLst>
                  <a:outerShdw blurRad="38100" dist="38100" dir="2700000" algn="tl">
                    <a:srgbClr val="C0C0C0"/>
                  </a:outerShdw>
                </a:effectLst>
              </a:rPr>
              <a:t>if y=g</a:t>
            </a:r>
            <a:r>
              <a:rPr lang="en-US" altLang="en-US" sz="2400" baseline="30000" dirty="0">
                <a:solidFill>
                  <a:srgbClr val="000000"/>
                </a:solidFill>
                <a:effectLst>
                  <a:outerShdw blurRad="38100" dist="38100" dir="2700000" algn="tl">
                    <a:srgbClr val="C0C0C0"/>
                  </a:outerShdw>
                </a:effectLst>
              </a:rPr>
              <a:t>2j+1</a:t>
            </a:r>
            <a:r>
              <a:rPr lang="en-US" altLang="en-US" sz="2400" dirty="0">
                <a:solidFill>
                  <a:srgbClr val="000000"/>
                </a:solidFill>
                <a:effectLst>
                  <a:outerShdw blurRad="38100" dist="38100" dir="2700000" algn="tl">
                    <a:srgbClr val="C0C0C0"/>
                  </a:outerShdw>
                </a:effectLst>
              </a:rPr>
              <a:t> mod p then y=g(</a:t>
            </a:r>
            <a:r>
              <a:rPr lang="en-US" altLang="en-US" sz="2400" dirty="0" err="1">
                <a:solidFill>
                  <a:srgbClr val="000000"/>
                </a:solidFill>
                <a:effectLst>
                  <a:outerShdw blurRad="38100" dist="38100" dir="2700000" algn="tl">
                    <a:srgbClr val="C0C0C0"/>
                  </a:outerShdw>
                </a:effectLst>
              </a:rPr>
              <a:t>g</a:t>
            </a:r>
            <a:r>
              <a:rPr lang="en-US" altLang="en-US" sz="2400" baseline="30000" dirty="0" err="1">
                <a:solidFill>
                  <a:srgbClr val="000000"/>
                </a:solidFill>
                <a:effectLst>
                  <a:outerShdw blurRad="38100" dist="38100" dir="2700000" algn="tl">
                    <a:srgbClr val="C0C0C0"/>
                  </a:outerShdw>
                </a:effectLst>
              </a:rPr>
              <a:t>j</a:t>
            </a:r>
            <a:r>
              <a:rPr lang="en-US" altLang="en-US" sz="2400" dirty="0">
                <a:solidFill>
                  <a:srgbClr val="000000"/>
                </a:solidFill>
                <a:effectLst>
                  <a:outerShdw blurRad="38100" dist="38100" dir="2700000" algn="tl">
                    <a:srgbClr val="C0C0C0"/>
                  </a:outerShdw>
                </a:effectLst>
              </a:rPr>
              <a:t>)</a:t>
            </a:r>
            <a:r>
              <a:rPr lang="en-US" altLang="en-US" sz="2400" baseline="30000" dirty="0">
                <a:solidFill>
                  <a:srgbClr val="000000"/>
                </a:solidFill>
                <a:effectLst>
                  <a:outerShdw blurRad="38100" dist="38100" dir="2700000" algn="tl">
                    <a:srgbClr val="C0C0C0"/>
                  </a:outerShdw>
                </a:effectLst>
              </a:rPr>
              <a:t>2</a:t>
            </a:r>
            <a:r>
              <a:rPr lang="en-US" altLang="en-US" sz="2400" dirty="0">
                <a:solidFill>
                  <a:srgbClr val="000000"/>
                </a:solidFill>
                <a:effectLst>
                  <a:outerShdw blurRad="38100" dist="38100" dir="2700000" algn="tl">
                    <a:srgbClr val="C0C0C0"/>
                  </a:outerShdw>
                </a:effectLst>
              </a:rPr>
              <a:t>=</a:t>
            </a:r>
            <a:r>
              <a:rPr lang="en-US" altLang="en-US" sz="2400" dirty="0" err="1">
                <a:solidFill>
                  <a:srgbClr val="000000"/>
                </a:solidFill>
                <a:effectLst>
                  <a:outerShdw blurRad="38100" dist="38100" dir="2700000" algn="tl">
                    <a:srgbClr val="C0C0C0"/>
                  </a:outerShdw>
                </a:effectLst>
              </a:rPr>
              <a:t>gz</a:t>
            </a:r>
            <a:r>
              <a:rPr lang="en-US" altLang="en-US" sz="2400" dirty="0">
                <a:solidFill>
                  <a:srgbClr val="000000"/>
                </a:solidFill>
                <a:effectLst>
                  <a:outerShdw blurRad="38100" dist="38100" dir="2700000" algn="tl">
                    <a:srgbClr val="C0C0C0"/>
                  </a:outerShdw>
                </a:effectLst>
              </a:rPr>
              <a:t> mod p where z is a square</a:t>
            </a:r>
          </a:p>
          <a:p>
            <a:pPr>
              <a:buFontTx/>
              <a:buNone/>
            </a:pPr>
            <a:r>
              <a:rPr lang="en-US" altLang="en-US" sz="2400" dirty="0">
                <a:solidFill>
                  <a:srgbClr val="000000"/>
                </a:solidFill>
                <a:effectLst>
                  <a:outerShdw blurRad="38100" dist="38100" dir="2700000" algn="tl">
                    <a:srgbClr val="C0C0C0"/>
                  </a:outerShdw>
                </a:effectLst>
              </a:rPr>
              <a:t>and g is non-square, thus y must be a non-square. QED</a:t>
            </a:r>
          </a:p>
          <a:p>
            <a:pPr>
              <a:buFontTx/>
              <a:buNone/>
            </a:pPr>
            <a:endParaRPr lang="en-US" altLang="en-US" sz="2400" dirty="0">
              <a:solidFill>
                <a:srgbClr val="000000"/>
              </a:solidFill>
              <a:effectLst>
                <a:outerShdw blurRad="38100" dist="38100" dir="2700000" algn="tl">
                  <a:srgbClr val="C0C0C0"/>
                </a:outerShdw>
              </a:effectLst>
            </a:endParaRPr>
          </a:p>
          <a:p>
            <a:pPr>
              <a:buFontTx/>
              <a:buNone/>
            </a:pPr>
            <a:endParaRPr lang="en-US" altLang="en-US" sz="2400" dirty="0">
              <a:solidFill>
                <a:srgbClr val="000000"/>
              </a:solidFill>
              <a:effectLst>
                <a:outerShdw blurRad="38100" dist="38100" dir="2700000" algn="tl">
                  <a:srgbClr val="C0C0C0"/>
                </a:outerShdw>
              </a:effectLst>
            </a:endParaRPr>
          </a:p>
          <a:p>
            <a:pPr>
              <a:buFontTx/>
              <a:buNone/>
            </a:pPr>
            <a:endParaRPr lang="en-US" altLang="en-US" sz="2400" dirty="0">
              <a:solidFill>
                <a:srgbClr val="000000"/>
              </a:solidFill>
            </a:endParaRPr>
          </a:p>
          <a:p>
            <a:pPr>
              <a:buFontTx/>
              <a:buNone/>
            </a:pPr>
            <a:endParaRPr lang="en-US" altLang="en-US" sz="2400" dirty="0">
              <a:solidFill>
                <a:srgbClr val="000000"/>
              </a:solidFill>
            </a:endParaRPr>
          </a:p>
          <a:p>
            <a:pPr>
              <a:buFontTx/>
              <a:buNone/>
            </a:pPr>
            <a:endParaRPr lang="en-US" altLang="en-US" sz="2400" dirty="0">
              <a:solidFill>
                <a:srgbClr val="000000"/>
              </a:solidFill>
            </a:endParaRPr>
          </a:p>
        </p:txBody>
      </p:sp>
      <p:sp>
        <p:nvSpPr>
          <p:cNvPr id="17412" name="Text Box 4">
            <a:extLst>
              <a:ext uri="{FF2B5EF4-FFF2-40B4-BE49-F238E27FC236}">
                <a16:creationId xmlns:a16="http://schemas.microsoft.com/office/drawing/2014/main" id="{741E4CD0-15BE-8F43-A03C-48232520C014}"/>
              </a:ext>
            </a:extLst>
          </p:cNvPr>
          <p:cNvSpPr txBox="1">
            <a:spLocks noChangeArrowheads="1"/>
          </p:cNvSpPr>
          <p:nvPr/>
        </p:nvSpPr>
        <p:spPr bwMode="auto">
          <a:xfrm>
            <a:off x="6477000" y="2514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endParaRPr lang="en-US" altLang="en-US">
              <a:solidFill>
                <a:srgbClr val="00279F"/>
              </a:solidFill>
            </a:endParaRPr>
          </a:p>
        </p:txBody>
      </p:sp>
    </p:spTree>
    <p:extLst>
      <p:ext uri="{BB962C8B-B14F-4D97-AF65-F5344CB8AC3E}">
        <p14:creationId xmlns:p14="http://schemas.microsoft.com/office/powerpoint/2010/main" val="2148568076"/>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D28D14E-31AB-BB4C-ADB4-DF29E1EF1897}"/>
              </a:ext>
            </a:extLst>
          </p:cNvPr>
          <p:cNvSpPr>
            <a:spLocks noGrp="1" noChangeArrowheads="1"/>
          </p:cNvSpPr>
          <p:nvPr>
            <p:ph type="title"/>
          </p:nvPr>
        </p:nvSpPr>
        <p:spPr>
          <a:xfrm>
            <a:off x="152400" y="-79534"/>
            <a:ext cx="8229600" cy="2585323"/>
          </a:xfrm>
        </p:spPr>
        <p:txBody>
          <a:bodyPr/>
          <a:lstStyle/>
          <a:p>
            <a:br>
              <a:rPr lang="en-US" altLang="en-US" sz="3200" dirty="0"/>
            </a:br>
            <a:r>
              <a:rPr lang="en-US" altLang="en-US" sz="3200" dirty="0"/>
              <a:t>Decide if z is a quadratic residue mod p </a:t>
            </a:r>
            <a:br>
              <a:rPr lang="en-US" altLang="en-US" sz="3200" dirty="0"/>
            </a:br>
            <a:br>
              <a:rPr lang="en-US" altLang="en-US" sz="3200" dirty="0"/>
            </a:br>
            <a:br>
              <a:rPr lang="en-US" altLang="ja-JP" sz="3600" dirty="0"/>
            </a:br>
            <a:endParaRPr lang="en-US" altLang="en-US" sz="3600" dirty="0"/>
          </a:p>
        </p:txBody>
      </p:sp>
      <p:sp>
        <p:nvSpPr>
          <p:cNvPr id="134147" name="Rectangle 3">
            <a:extLst>
              <a:ext uri="{FF2B5EF4-FFF2-40B4-BE49-F238E27FC236}">
                <a16:creationId xmlns:a16="http://schemas.microsoft.com/office/drawing/2014/main" id="{541ABF6C-6EBD-2C4F-855E-01FFFA1A1B50}"/>
              </a:ext>
            </a:extLst>
          </p:cNvPr>
          <p:cNvSpPr>
            <a:spLocks noGrp="1" noChangeArrowheads="1"/>
          </p:cNvSpPr>
          <p:nvPr>
            <p:ph type="body" idx="1"/>
          </p:nvPr>
        </p:nvSpPr>
        <p:spPr>
          <a:xfrm>
            <a:off x="228600" y="990600"/>
            <a:ext cx="9372600" cy="7325082"/>
          </a:xfrm>
        </p:spPr>
        <p:txBody>
          <a:bodyPr/>
          <a:lstStyle/>
          <a:p>
            <a:pPr>
              <a:buFontTx/>
              <a:buNone/>
            </a:pPr>
            <a:endParaRPr lang="en-US" altLang="en-US" sz="2400" dirty="0">
              <a:solidFill>
                <a:srgbClr val="3366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a:buFontTx/>
              <a:buNone/>
            </a:pPr>
            <a:r>
              <a:rPr lang="en-US" altLang="en-US" sz="2400" dirty="0">
                <a:solidFill>
                  <a:srgbClr val="0070C0"/>
                </a:solidFill>
                <a:effectLst>
                  <a:outerShdw blurRad="38100" dist="38100" dir="2700000" algn="tl">
                    <a:srgbClr val="C0C0C0"/>
                  </a:outerShdw>
                </a:effectLst>
                <a:latin typeface="Arial" panose="020B0604020202020204" pitchFamily="34" charset="0"/>
                <a:cs typeface="Arial" panose="020B0604020202020204" pitchFamily="34" charset="0"/>
              </a:rPr>
              <a:t>Legendre Symbol</a:t>
            </a:r>
            <a:r>
              <a:rPr lang="en-US" altLang="en-US" sz="2400" dirty="0">
                <a:solidFill>
                  <a:srgbClr val="0070C0"/>
                </a:solidFill>
                <a:latin typeface="Arial" panose="020B0604020202020204" pitchFamily="34" charset="0"/>
                <a:cs typeface="Arial" panose="020B0604020202020204" pitchFamily="34" charset="0"/>
              </a:rPr>
              <a:t>  </a:t>
            </a:r>
            <a:r>
              <a:rPr lang="en-US" altLang="en-US" sz="2400" dirty="0">
                <a:solidFill>
                  <a:srgbClr val="000000"/>
                </a:solidFill>
                <a:latin typeface="Arial" panose="020B0604020202020204" pitchFamily="34" charset="0"/>
                <a:cs typeface="Arial" panose="020B0604020202020204" pitchFamily="34" charset="0"/>
              </a:rPr>
              <a:t>of z</a:t>
            </a:r>
            <a:r>
              <a:rPr lang="en-US" altLang="en-US" sz="2400" dirty="0">
                <a:solidFill>
                  <a:srgbClr val="000000"/>
                </a:solidFill>
                <a:latin typeface="Arial" panose="020B0604020202020204" pitchFamily="34" charset="0"/>
                <a:cs typeface="Arial" panose="020B0604020202020204" pitchFamily="34" charset="0"/>
                <a:sym typeface="Symbol" pitchFamily="2" charset="2"/>
              </a:rPr>
              <a:t> </a:t>
            </a:r>
            <a:r>
              <a:rPr lang="en-US" altLang="en-US" sz="2400" dirty="0" err="1">
                <a:solidFill>
                  <a:srgbClr val="000000"/>
                </a:solidFill>
                <a:latin typeface="Arial" panose="020B0604020202020204" pitchFamily="34" charset="0"/>
                <a:cs typeface="Arial" panose="020B0604020202020204" pitchFamily="34" charset="0"/>
              </a:rPr>
              <a:t>Z</a:t>
            </a:r>
            <a:r>
              <a:rPr lang="en-US" altLang="en-US" sz="2400" baseline="-25000" dirty="0" err="1">
                <a:solidFill>
                  <a:srgbClr val="000000"/>
                </a:solidFill>
                <a:latin typeface="Arial" panose="020B0604020202020204" pitchFamily="34" charset="0"/>
                <a:cs typeface="Arial" panose="020B0604020202020204" pitchFamily="34" charset="0"/>
              </a:rPr>
              <a:t>p</a:t>
            </a:r>
            <a:r>
              <a:rPr lang="en-US" altLang="en-US" sz="2400" dirty="0">
                <a:solidFill>
                  <a:srgbClr val="000000"/>
                </a:solidFill>
                <a:latin typeface="Arial" panose="020B0604020202020204" pitchFamily="34" charset="0"/>
                <a:cs typeface="Arial" panose="020B0604020202020204" pitchFamily="34" charset="0"/>
              </a:rPr>
              <a:t>*  denoted     = 1 if z is a quadratic 						        	      residue mod p &amp;	</a:t>
            </a:r>
          </a:p>
          <a:p>
            <a:pPr>
              <a:buFontTx/>
              <a:buNone/>
            </a:pPr>
            <a:r>
              <a:rPr lang="en-US" altLang="en-US" sz="2400" dirty="0">
                <a:solidFill>
                  <a:srgbClr val="000000"/>
                </a:solidFill>
                <a:latin typeface="Arial" panose="020B0604020202020204" pitchFamily="34" charset="0"/>
                <a:cs typeface="Arial" panose="020B0604020202020204" pitchFamily="34" charset="0"/>
              </a:rPr>
              <a:t>			                                  -1 otherwise.</a:t>
            </a:r>
          </a:p>
          <a:p>
            <a:pPr>
              <a:buFontTx/>
              <a:buNone/>
            </a:pPr>
            <a:r>
              <a:rPr lang="en-US" altLang="en-US" sz="2400" dirty="0">
                <a:solidFill>
                  <a:srgbClr val="0070C0"/>
                </a:solidFill>
                <a:latin typeface="Arial" panose="020B0604020202020204" pitchFamily="34" charset="0"/>
                <a:cs typeface="Arial" panose="020B0604020202020204" pitchFamily="34" charset="0"/>
              </a:rPr>
              <a:t>Claim[Easy to compute Legendre symbol]     </a:t>
            </a:r>
          </a:p>
          <a:p>
            <a:pPr>
              <a:buFontTx/>
              <a:buNone/>
            </a:pPr>
            <a:r>
              <a:rPr lang="en-US" altLang="en-US" sz="2400" dirty="0">
                <a:solidFill>
                  <a:srgbClr val="3366FF"/>
                </a:solidFill>
                <a:latin typeface="Arial" panose="020B0604020202020204" pitchFamily="34" charset="0"/>
                <a:cs typeface="Arial" panose="020B0604020202020204" pitchFamily="34" charset="0"/>
              </a:rPr>
              <a:t> 					</a:t>
            </a:r>
            <a:r>
              <a:rPr lang="en-US" altLang="en-US" sz="2400" dirty="0">
                <a:solidFill>
                  <a:srgbClr val="000000"/>
                </a:solidFill>
                <a:latin typeface="Arial" panose="020B0604020202020204" pitchFamily="34" charset="0"/>
                <a:cs typeface="Arial" panose="020B0604020202020204" pitchFamily="34" charset="0"/>
              </a:rPr>
              <a:t>:= z</a:t>
            </a:r>
            <a:r>
              <a:rPr lang="en-US" altLang="en-US" sz="2400" baseline="30000" dirty="0">
                <a:solidFill>
                  <a:srgbClr val="000000"/>
                </a:solidFill>
                <a:latin typeface="Arial" panose="020B0604020202020204" pitchFamily="34" charset="0"/>
                <a:cs typeface="Arial" panose="020B0604020202020204" pitchFamily="34" charset="0"/>
              </a:rPr>
              <a:t>(p-1)/2</a:t>
            </a:r>
            <a:r>
              <a:rPr lang="en-US" altLang="en-US" sz="2400" dirty="0">
                <a:solidFill>
                  <a:srgbClr val="000000"/>
                </a:solidFill>
                <a:latin typeface="Arial" panose="020B0604020202020204" pitchFamily="34" charset="0"/>
                <a:cs typeface="Arial" panose="020B0604020202020204" pitchFamily="34" charset="0"/>
              </a:rPr>
              <a:t> mod p   </a:t>
            </a:r>
          </a:p>
          <a:p>
            <a:pPr>
              <a:buFontTx/>
              <a:buNone/>
            </a:pPr>
            <a:endParaRPr lang="en-US" altLang="en-US" sz="2400" dirty="0">
              <a:solidFill>
                <a:srgbClr val="3366FF"/>
              </a:solidFill>
              <a:latin typeface="Arial" panose="020B0604020202020204" pitchFamily="34" charset="0"/>
              <a:cs typeface="Arial" panose="020B0604020202020204" pitchFamily="34" charset="0"/>
            </a:endParaRPr>
          </a:p>
          <a:p>
            <a:pPr>
              <a:buFontTx/>
              <a:buNone/>
            </a:pPr>
            <a:r>
              <a:rPr lang="en-US" altLang="en-US" sz="2400" dirty="0">
                <a:solidFill>
                  <a:srgbClr val="0070C0"/>
                </a:solidFill>
                <a:latin typeface="Arial" panose="020B0604020202020204" pitchFamily="34" charset="0"/>
                <a:cs typeface="Arial" panose="020B0604020202020204" pitchFamily="34" charset="0"/>
              </a:rPr>
              <a:t>Proof:  </a:t>
            </a:r>
            <a:r>
              <a:rPr lang="en-US" altLang="en-US" sz="2000" dirty="0">
                <a:solidFill>
                  <a:srgbClr val="000000"/>
                </a:solidFill>
                <a:latin typeface="Arial" panose="020B0604020202020204" pitchFamily="34" charset="0"/>
                <a:cs typeface="Arial" panose="020B0604020202020204" pitchFamily="34" charset="0"/>
              </a:rPr>
              <a:t>If</a:t>
            </a:r>
            <a:r>
              <a:rPr lang="en-US" altLang="en-US" sz="2000" dirty="0">
                <a:solidFill>
                  <a:srgbClr val="3366FF"/>
                </a:solidFill>
                <a:latin typeface="Arial" panose="020B0604020202020204" pitchFamily="34" charset="0"/>
                <a:cs typeface="Arial" panose="020B0604020202020204" pitchFamily="34" charset="0"/>
              </a:rPr>
              <a:t> </a:t>
            </a:r>
            <a:r>
              <a:rPr lang="en-US" altLang="en-US" sz="2000" dirty="0">
                <a:solidFill>
                  <a:srgbClr val="000000"/>
                </a:solidFill>
                <a:latin typeface="Arial" panose="020B0604020202020204" pitchFamily="34" charset="0"/>
                <a:cs typeface="Arial" panose="020B0604020202020204" pitchFamily="34" charset="0"/>
              </a:rPr>
              <a:t>z =x</a:t>
            </a: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 mod p, then z</a:t>
            </a:r>
            <a:r>
              <a:rPr lang="en-US" altLang="en-US" sz="2000" baseline="30000" dirty="0">
                <a:solidFill>
                  <a:srgbClr val="000000"/>
                </a:solidFill>
                <a:latin typeface="Arial" panose="020B0604020202020204" pitchFamily="34" charset="0"/>
                <a:cs typeface="Arial" panose="020B0604020202020204" pitchFamily="34" charset="0"/>
              </a:rPr>
              <a:t>(p-1)/2</a:t>
            </a:r>
            <a:r>
              <a:rPr lang="en-US" altLang="en-US" sz="2000" dirty="0">
                <a:solidFill>
                  <a:srgbClr val="000000"/>
                </a:solidFill>
                <a:latin typeface="Arial" panose="020B0604020202020204" pitchFamily="34" charset="0"/>
                <a:cs typeface="Arial" panose="020B0604020202020204" pitchFamily="34" charset="0"/>
              </a:rPr>
              <a:t> =x</a:t>
            </a:r>
            <a:r>
              <a:rPr lang="en-US" altLang="en-US" sz="2000" baseline="30000" dirty="0">
                <a:solidFill>
                  <a:srgbClr val="000000"/>
                </a:solidFill>
                <a:latin typeface="Arial" panose="020B0604020202020204" pitchFamily="34" charset="0"/>
                <a:cs typeface="Arial" panose="020B0604020202020204" pitchFamily="34" charset="0"/>
              </a:rPr>
              <a:t>2(p-1)/2 </a:t>
            </a:r>
            <a:r>
              <a:rPr lang="en-US" altLang="en-US" sz="2000" dirty="0">
                <a:solidFill>
                  <a:srgbClr val="000000"/>
                </a:solidFill>
                <a:latin typeface="Arial" panose="020B0604020202020204" pitchFamily="34" charset="0"/>
                <a:cs typeface="Arial" panose="020B0604020202020204" pitchFamily="34" charset="0"/>
              </a:rPr>
              <a:t>=x</a:t>
            </a:r>
            <a:r>
              <a:rPr lang="en-US" altLang="en-US" sz="2000" baseline="30000" dirty="0">
                <a:solidFill>
                  <a:srgbClr val="000000"/>
                </a:solidFill>
                <a:latin typeface="Arial" panose="020B0604020202020204" pitchFamily="34" charset="0"/>
                <a:cs typeface="Arial" panose="020B0604020202020204" pitchFamily="34" charset="0"/>
              </a:rPr>
              <a:t>(p-1)</a:t>
            </a:r>
            <a:r>
              <a:rPr lang="en-US" altLang="en-US" sz="2000" dirty="0">
                <a:solidFill>
                  <a:srgbClr val="000000"/>
                </a:solidFill>
                <a:latin typeface="Arial" panose="020B0604020202020204" pitchFamily="34" charset="0"/>
                <a:cs typeface="Arial" panose="020B0604020202020204" pitchFamily="34" charset="0"/>
              </a:rPr>
              <a:t> =1 mod p.         </a:t>
            </a:r>
          </a:p>
          <a:p>
            <a:pPr>
              <a:buFontTx/>
              <a:buNone/>
            </a:pPr>
            <a:r>
              <a:rPr lang="en-US" altLang="en-US" sz="2000" dirty="0">
                <a:solidFill>
                  <a:srgbClr val="000000"/>
                </a:solidFill>
                <a:latin typeface="Arial" panose="020B0604020202020204" pitchFamily="34" charset="0"/>
                <a:cs typeface="Arial" panose="020B0604020202020204" pitchFamily="34" charset="0"/>
              </a:rPr>
              <a:t>z quadratic non-residue ⇒z</a:t>
            </a:r>
            <a:r>
              <a:rPr lang="en-US" altLang="en-US" sz="2000" baseline="30000" dirty="0">
                <a:solidFill>
                  <a:srgbClr val="000000"/>
                </a:solidFill>
                <a:latin typeface="Arial" panose="020B0604020202020204" pitchFamily="34" charset="0"/>
                <a:cs typeface="Arial" panose="020B0604020202020204" pitchFamily="34" charset="0"/>
              </a:rPr>
              <a:t>(p-1)/2</a:t>
            </a:r>
            <a:r>
              <a:rPr lang="en-US" altLang="en-US" sz="2000" dirty="0">
                <a:solidFill>
                  <a:srgbClr val="000000"/>
                </a:solidFill>
                <a:latin typeface="Arial" panose="020B0604020202020204" pitchFamily="34" charset="0"/>
                <a:cs typeface="Arial" panose="020B0604020202020204" pitchFamily="34" charset="0"/>
              </a:rPr>
              <a:t> =g</a:t>
            </a:r>
            <a:r>
              <a:rPr lang="en-US" altLang="en-US" sz="2000" baseline="30000" dirty="0">
                <a:solidFill>
                  <a:srgbClr val="000000"/>
                </a:solidFill>
                <a:latin typeface="Arial" panose="020B0604020202020204" pitchFamily="34" charset="0"/>
                <a:cs typeface="Arial" panose="020B0604020202020204" pitchFamily="34" charset="0"/>
              </a:rPr>
              <a:t>(2i+1)(p-1)/2 </a:t>
            </a:r>
            <a:r>
              <a:rPr lang="en-US" altLang="en-US" sz="2000" dirty="0">
                <a:solidFill>
                  <a:srgbClr val="000000"/>
                </a:solidFill>
                <a:latin typeface="Arial" panose="020B0604020202020204" pitchFamily="34" charset="0"/>
                <a:cs typeface="Arial" panose="020B0604020202020204" pitchFamily="34" charset="0"/>
              </a:rPr>
              <a:t>=x</a:t>
            </a:r>
            <a:r>
              <a:rPr lang="en-US" altLang="en-US" sz="2000" baseline="30000" dirty="0">
                <a:solidFill>
                  <a:srgbClr val="000000"/>
                </a:solidFill>
                <a:latin typeface="Arial" panose="020B0604020202020204" pitchFamily="34" charset="0"/>
                <a:cs typeface="Arial" panose="020B0604020202020204" pitchFamily="34" charset="0"/>
              </a:rPr>
              <a:t>i(p-1)+(p-1)/2</a:t>
            </a:r>
            <a:r>
              <a:rPr lang="en-US" altLang="en-US" sz="2000" dirty="0">
                <a:solidFill>
                  <a:srgbClr val="000000"/>
                </a:solidFill>
                <a:latin typeface="Arial" panose="020B0604020202020204" pitchFamily="34" charset="0"/>
                <a:cs typeface="Arial" panose="020B0604020202020204" pitchFamily="34" charset="0"/>
              </a:rPr>
              <a:t> =g</a:t>
            </a:r>
            <a:r>
              <a:rPr lang="en-US" altLang="en-US" sz="2000" baseline="30000" dirty="0">
                <a:solidFill>
                  <a:srgbClr val="000000"/>
                </a:solidFill>
                <a:latin typeface="Arial" panose="020B0604020202020204" pitchFamily="34" charset="0"/>
                <a:cs typeface="Arial" panose="020B0604020202020204" pitchFamily="34" charset="0"/>
              </a:rPr>
              <a:t>(p-1)/2</a:t>
            </a:r>
            <a:r>
              <a:rPr lang="en-US" altLang="en-US" sz="2000" dirty="0">
                <a:solidFill>
                  <a:srgbClr val="000000"/>
                </a:solidFill>
                <a:latin typeface="Arial" panose="020B0604020202020204" pitchFamily="34" charset="0"/>
                <a:cs typeface="Arial" panose="020B0604020202020204" pitchFamily="34" charset="0"/>
              </a:rPr>
              <a:t>. </a:t>
            </a:r>
          </a:p>
          <a:p>
            <a:pPr>
              <a:buFontTx/>
              <a:buNone/>
            </a:pPr>
            <a:r>
              <a:rPr lang="en-US" altLang="en-US" sz="2000" dirty="0">
                <a:solidFill>
                  <a:srgbClr val="000000"/>
                </a:solidFill>
                <a:latin typeface="Arial" panose="020B0604020202020204" pitchFamily="34" charset="0"/>
                <a:cs typeface="Arial" panose="020B0604020202020204" pitchFamily="34" charset="0"/>
              </a:rPr>
              <a:t>Finally, g generator ⇒g</a:t>
            </a:r>
            <a:r>
              <a:rPr lang="en-US" altLang="en-US" sz="2000" baseline="30000" dirty="0">
                <a:solidFill>
                  <a:srgbClr val="000000"/>
                </a:solidFill>
                <a:latin typeface="Arial" panose="020B0604020202020204" pitchFamily="34" charset="0"/>
                <a:cs typeface="Arial" panose="020B0604020202020204" pitchFamily="34" charset="0"/>
              </a:rPr>
              <a:t>(p-1)/2</a:t>
            </a:r>
            <a:r>
              <a:rPr lang="en-US" altLang="en-US" sz="2000" dirty="0">
                <a:solidFill>
                  <a:srgbClr val="000000"/>
                </a:solidFill>
                <a:latin typeface="Arial" panose="020B0604020202020204" pitchFamily="34" charset="0"/>
                <a:cs typeface="Arial" panose="020B0604020202020204" pitchFamily="34" charset="0"/>
              </a:rPr>
              <a:t> =(g</a:t>
            </a:r>
            <a:r>
              <a:rPr lang="en-US" altLang="en-US" sz="2000" baseline="30000" dirty="0">
                <a:solidFill>
                  <a:srgbClr val="000000"/>
                </a:solidFill>
                <a:latin typeface="Arial" panose="020B0604020202020204" pitchFamily="34" charset="0"/>
                <a:cs typeface="Arial" panose="020B0604020202020204" pitchFamily="34" charset="0"/>
              </a:rPr>
              <a:t>(p-1)</a:t>
            </a:r>
            <a:r>
              <a:rPr lang="en-US" altLang="en-US" sz="2000" dirty="0">
                <a:solidFill>
                  <a:srgbClr val="000000"/>
                </a:solidFill>
                <a:latin typeface="Arial" panose="020B0604020202020204" pitchFamily="34" charset="0"/>
                <a:cs typeface="Arial" panose="020B0604020202020204" pitchFamily="34" charset="0"/>
              </a:rPr>
              <a:t>)</a:t>
            </a:r>
            <a:r>
              <a:rPr lang="en-US" altLang="en-US" sz="2000" baseline="30000" dirty="0">
                <a:solidFill>
                  <a:srgbClr val="000000"/>
                </a:solidFill>
                <a:latin typeface="Arial" panose="020B0604020202020204" pitchFamily="34" charset="0"/>
                <a:cs typeface="Arial" panose="020B0604020202020204" pitchFamily="34" charset="0"/>
              </a:rPr>
              <a:t>1/2</a:t>
            </a:r>
            <a:r>
              <a:rPr lang="en-US" altLang="en-US" sz="2000" dirty="0">
                <a:solidFill>
                  <a:srgbClr val="000000"/>
                </a:solidFill>
                <a:latin typeface="Arial" panose="020B0604020202020204" pitchFamily="34" charset="0"/>
                <a:cs typeface="Arial" panose="020B0604020202020204" pitchFamily="34" charset="0"/>
              </a:rPr>
              <a:t> =(1)</a:t>
            </a:r>
            <a:r>
              <a:rPr lang="en-US" altLang="en-US" sz="2000" baseline="30000" dirty="0">
                <a:solidFill>
                  <a:srgbClr val="000000"/>
                </a:solidFill>
                <a:latin typeface="Arial" panose="020B0604020202020204" pitchFamily="34" charset="0"/>
                <a:cs typeface="Arial" panose="020B0604020202020204" pitchFamily="34" charset="0"/>
              </a:rPr>
              <a:t>1/2  </a:t>
            </a:r>
            <a:r>
              <a:rPr lang="en-US" altLang="en-US" sz="2000" dirty="0">
                <a:solidFill>
                  <a:srgbClr val="000000"/>
                </a:solidFill>
                <a:latin typeface="Arial" panose="020B0604020202020204" pitchFamily="34" charset="0"/>
                <a:cs typeface="Arial" panose="020B0604020202020204" pitchFamily="34" charset="0"/>
              </a:rPr>
              <a:t>mod p =-1 since </a:t>
            </a:r>
          </a:p>
          <a:p>
            <a:pPr>
              <a:buFontTx/>
              <a:buNone/>
            </a:pPr>
            <a:r>
              <a:rPr lang="en-US" altLang="en-US" sz="2000" dirty="0">
                <a:solidFill>
                  <a:srgbClr val="000000"/>
                </a:solidFill>
                <a:latin typeface="Arial" panose="020B0604020202020204" pitchFamily="34" charset="0"/>
                <a:cs typeface="Arial" panose="020B0604020202020204" pitchFamily="34" charset="0"/>
              </a:rPr>
              <a:t>it</a:t>
            </a:r>
            <a:r>
              <a:rPr lang="fr-FR" altLang="en-US" sz="2000" dirty="0">
                <a:solidFill>
                  <a:srgbClr val="000000"/>
                </a:solidFill>
                <a:latin typeface="Arial" panose="020B0604020202020204" pitchFamily="34" charset="0"/>
                <a:cs typeface="Arial" panose="020B0604020202020204" pitchFamily="34" charset="0"/>
              </a:rPr>
              <a:t>’</a:t>
            </a:r>
            <a:r>
              <a:rPr lang="en-US" altLang="ja-JP" sz="2000" dirty="0">
                <a:solidFill>
                  <a:srgbClr val="000000"/>
                </a:solidFill>
                <a:latin typeface="Arial" panose="020B0604020202020204" pitchFamily="34" charset="0"/>
                <a:cs typeface="Arial" panose="020B0604020202020204" pitchFamily="34" charset="0"/>
              </a:rPr>
              <a:t>s one of the two (see below) </a:t>
            </a:r>
            <a:r>
              <a:rPr lang="en-US" altLang="en-US" sz="2000" dirty="0">
                <a:solidFill>
                  <a:srgbClr val="000000"/>
                </a:solidFill>
                <a:latin typeface="Arial" panose="020B0604020202020204" pitchFamily="34" charset="0"/>
                <a:cs typeface="Arial" panose="020B0604020202020204" pitchFamily="34" charset="0"/>
              </a:rPr>
              <a:t>roots of 1 and can’t be 1.</a:t>
            </a:r>
          </a:p>
          <a:p>
            <a:pPr>
              <a:buFontTx/>
              <a:buNone/>
            </a:pPr>
            <a:endParaRPr lang="en-US" altLang="en-US" sz="2000" dirty="0">
              <a:solidFill>
                <a:srgbClr val="000000"/>
              </a:solidFill>
              <a:latin typeface="Arial" panose="020B0604020202020204" pitchFamily="34" charset="0"/>
              <a:cs typeface="Arial" panose="020B0604020202020204" pitchFamily="34" charset="0"/>
            </a:endParaRPr>
          </a:p>
          <a:p>
            <a:r>
              <a:rPr lang="en-US" altLang="en-US" sz="2000" dirty="0">
                <a:solidFill>
                  <a:srgbClr val="0070C0"/>
                </a:solidFill>
                <a:latin typeface="Arial" panose="020B0604020202020204" pitchFamily="34" charset="0"/>
                <a:cs typeface="Arial" panose="020B0604020202020204" pitchFamily="34" charset="0"/>
              </a:rPr>
              <a:t>Fact 2 </a:t>
            </a:r>
            <a:r>
              <a:rPr lang="en-US" altLang="en-US" sz="2000" dirty="0">
                <a:solidFill>
                  <a:srgbClr val="3366FF"/>
                </a:solidFill>
                <a:latin typeface="Arial" panose="020B0604020202020204" pitchFamily="34" charset="0"/>
                <a:cs typeface="Arial" panose="020B0604020202020204" pitchFamily="34" charset="0"/>
              </a:rPr>
              <a:t>: </a:t>
            </a:r>
            <a:r>
              <a:rPr lang="en-US" altLang="en-US" sz="2000" dirty="0">
                <a:solidFill>
                  <a:srgbClr val="000000"/>
                </a:solidFill>
                <a:latin typeface="Arial" panose="020B0604020202020204" pitchFamily="34" charset="0"/>
                <a:cs typeface="Arial" panose="020B0604020202020204" pitchFamily="34" charset="0"/>
              </a:rPr>
              <a:t>y=x</a:t>
            </a: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 mod p has 0 or 2 solutions when p is  prime.</a:t>
            </a:r>
            <a:br>
              <a:rPr lang="en-US" altLang="en-US" sz="2000" dirty="0">
                <a:solidFill>
                  <a:srgbClr val="000000"/>
                </a:solidFill>
                <a:latin typeface="Arial" panose="020B0604020202020204" pitchFamily="34" charset="0"/>
                <a:cs typeface="Arial" panose="020B0604020202020204" pitchFamily="34" charset="0"/>
              </a:rPr>
            </a:br>
            <a:r>
              <a:rPr lang="en-US" altLang="en-US" sz="2000" dirty="0">
                <a:solidFill>
                  <a:srgbClr val="0070C0"/>
                </a:solidFill>
                <a:latin typeface="Arial" panose="020B0604020202020204" pitchFamily="34" charset="0"/>
                <a:cs typeface="Arial" panose="020B0604020202020204" pitchFamily="34" charset="0"/>
              </a:rPr>
              <a:t>Proof: </a:t>
            </a:r>
            <a:r>
              <a:rPr lang="en-US" altLang="en-US" sz="2000" dirty="0">
                <a:solidFill>
                  <a:srgbClr val="000000"/>
                </a:solidFill>
                <a:latin typeface="Arial" panose="020B0604020202020204" pitchFamily="34" charset="0"/>
                <a:cs typeface="Arial" panose="020B0604020202020204" pitchFamily="34" charset="0"/>
              </a:rPr>
              <a:t>∃solution x ⇒∃at least 2 solutions x &amp; –x=p-x mod p. </a:t>
            </a:r>
            <a:br>
              <a:rPr lang="en-US" altLang="en-US" sz="2000" dirty="0">
                <a:solidFill>
                  <a:srgbClr val="000000"/>
                </a:solidFill>
                <a:latin typeface="Arial" panose="020B0604020202020204" pitchFamily="34" charset="0"/>
                <a:cs typeface="Arial" panose="020B0604020202020204" pitchFamily="34" charset="0"/>
              </a:rPr>
            </a:br>
            <a:r>
              <a:rPr lang="en-US" altLang="en-US" sz="2000" dirty="0">
                <a:solidFill>
                  <a:srgbClr val="000000"/>
                </a:solidFill>
                <a:latin typeface="Arial" panose="020B0604020202020204" pitchFamily="34" charset="0"/>
                <a:cs typeface="Arial" panose="020B0604020202020204" pitchFamily="34" charset="0"/>
              </a:rPr>
              <a:t>Suppose ∃another z ≠ x,-x mod p, z</a:t>
            </a: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=x</a:t>
            </a: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 mod p &amp;  z</a:t>
            </a: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-x</a:t>
            </a:r>
            <a:r>
              <a:rPr lang="en-US" altLang="en-US" sz="2000" baseline="30000" dirty="0">
                <a:solidFill>
                  <a:srgbClr val="000000"/>
                </a:solidFill>
                <a:latin typeface="Arial" panose="020B0604020202020204" pitchFamily="34" charset="0"/>
                <a:cs typeface="Arial" panose="020B0604020202020204" pitchFamily="34" charset="0"/>
              </a:rPr>
              <a:t>2</a:t>
            </a:r>
            <a:r>
              <a:rPr lang="en-US" altLang="en-US" sz="2000" dirty="0">
                <a:solidFill>
                  <a:srgbClr val="000000"/>
                </a:solidFill>
                <a:latin typeface="Arial" panose="020B0604020202020204" pitchFamily="34" charset="0"/>
                <a:cs typeface="Arial" panose="020B0604020202020204" pitchFamily="34" charset="0"/>
              </a:rPr>
              <a:t>= (z-x)(</a:t>
            </a:r>
            <a:r>
              <a:rPr lang="en-US" altLang="en-US" sz="2000" dirty="0" err="1">
                <a:solidFill>
                  <a:srgbClr val="000000"/>
                </a:solidFill>
                <a:latin typeface="Arial" panose="020B0604020202020204" pitchFamily="34" charset="0"/>
                <a:cs typeface="Arial" panose="020B0604020202020204" pitchFamily="34" charset="0"/>
              </a:rPr>
              <a:t>z+x</a:t>
            </a:r>
            <a:r>
              <a:rPr lang="en-US" altLang="en-US" sz="2000" dirty="0">
                <a:solidFill>
                  <a:srgbClr val="000000"/>
                </a:solidFill>
                <a:latin typeface="Arial" panose="020B0604020202020204" pitchFamily="34" charset="0"/>
                <a:cs typeface="Arial" panose="020B0604020202020204" pitchFamily="34" charset="0"/>
              </a:rPr>
              <a:t>)=0 </a:t>
            </a:r>
            <a:br>
              <a:rPr lang="en-US" altLang="en-US" sz="2000" dirty="0">
                <a:solidFill>
                  <a:srgbClr val="000000"/>
                </a:solidFill>
                <a:latin typeface="Arial" panose="020B0604020202020204" pitchFamily="34" charset="0"/>
                <a:cs typeface="Arial" panose="020B0604020202020204" pitchFamily="34" charset="0"/>
              </a:rPr>
            </a:br>
            <a:r>
              <a:rPr lang="en-US" altLang="en-US" sz="2000" dirty="0">
                <a:solidFill>
                  <a:srgbClr val="000000"/>
                </a:solidFill>
                <a:latin typeface="Arial" panose="020B0604020202020204" pitchFamily="34" charset="0"/>
                <a:cs typeface="Arial" panose="020B0604020202020204" pitchFamily="34" charset="0"/>
              </a:rPr>
              <a:t>mod p. Then, p|(z-x)(</a:t>
            </a:r>
            <a:r>
              <a:rPr lang="en-US" altLang="en-US" sz="2000" dirty="0" err="1">
                <a:solidFill>
                  <a:srgbClr val="000000"/>
                </a:solidFill>
                <a:latin typeface="Arial" panose="020B0604020202020204" pitchFamily="34" charset="0"/>
                <a:cs typeface="Arial" panose="020B0604020202020204" pitchFamily="34" charset="0"/>
              </a:rPr>
              <a:t>z+x</a:t>
            </a:r>
            <a:r>
              <a:rPr lang="en-US" altLang="en-US" sz="2000" dirty="0">
                <a:solidFill>
                  <a:srgbClr val="000000"/>
                </a:solidFill>
                <a:latin typeface="Arial" panose="020B0604020202020204" pitchFamily="34" charset="0"/>
                <a:cs typeface="Arial" panose="020B0604020202020204" pitchFamily="34" charset="0"/>
              </a:rPr>
              <a:t>). As p is prime, it must divide </a:t>
            </a:r>
            <a:br>
              <a:rPr lang="en-US" altLang="en-US" sz="2000" dirty="0">
                <a:solidFill>
                  <a:srgbClr val="000000"/>
                </a:solidFill>
                <a:latin typeface="Arial" panose="020B0604020202020204" pitchFamily="34" charset="0"/>
                <a:cs typeface="Arial" panose="020B0604020202020204" pitchFamily="34" charset="0"/>
              </a:rPr>
            </a:br>
            <a:r>
              <a:rPr lang="en-US" altLang="en-US" sz="2000" dirty="0">
                <a:solidFill>
                  <a:srgbClr val="000000"/>
                </a:solidFill>
                <a:latin typeface="Arial" panose="020B0604020202020204" pitchFamily="34" charset="0"/>
                <a:cs typeface="Arial" panose="020B0604020202020204" pitchFamily="34" charset="0"/>
              </a:rPr>
              <a:t>either (z-x) or (</a:t>
            </a:r>
            <a:r>
              <a:rPr lang="en-US" altLang="en-US" sz="2000" dirty="0" err="1">
                <a:solidFill>
                  <a:srgbClr val="000000"/>
                </a:solidFill>
                <a:latin typeface="Arial" panose="020B0604020202020204" pitchFamily="34" charset="0"/>
                <a:cs typeface="Arial" panose="020B0604020202020204" pitchFamily="34" charset="0"/>
              </a:rPr>
              <a:t>z+x</a:t>
            </a:r>
            <a:r>
              <a:rPr lang="en-US" altLang="en-US" sz="2000" dirty="0">
                <a:solidFill>
                  <a:srgbClr val="000000"/>
                </a:solidFill>
                <a:latin typeface="Arial" panose="020B0604020202020204" pitchFamily="34" charset="0"/>
                <a:cs typeface="Arial" panose="020B0604020202020204" pitchFamily="34" charset="0"/>
              </a:rPr>
              <a:t>) ⇒z=x mod p or z=-x mod p. Contradiction</a:t>
            </a:r>
          </a:p>
          <a:p>
            <a:pPr>
              <a:buFontTx/>
              <a:buNone/>
            </a:pPr>
            <a:endParaRPr lang="en-US" altLang="en-US" sz="2000" dirty="0">
              <a:solidFill>
                <a:srgbClr val="000000"/>
              </a:solidFill>
              <a:latin typeface="Arial" panose="020B0604020202020204" pitchFamily="34" charset="0"/>
              <a:cs typeface="Arial" panose="020B0604020202020204" pitchFamily="34" charset="0"/>
            </a:endParaRPr>
          </a:p>
          <a:p>
            <a:pPr>
              <a:buFontTx/>
              <a:buNone/>
            </a:pPr>
            <a:endParaRPr lang="en-US" altLang="en-US" sz="2000" dirty="0">
              <a:solidFill>
                <a:srgbClr val="000000"/>
              </a:solidFill>
              <a:latin typeface="Arial" panose="020B0604020202020204" pitchFamily="34" charset="0"/>
              <a:cs typeface="Arial" panose="020B0604020202020204" pitchFamily="34" charset="0"/>
            </a:endParaRPr>
          </a:p>
          <a:p>
            <a:pPr>
              <a:buFontTx/>
              <a:buNone/>
            </a:pPr>
            <a:endParaRPr lang="en-US" altLang="en-US" sz="2000" dirty="0">
              <a:solidFill>
                <a:srgbClr val="3366FF"/>
              </a:solidFill>
              <a:latin typeface="Arial" panose="020B0604020202020204" pitchFamily="34" charset="0"/>
              <a:cs typeface="Arial" panose="020B0604020202020204" pitchFamily="34" charset="0"/>
            </a:endParaRPr>
          </a:p>
          <a:p>
            <a:pPr>
              <a:buFontTx/>
              <a:buNone/>
            </a:pPr>
            <a:endParaRPr lang="en-US" altLang="en-US" sz="2000" dirty="0">
              <a:solidFill>
                <a:srgbClr val="FF0000"/>
              </a:solidFill>
              <a:latin typeface="Arial" panose="020B0604020202020204" pitchFamily="34" charset="0"/>
              <a:cs typeface="Arial" panose="020B0604020202020204" pitchFamily="34" charset="0"/>
            </a:endParaRPr>
          </a:p>
          <a:p>
            <a:pPr>
              <a:buFontTx/>
              <a:buNone/>
            </a:pPr>
            <a:endParaRPr lang="en-US" altLang="en-US" sz="2400" dirty="0">
              <a:latin typeface="Arial" panose="020B0604020202020204" pitchFamily="34" charset="0"/>
              <a:cs typeface="Arial" panose="020B0604020202020204" pitchFamily="34" charset="0"/>
            </a:endParaRPr>
          </a:p>
        </p:txBody>
      </p:sp>
      <p:sp>
        <p:nvSpPr>
          <p:cNvPr id="18436" name="Text Box 4">
            <a:extLst>
              <a:ext uri="{FF2B5EF4-FFF2-40B4-BE49-F238E27FC236}">
                <a16:creationId xmlns:a16="http://schemas.microsoft.com/office/drawing/2014/main" id="{081206D6-145E-9D44-9ACE-17423AC267EC}"/>
              </a:ext>
            </a:extLst>
          </p:cNvPr>
          <p:cNvSpPr txBox="1">
            <a:spLocks noChangeArrowheads="1"/>
          </p:cNvSpPr>
          <p:nvPr/>
        </p:nvSpPr>
        <p:spPr bwMode="auto">
          <a:xfrm>
            <a:off x="6477000" y="2514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endParaRPr lang="en-US" altLang="en-US">
              <a:solidFill>
                <a:srgbClr val="00279F"/>
              </a:solidFill>
            </a:endParaRPr>
          </a:p>
        </p:txBody>
      </p:sp>
      <p:pic>
        <p:nvPicPr>
          <p:cNvPr id="18437" name="Picture 6">
            <a:extLst>
              <a:ext uri="{FF2B5EF4-FFF2-40B4-BE49-F238E27FC236}">
                <a16:creationId xmlns:a16="http://schemas.microsoft.com/office/drawing/2014/main" id="{6DF25B40-E3E8-3D48-8298-81B39F11C9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712" y="2748280"/>
            <a:ext cx="738188"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7">
            <a:extLst>
              <a:ext uri="{FF2B5EF4-FFF2-40B4-BE49-F238E27FC236}">
                <a16:creationId xmlns:a16="http://schemas.microsoft.com/office/drawing/2014/main" id="{5E92D7B0-C96E-3E4C-9FFB-BC7375DD10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215866"/>
            <a:ext cx="738188"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0238122"/>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386C8D9-01B3-5746-AF2B-A666070B8D63}"/>
              </a:ext>
            </a:extLst>
          </p:cNvPr>
          <p:cNvSpPr>
            <a:spLocks noGrp="1" noChangeArrowheads="1"/>
          </p:cNvSpPr>
          <p:nvPr>
            <p:ph type="title"/>
          </p:nvPr>
        </p:nvSpPr>
        <p:spPr>
          <a:xfrm>
            <a:off x="685800" y="228600"/>
            <a:ext cx="7772400" cy="492443"/>
          </a:xfrm>
        </p:spPr>
        <p:txBody>
          <a:bodyPr/>
          <a:lstStyle/>
          <a:p>
            <a:pPr eaLnBrk="1" hangingPunct="1"/>
            <a:r>
              <a:rPr lang="en-US" altLang="en-US" sz="3200" dirty="0">
                <a:latin typeface="Arial" panose="020B0604020202020204" pitchFamily="34" charset="0"/>
                <a:cs typeface="Arial" panose="020B0604020202020204" pitchFamily="34" charset="0"/>
              </a:rPr>
              <a:t>Bit Security of </a:t>
            </a:r>
            <a:r>
              <a:rPr lang="en-US" altLang="en-US" sz="3200" dirty="0" err="1">
                <a:latin typeface="Arial" panose="020B0604020202020204" pitchFamily="34" charset="0"/>
                <a:cs typeface="Arial" panose="020B0604020202020204" pitchFamily="34" charset="0"/>
              </a:rPr>
              <a:t>g</a:t>
            </a:r>
            <a:r>
              <a:rPr lang="en-US" altLang="en-US" sz="3200" baseline="30000" dirty="0" err="1">
                <a:latin typeface="Arial" panose="020B0604020202020204" pitchFamily="34" charset="0"/>
                <a:cs typeface="Arial" panose="020B0604020202020204" pitchFamily="34" charset="0"/>
              </a:rPr>
              <a:t>x</a:t>
            </a:r>
            <a:r>
              <a:rPr lang="en-US" altLang="en-US" sz="3200" dirty="0">
                <a:latin typeface="Arial" panose="020B0604020202020204" pitchFamily="34" charset="0"/>
                <a:cs typeface="Arial" panose="020B0604020202020204" pitchFamily="34" charset="0"/>
              </a:rPr>
              <a:t> mod p</a:t>
            </a:r>
          </a:p>
        </p:txBody>
      </p:sp>
      <p:sp>
        <p:nvSpPr>
          <p:cNvPr id="20483" name="Text Box 3">
            <a:extLst>
              <a:ext uri="{FF2B5EF4-FFF2-40B4-BE49-F238E27FC236}">
                <a16:creationId xmlns:a16="http://schemas.microsoft.com/office/drawing/2014/main" id="{70460BD4-10C1-4F40-99D0-9F3A64C66246}"/>
              </a:ext>
            </a:extLst>
          </p:cNvPr>
          <p:cNvSpPr txBox="1">
            <a:spLocks noChangeArrowheads="1"/>
          </p:cNvSpPr>
          <p:nvPr/>
        </p:nvSpPr>
        <p:spPr bwMode="auto">
          <a:xfrm>
            <a:off x="484964" y="990600"/>
            <a:ext cx="888897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a:p>
            <a:r>
              <a:rPr lang="en-US" altLang="en-US" dirty="0">
                <a:solidFill>
                  <a:schemeClr val="tx2"/>
                </a:solidFill>
                <a:latin typeface="Arial" panose="020B0604020202020204" pitchFamily="34" charset="0"/>
                <a:cs typeface="Arial" panose="020B0604020202020204" pitchFamily="34" charset="0"/>
              </a:rPr>
              <a:t>Which information about x leaks from </a:t>
            </a:r>
            <a:r>
              <a:rPr lang="en-US" altLang="en-US" dirty="0" err="1">
                <a:solidFill>
                  <a:schemeClr val="tx2"/>
                </a:solidFill>
                <a:latin typeface="Arial" panose="020B0604020202020204" pitchFamily="34" charset="0"/>
                <a:cs typeface="Arial" panose="020B0604020202020204" pitchFamily="34" charset="0"/>
              </a:rPr>
              <a:t>g</a:t>
            </a:r>
            <a:r>
              <a:rPr lang="en-US" altLang="en-US" baseline="30000" dirty="0" err="1">
                <a:solidFill>
                  <a:schemeClr val="tx2"/>
                </a:solidFill>
                <a:latin typeface="Arial" panose="020B0604020202020204" pitchFamily="34" charset="0"/>
                <a:cs typeface="Arial" panose="020B0604020202020204" pitchFamily="34" charset="0"/>
              </a:rPr>
              <a:t>x</a:t>
            </a:r>
            <a:r>
              <a:rPr lang="en-US" altLang="en-US" dirty="0">
                <a:solidFill>
                  <a:schemeClr val="tx2"/>
                </a:solidFill>
                <a:latin typeface="Arial" panose="020B0604020202020204" pitchFamily="34" charset="0"/>
                <a:cs typeface="Arial" panose="020B0604020202020204" pitchFamily="34" charset="0"/>
              </a:rPr>
              <a:t> mod p, 0&lt;x&lt;p?</a:t>
            </a:r>
          </a:p>
          <a:p>
            <a:pPr eaLnBrk="1" hangingPunct="1"/>
            <a:r>
              <a:rPr lang="en-US" altLang="en-US" dirty="0">
                <a:latin typeface="Arial" panose="020B0604020202020204" pitchFamily="34" charset="0"/>
                <a:cs typeface="Arial" panose="020B0604020202020204" pitchFamily="34" charset="0"/>
              </a:rPr>
              <a:t> </a:t>
            </a:r>
          </a:p>
          <a:p>
            <a:pPr eaLnBrk="1" hangingPunct="1"/>
            <a:r>
              <a:rPr lang="en-US" altLang="en-US" dirty="0">
                <a:latin typeface="Arial" panose="020B0604020202020204" pitchFamily="34" charset="0"/>
                <a:cs typeface="Arial" panose="020B0604020202020204" pitchFamily="34" charset="0"/>
              </a:rPr>
              <a:t> A: can compute LSB(x)  from </a:t>
            </a:r>
            <a:r>
              <a:rPr lang="en-US" altLang="en-US" dirty="0" err="1">
                <a:latin typeface="Arial" panose="020B0604020202020204" pitchFamily="34" charset="0"/>
                <a:cs typeface="Arial" panose="020B0604020202020204" pitchFamily="34" charset="0"/>
              </a:rPr>
              <a:t>g</a:t>
            </a:r>
            <a:r>
              <a:rPr lang="en-US" altLang="en-US" baseline="30000" dirty="0" err="1">
                <a:latin typeface="Arial" panose="020B0604020202020204" pitchFamily="34" charset="0"/>
                <a:cs typeface="Arial" panose="020B0604020202020204" pitchFamily="34" charset="0"/>
              </a:rPr>
              <a:t>x</a:t>
            </a:r>
            <a:r>
              <a:rPr lang="en-US" altLang="en-US" dirty="0">
                <a:latin typeface="Arial" panose="020B0604020202020204" pitchFamily="34" charset="0"/>
                <a:cs typeface="Arial" panose="020B0604020202020204" pitchFamily="34" charset="0"/>
              </a:rPr>
              <a:t> mod p, by </a:t>
            </a:r>
          </a:p>
          <a:p>
            <a:pPr eaLnBrk="1" hangingPunct="1"/>
            <a:r>
              <a:rPr lang="en-US" altLang="en-US" dirty="0">
                <a:latin typeface="Arial" panose="020B0604020202020204" pitchFamily="34" charset="0"/>
                <a:cs typeface="Arial" panose="020B0604020202020204" pitchFamily="34" charset="0"/>
              </a:rPr>
              <a:t>     computing the Legendre  symbol of </a:t>
            </a:r>
            <a:r>
              <a:rPr lang="en-US" altLang="en-US" dirty="0" err="1">
                <a:latin typeface="Arial" panose="020B0604020202020204" pitchFamily="34" charset="0"/>
                <a:cs typeface="Arial" panose="020B0604020202020204" pitchFamily="34" charset="0"/>
              </a:rPr>
              <a:t>g</a:t>
            </a:r>
            <a:r>
              <a:rPr lang="en-US" altLang="en-US" baseline="30000" dirty="0" err="1">
                <a:latin typeface="Arial" panose="020B0604020202020204" pitchFamily="34" charset="0"/>
                <a:cs typeface="Arial" panose="020B0604020202020204" pitchFamily="34" charset="0"/>
              </a:rPr>
              <a:t>x</a:t>
            </a:r>
            <a:r>
              <a:rPr lang="en-US" altLang="en-US" dirty="0">
                <a:latin typeface="Arial" panose="020B0604020202020204" pitchFamily="34" charset="0"/>
                <a:cs typeface="Arial" panose="020B0604020202020204" pitchFamily="34" charset="0"/>
              </a:rPr>
              <a:t> mod p, </a:t>
            </a:r>
          </a:p>
          <a:p>
            <a:endParaRPr lang="en-US" altLang="en-US" dirty="0">
              <a:solidFill>
                <a:srgbClr val="0070C0"/>
              </a:solidFill>
              <a:latin typeface="Arial" panose="020B0604020202020204" pitchFamily="34" charset="0"/>
              <a:cs typeface="Arial" panose="020B0604020202020204" pitchFamily="34" charset="0"/>
            </a:endParaRPr>
          </a:p>
          <a:p>
            <a:r>
              <a:rPr lang="en-US" altLang="en-US" dirty="0">
                <a:solidFill>
                  <a:schemeClr val="tx2"/>
                </a:solidFill>
                <a:latin typeface="Arial" panose="020B0604020202020204" pitchFamily="34" charset="0"/>
                <a:cs typeface="Arial" panose="020B0604020202020204" pitchFamily="34" charset="0"/>
              </a:rPr>
              <a:t>Which information, if any, about x is well hidden by </a:t>
            </a:r>
            <a:r>
              <a:rPr lang="en-US" altLang="en-US" dirty="0" err="1">
                <a:solidFill>
                  <a:schemeClr val="tx2"/>
                </a:solidFill>
                <a:latin typeface="Arial" panose="020B0604020202020204" pitchFamily="34" charset="0"/>
                <a:cs typeface="Arial" panose="020B0604020202020204" pitchFamily="34" charset="0"/>
              </a:rPr>
              <a:t>g</a:t>
            </a:r>
            <a:r>
              <a:rPr lang="en-US" altLang="en-US" baseline="30000" dirty="0" err="1">
                <a:solidFill>
                  <a:schemeClr val="tx2"/>
                </a:solidFill>
                <a:latin typeface="Arial" panose="020B0604020202020204" pitchFamily="34" charset="0"/>
                <a:cs typeface="Arial" panose="020B0604020202020204" pitchFamily="34" charset="0"/>
              </a:rPr>
              <a:t>x</a:t>
            </a:r>
            <a:r>
              <a:rPr lang="en-US" altLang="en-US" dirty="0">
                <a:solidFill>
                  <a:schemeClr val="tx2"/>
                </a:solidFill>
                <a:latin typeface="Arial" panose="020B0604020202020204" pitchFamily="34" charset="0"/>
                <a:cs typeface="Arial" panose="020B0604020202020204" pitchFamily="34" charset="0"/>
              </a:rPr>
              <a:t> mod p?</a:t>
            </a:r>
          </a:p>
          <a:p>
            <a:r>
              <a:rPr lang="en-US" altLang="en-US" dirty="0"/>
              <a:t>   </a:t>
            </a:r>
          </a:p>
          <a:p>
            <a:r>
              <a:rPr lang="en-US" altLang="en-US" dirty="0">
                <a:latin typeface="Arial" panose="020B0604020202020204" pitchFamily="34" charset="0"/>
                <a:cs typeface="Arial" panose="020B0604020202020204" pitchFamily="34" charset="0"/>
              </a:rPr>
              <a:t>There must be some bit of x which is hard to compute, </a:t>
            </a:r>
          </a:p>
          <a:p>
            <a:r>
              <a:rPr lang="en-US" altLang="en-US" dirty="0">
                <a:latin typeface="Arial" panose="020B0604020202020204" pitchFamily="34" charset="0"/>
                <a:cs typeface="Arial" panose="020B0604020202020204" pitchFamily="34" charset="0"/>
              </a:rPr>
              <a:t>     but which one?</a:t>
            </a:r>
          </a:p>
          <a:p>
            <a:endParaRPr lang="en-US" altLang="en-US" dirty="0">
              <a:latin typeface="Arial" panose="020B0604020202020204" pitchFamily="34" charset="0"/>
              <a:cs typeface="Arial" panose="020B0604020202020204" pitchFamily="34" charset="0"/>
            </a:endParaRPr>
          </a:p>
          <a:p>
            <a:r>
              <a:rPr lang="en-US" altLang="en-US" dirty="0">
                <a:solidFill>
                  <a:schemeClr val="tx2"/>
                </a:solidFill>
                <a:latin typeface="Arial" panose="020B0604020202020204" pitchFamily="34" charset="0"/>
                <a:cs typeface="Arial" panose="020B0604020202020204" pitchFamily="34" charset="0"/>
              </a:rPr>
              <a:t>Is there any bit of x which is </a:t>
            </a:r>
            <a:r>
              <a:rPr lang="en-US" altLang="en-US" b="1" dirty="0">
                <a:solidFill>
                  <a:schemeClr val="tx2"/>
                </a:solidFill>
                <a:latin typeface="Arial" panose="020B0604020202020204" pitchFamily="34" charset="0"/>
                <a:cs typeface="Arial" panose="020B0604020202020204" pitchFamily="34" charset="0"/>
              </a:rPr>
              <a:t>hard to predict </a:t>
            </a:r>
            <a:r>
              <a:rPr lang="en-US" altLang="en-US" dirty="0">
                <a:solidFill>
                  <a:schemeClr val="tx2"/>
                </a:solidFill>
                <a:latin typeface="Arial" panose="020B0604020202020204" pitchFamily="34" charset="0"/>
                <a:cs typeface="Arial" panose="020B0604020202020204" pitchFamily="34" charset="0"/>
              </a:rPr>
              <a:t>better than 50-50? </a:t>
            </a:r>
          </a:p>
          <a:p>
            <a:endParaRPr lang="en-US" altLang="en-US" dirty="0">
              <a:latin typeface="Arial" panose="020B0604020202020204" pitchFamily="34" charset="0"/>
              <a:cs typeface="Arial" panose="020B0604020202020204" pitchFamily="34" charset="0"/>
            </a:endParaRPr>
          </a:p>
          <a:p>
            <a:pPr>
              <a:buFontTx/>
              <a:buChar char="•"/>
            </a:pPr>
            <a:endParaRPr lang="en-US" altLang="en-US" dirty="0">
              <a:latin typeface="Arial" panose="020B0604020202020204" pitchFamily="34" charset="0"/>
              <a:cs typeface="Arial" panose="020B0604020202020204" pitchFamily="34" charset="0"/>
            </a:endParaRPr>
          </a:p>
          <a:p>
            <a:pPr>
              <a:buFontTx/>
              <a:buChar char="•"/>
            </a:pPr>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047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039A664B-EBEB-8E4A-9009-8F98B085FA08}"/>
              </a:ext>
            </a:extLst>
          </p:cNvPr>
          <p:cNvSpPr>
            <a:spLocks noGrp="1" noChangeArrowheads="1"/>
          </p:cNvSpPr>
          <p:nvPr>
            <p:ph type="title"/>
          </p:nvPr>
        </p:nvSpPr>
        <p:spPr>
          <a:xfrm>
            <a:off x="685800" y="152400"/>
            <a:ext cx="7772400" cy="1143000"/>
          </a:xfrm>
        </p:spPr>
        <p:txBody>
          <a:bodyPr/>
          <a:lstStyle/>
          <a:p>
            <a:pPr eaLnBrk="1" hangingPunct="1"/>
            <a:r>
              <a:rPr lang="en-US" altLang="en-US" sz="4000" b="1" dirty="0">
                <a:latin typeface="Arial" panose="020B0604020202020204" pitchFamily="34" charset="0"/>
                <a:cs typeface="Arial" panose="020B0604020202020204" pitchFamily="34" charset="0"/>
              </a:rPr>
              <a:t>Weak</a:t>
            </a:r>
            <a:r>
              <a:rPr lang="en-US" altLang="en-US" sz="4000" dirty="0">
                <a:latin typeface="Arial" panose="020B0604020202020204" pitchFamily="34" charset="0"/>
                <a:cs typeface="Arial" panose="020B0604020202020204" pitchFamily="34" charset="0"/>
              </a:rPr>
              <a:t> One-Way Function</a:t>
            </a:r>
          </a:p>
        </p:txBody>
      </p:sp>
      <mc:AlternateContent xmlns:mc="http://schemas.openxmlformats.org/markup-compatibility/2006">
        <mc:Choice xmlns:a14="http://schemas.microsoft.com/office/drawing/2010/main" Requires="a14">
          <p:sp>
            <p:nvSpPr>
              <p:cNvPr id="78850" name="Rectangle 3">
                <a:extLst>
                  <a:ext uri="{FF2B5EF4-FFF2-40B4-BE49-F238E27FC236}">
                    <a16:creationId xmlns:a16="http://schemas.microsoft.com/office/drawing/2014/main" id="{10FBC3EB-97D4-2846-A424-357878783ABF}"/>
                  </a:ext>
                </a:extLst>
              </p:cNvPr>
              <p:cNvSpPr>
                <a:spLocks noGrp="1" noChangeArrowheads="1"/>
              </p:cNvSpPr>
              <p:nvPr>
                <p:ph type="body" idx="1"/>
              </p:nvPr>
            </p:nvSpPr>
            <p:spPr>
              <a:xfrm>
                <a:off x="190500" y="1681416"/>
                <a:ext cx="8763000" cy="5170646"/>
              </a:xfrm>
            </p:spPr>
            <p:txBody>
              <a:bodyPr/>
              <a:lstStyle/>
              <a:p>
                <a:pPr eaLnBrk="1" hangingPunct="1">
                  <a:lnSpc>
                    <a:spcPct val="80000"/>
                  </a:lnSpc>
                  <a:defRPr/>
                </a:pPr>
                <a:endParaRPr lang="en-US" sz="2800" dirty="0">
                  <a:latin typeface="Arial" panose="020B0604020202020204" pitchFamily="34" charset="0"/>
                  <a:ea typeface="ＭＳ Ｐゴシック" pitchFamily="-84" charset="-128"/>
                  <a:cs typeface="Arial" panose="020B0604020202020204" pitchFamily="34" charset="0"/>
                </a:endParaRPr>
              </a:p>
              <a:p>
                <a:pPr eaLnBrk="1" hangingPunct="1">
                  <a:lnSpc>
                    <a:spcPct val="80000"/>
                  </a:lnSpc>
                  <a:buFontTx/>
                  <a:buNone/>
                  <a:defRPr/>
                </a:pPr>
                <a:r>
                  <a:rPr lang="en-US" b="1" dirty="0">
                    <a:solidFill>
                      <a:schemeClr val="tx1"/>
                    </a:solidFill>
                    <a:latin typeface="Arial" panose="020B0604020202020204" pitchFamily="34" charset="0"/>
                    <a:ea typeface="ＭＳ Ｐゴシック" pitchFamily="-84" charset="-128"/>
                    <a:cs typeface="Arial" panose="020B0604020202020204" pitchFamily="34" charset="0"/>
                  </a:rPr>
                  <a:t>Definition: </a:t>
                </a:r>
                <a:r>
                  <a:rPr lang="en-US" sz="2800" dirty="0">
                    <a:solidFill>
                      <a:schemeClr val="tx2"/>
                    </a:solidFill>
                    <a:latin typeface="Arial" panose="020B0604020202020204" pitchFamily="34" charset="0"/>
                    <a:ea typeface="ＭＳ Ｐゴシック" pitchFamily="-84" charset="-128"/>
                    <a:cs typeface="Arial" panose="020B0604020202020204" pitchFamily="34" charset="0"/>
                  </a:rPr>
                  <a:t>f: {0,1}*  </a:t>
                </a:r>
                <a:r>
                  <a:rPr lang="en-US" sz="2800" dirty="0">
                    <a:solidFill>
                      <a:schemeClr val="tx2"/>
                    </a:solidFill>
                    <a:latin typeface="Arial" panose="020B0604020202020204" pitchFamily="34" charset="0"/>
                    <a:ea typeface="ＭＳ Ｐゴシック" pitchFamily="-84" charset="-128"/>
                    <a:cs typeface="Arial" panose="020B0604020202020204" pitchFamily="34" charset="0"/>
                    <a:sym typeface="Symbol" charset="0"/>
                  </a:rPr>
                  <a:t></a:t>
                </a:r>
                <a:r>
                  <a:rPr lang="en-US" sz="2800" dirty="0">
                    <a:solidFill>
                      <a:schemeClr val="tx2"/>
                    </a:solidFill>
                    <a:latin typeface="Arial" panose="020B0604020202020204" pitchFamily="34" charset="0"/>
                    <a:ea typeface="ＭＳ Ｐゴシック" pitchFamily="-84" charset="-128"/>
                    <a:cs typeface="Arial" panose="020B0604020202020204" pitchFamily="34" charset="0"/>
                  </a:rPr>
                  <a:t> {0,1}* </a:t>
                </a:r>
                <a:r>
                  <a:rPr lang="en-US" sz="2800" dirty="0">
                    <a:solidFill>
                      <a:schemeClr val="tx1"/>
                    </a:solidFill>
                    <a:latin typeface="Arial" panose="020B0604020202020204" pitchFamily="34" charset="0"/>
                    <a:ea typeface="ＭＳ Ｐゴシック" pitchFamily="-84" charset="-128"/>
                    <a:cs typeface="Arial" panose="020B0604020202020204" pitchFamily="34" charset="0"/>
                  </a:rPr>
                  <a:t>is a </a:t>
                </a:r>
                <a:r>
                  <a:rPr lang="en-US" sz="2800" b="1" dirty="0">
                    <a:solidFill>
                      <a:schemeClr val="tx1"/>
                    </a:solidFill>
                    <a:latin typeface="Arial" panose="020B0604020202020204" pitchFamily="34" charset="0"/>
                    <a:ea typeface="ＭＳ Ｐゴシック" pitchFamily="-84" charset="-128"/>
                    <a:cs typeface="Arial" panose="020B0604020202020204" pitchFamily="34" charset="0"/>
                  </a:rPr>
                  <a:t>weak one-way </a:t>
                </a:r>
                <a:r>
                  <a:rPr lang="en-US" sz="2800" dirty="0">
                    <a:solidFill>
                      <a:schemeClr val="tx1"/>
                    </a:solidFill>
                    <a:latin typeface="Arial" panose="020B0604020202020204" pitchFamily="34" charset="0"/>
                    <a:ea typeface="ＭＳ Ｐゴシック" pitchFamily="-84" charset="-128"/>
                    <a:cs typeface="Arial" panose="020B0604020202020204" pitchFamily="34" charset="0"/>
                  </a:rPr>
                  <a:t>function </a:t>
                </a:r>
                <a:endParaRPr lang="en-US" dirty="0">
                  <a:solidFill>
                    <a:schemeClr val="tx1"/>
                  </a:solidFill>
                  <a:latin typeface="Arial" panose="020B0604020202020204" pitchFamily="34" charset="0"/>
                  <a:ea typeface="ＭＳ Ｐゴシック" pitchFamily="-84" charset="-128"/>
                  <a:cs typeface="Arial" panose="020B0604020202020204" pitchFamily="34" charset="0"/>
                </a:endParaRPr>
              </a:p>
              <a:p>
                <a:pPr eaLnBrk="1" hangingPunct="1">
                  <a:lnSpc>
                    <a:spcPct val="80000"/>
                  </a:lnSpc>
                  <a:buFontTx/>
                  <a:buNone/>
                  <a:defRPr/>
                </a:pPr>
                <a:endParaRPr lang="en-US" sz="2800" dirty="0">
                  <a:solidFill>
                    <a:schemeClr val="tx1"/>
                  </a:solidFill>
                  <a:latin typeface="Arial" panose="020B0604020202020204" pitchFamily="34" charset="0"/>
                  <a:ea typeface="ＭＳ Ｐゴシック" pitchFamily="-84" charset="-128"/>
                  <a:cs typeface="Arial" panose="020B0604020202020204" pitchFamily="34" charset="0"/>
                </a:endParaRPr>
              </a:p>
              <a:p>
                <a:pPr marL="457200" indent="-457200" eaLnBrk="1" hangingPunct="1">
                  <a:lnSpc>
                    <a:spcPct val="80000"/>
                  </a:lnSpc>
                  <a:buFontTx/>
                  <a:buAutoNum type="arabicPeriod"/>
                  <a:defRPr/>
                </a:pPr>
                <a:r>
                  <a:rPr lang="en-US" b="1" dirty="0">
                    <a:solidFill>
                      <a:schemeClr val="tx1"/>
                    </a:solidFill>
                    <a:latin typeface="Arial" panose="020B0604020202020204" pitchFamily="34" charset="0"/>
                    <a:ea typeface="ＭＳ Ｐゴシック" pitchFamily="-84" charset="-128"/>
                    <a:cs typeface="Arial" panose="020B0604020202020204" pitchFamily="34" charset="0"/>
                  </a:rPr>
                  <a:t>Easy to Evaluate: </a:t>
                </a:r>
                <a:r>
                  <a:rPr lang="en-US" dirty="0">
                    <a:solidFill>
                      <a:schemeClr val="tx1"/>
                    </a:solidFill>
                    <a:latin typeface="Arial" panose="020B0604020202020204" pitchFamily="34" charset="0"/>
                    <a:ea typeface="ＭＳ Ｐゴシック" pitchFamily="-84" charset="-128"/>
                    <a:cs typeface="Arial" panose="020B0604020202020204" pitchFamily="34" charset="0"/>
                    <a:sym typeface="Symbol" charset="0"/>
                  </a:rPr>
                  <a:t></a:t>
                </a:r>
                <a:r>
                  <a:rPr lang="en-US" dirty="0">
                    <a:solidFill>
                      <a:schemeClr val="tx1"/>
                    </a:solidFill>
                    <a:latin typeface="Arial" panose="020B0604020202020204" pitchFamily="34" charset="0"/>
                    <a:ea typeface="ＭＳ Ｐゴシック" pitchFamily="-84" charset="-128"/>
                    <a:cs typeface="Arial" panose="020B0604020202020204" pitchFamily="34" charset="0"/>
                  </a:rPr>
                  <a:t> </a:t>
                </a:r>
                <a:r>
                  <a:rPr lang="en-US" sz="2800" dirty="0">
                    <a:solidFill>
                      <a:schemeClr val="tx1"/>
                    </a:solidFill>
                    <a:latin typeface="Arial" panose="020B0604020202020204" pitchFamily="34" charset="0"/>
                    <a:ea typeface="ＭＳ Ｐゴシック" pitchFamily="-84" charset="-128"/>
                    <a:cs typeface="Arial" panose="020B0604020202020204" pitchFamily="34" charset="0"/>
                  </a:rPr>
                  <a:t>PPT algorithm A </a:t>
                </a:r>
                <a:r>
                  <a:rPr lang="en-US" sz="2800" dirty="0" err="1">
                    <a:solidFill>
                      <a:schemeClr val="tx1"/>
                    </a:solidFill>
                    <a:latin typeface="Arial" panose="020B0604020202020204" pitchFamily="34" charset="0"/>
                    <a:ea typeface="ＭＳ Ｐゴシック" pitchFamily="-84" charset="-128"/>
                    <a:cs typeface="Arial" panose="020B0604020202020204" pitchFamily="34" charset="0"/>
                  </a:rPr>
                  <a:t>s.t.</a:t>
                </a:r>
                <a:r>
                  <a:rPr lang="en-US" sz="2800" dirty="0">
                    <a:solidFill>
                      <a:schemeClr val="tx1"/>
                    </a:solidFill>
                    <a:latin typeface="Arial" panose="020B0604020202020204" pitchFamily="34" charset="0"/>
                    <a:ea typeface="ＭＳ Ｐゴシック" pitchFamily="-84" charset="-128"/>
                    <a:cs typeface="Arial" panose="020B0604020202020204" pitchFamily="34" charset="0"/>
                  </a:rPr>
                  <a:t> A(x)=f(x)</a:t>
                </a:r>
              </a:p>
              <a:p>
                <a:pPr eaLnBrk="1" hangingPunct="1">
                  <a:lnSpc>
                    <a:spcPct val="80000"/>
                  </a:lnSpc>
                  <a:defRPr/>
                </a:pPr>
                <a:endParaRPr lang="en-US" sz="2800" dirty="0">
                  <a:solidFill>
                    <a:srgbClr val="FF0000"/>
                  </a:solidFill>
                  <a:latin typeface="Arial" panose="020B0604020202020204" pitchFamily="34" charset="0"/>
                  <a:ea typeface="ＭＳ Ｐゴシック" pitchFamily="-84" charset="-128"/>
                  <a:cs typeface="Arial" panose="020B0604020202020204" pitchFamily="34" charset="0"/>
                </a:endParaRPr>
              </a:p>
              <a:p>
                <a:pPr eaLnBrk="1" hangingPunct="1">
                  <a:lnSpc>
                    <a:spcPct val="80000"/>
                  </a:lnSpc>
                  <a:buFontTx/>
                  <a:buNone/>
                  <a:defRPr/>
                </a:pPr>
                <a:r>
                  <a:rPr lang="en-US" dirty="0">
                    <a:solidFill>
                      <a:srgbClr val="FF0000"/>
                    </a:solidFill>
                    <a:latin typeface="Arial" panose="020B0604020202020204" pitchFamily="34" charset="0"/>
                    <a:ea typeface="ＭＳ Ｐゴシック" pitchFamily="-84" charset="-128"/>
                    <a:cs typeface="Arial" panose="020B0604020202020204" pitchFamily="34" charset="0"/>
                    <a:sym typeface="Symbol" charset="0"/>
                  </a:rPr>
                  <a:t>2. </a:t>
                </a:r>
                <a:r>
                  <a:rPr lang="en-US" b="1" dirty="0">
                    <a:solidFill>
                      <a:srgbClr val="FF0000"/>
                    </a:solidFill>
                    <a:latin typeface="Arial" panose="020B0604020202020204" pitchFamily="34" charset="0"/>
                    <a:ea typeface="ＭＳ Ｐゴシック" pitchFamily="-84" charset="-128"/>
                    <a:cs typeface="Arial" panose="020B0604020202020204" pitchFamily="34" charset="0"/>
                    <a:sym typeface="Symbol" charset="0"/>
                  </a:rPr>
                  <a:t>Weakly Hard to Invert</a:t>
                </a:r>
                <a:r>
                  <a:rPr lang="en-US" dirty="0">
                    <a:solidFill>
                      <a:srgbClr val="FF0000"/>
                    </a:solidFill>
                    <a:latin typeface="Arial" panose="020B0604020202020204" pitchFamily="34" charset="0"/>
                    <a:ea typeface="ＭＳ Ｐゴシック" pitchFamily="-84" charset="-128"/>
                    <a:cs typeface="Arial" panose="020B0604020202020204" pitchFamily="34" charset="0"/>
                    <a:sym typeface="Symbol" charset="0"/>
                  </a:rPr>
                  <a:t>: </a:t>
                </a:r>
                <a:r>
                  <a:rPr lang="en-US" dirty="0">
                    <a:solidFill>
                      <a:schemeClr val="tx1"/>
                    </a:solidFill>
                    <a:latin typeface="Arial" panose="020B0604020202020204" pitchFamily="34" charset="0"/>
                    <a:ea typeface="ＭＳ Ｐゴシック" pitchFamily="-84" charset="-128"/>
                    <a:cs typeface="Arial" panose="020B0604020202020204" pitchFamily="34" charset="0"/>
                    <a:sym typeface="Symbol" charset="0"/>
                  </a:rPr>
                  <a:t></a:t>
                </a:r>
                <a:r>
                  <a:rPr lang="en-US" sz="2800" dirty="0">
                    <a:solidFill>
                      <a:schemeClr val="tx1"/>
                    </a:solidFill>
                    <a:latin typeface="Arial" panose="020B0604020202020204" pitchFamily="34" charset="0"/>
                    <a:ea typeface="ＭＳ Ｐゴシック" pitchFamily="-84" charset="-128"/>
                    <a:cs typeface="Arial" panose="020B0604020202020204" pitchFamily="34" charset="0"/>
                    <a:sym typeface="Symbol" charset="0"/>
                  </a:rPr>
                  <a:t> non-negligible </a:t>
                </a:r>
                <a:r>
                  <a:rPr lang="en-US" sz="2800" dirty="0">
                    <a:solidFill>
                      <a:schemeClr val="tx1"/>
                    </a:solidFill>
                    <a:latin typeface="Symbol" pitchFamily="2" charset="2"/>
                    <a:ea typeface="ＭＳ Ｐゴシック" pitchFamily="-84" charset="-128"/>
                    <a:cs typeface="Arial" panose="020B0604020202020204" pitchFamily="34" charset="0"/>
                    <a:sym typeface="Symbol" charset="0"/>
                  </a:rPr>
                  <a:t>e</a:t>
                </a:r>
              </a:p>
              <a:p>
                <a:pPr eaLnBrk="1" hangingPunct="1">
                  <a:lnSpc>
                    <a:spcPct val="80000"/>
                  </a:lnSpc>
                  <a:buFont typeface="Symbol" charset="0"/>
                  <a:buChar char="&quot;"/>
                  <a:defRPr/>
                </a:pPr>
                <a:r>
                  <a:rPr lang="en-US" sz="2800" dirty="0">
                    <a:solidFill>
                      <a:schemeClr val="tx1"/>
                    </a:solidFill>
                    <a:latin typeface="Arial" panose="020B0604020202020204" pitchFamily="34" charset="0"/>
                    <a:ea typeface="ＭＳ Ｐゴシック" pitchFamily="-84" charset="-128"/>
                    <a:cs typeface="Arial" panose="020B0604020202020204" pitchFamily="34" charset="0"/>
                  </a:rPr>
                  <a:t>PPT </a:t>
                </a:r>
                <a:r>
                  <a:rPr lang="en-US" sz="2800" i="1" dirty="0">
                    <a:solidFill>
                      <a:schemeClr val="tx1"/>
                    </a:solidFill>
                    <a:latin typeface="Arial" panose="020B0604020202020204" pitchFamily="34" charset="0"/>
                    <a:ea typeface="ＭＳ Ｐゴシック" pitchFamily="-84" charset="-128"/>
                    <a:cs typeface="Arial" panose="020B0604020202020204" pitchFamily="34" charset="0"/>
                  </a:rPr>
                  <a:t>Invertor</a:t>
                </a:r>
                <a:r>
                  <a:rPr lang="en-US" sz="2800" dirty="0">
                    <a:solidFill>
                      <a:schemeClr val="tx1"/>
                    </a:solidFill>
                    <a:latin typeface="Arial" panose="020B0604020202020204" pitchFamily="34" charset="0"/>
                    <a:ea typeface="ＭＳ Ｐゴシック" pitchFamily="-84" charset="-128"/>
                    <a:cs typeface="Arial" panose="020B0604020202020204" pitchFamily="34" charset="0"/>
                  </a:rPr>
                  <a:t>, </a:t>
                </a:r>
                <a:r>
                  <a:rPr lang="en-US" sz="2800" dirty="0">
                    <a:solidFill>
                      <a:schemeClr val="tx1"/>
                    </a:solidFill>
                    <a:latin typeface="Arial" panose="020B0604020202020204" pitchFamily="34" charset="0"/>
                    <a:ea typeface="ＭＳ Ｐゴシック" pitchFamily="-84" charset="-128"/>
                    <a:cs typeface="Arial" panose="020B0604020202020204" pitchFamily="34" charset="0"/>
                    <a:sym typeface="Symbol" charset="0"/>
                  </a:rPr>
                  <a:t>sufficiently large n </a:t>
                </a:r>
              </a:p>
              <a:p>
                <a:pPr marL="0" indent="0" eaLnBrk="1" hangingPunct="1">
                  <a:lnSpc>
                    <a:spcPct val="80000"/>
                  </a:lnSpc>
                  <a:buNone/>
                  <a:defRPr/>
                </a:pPr>
                <a:r>
                  <a:rPr lang="en-US" sz="2800" dirty="0" err="1">
                    <a:solidFill>
                      <a:schemeClr val="tx1"/>
                    </a:solidFill>
                    <a:latin typeface="Arial" panose="020B0604020202020204" pitchFamily="34" charset="0"/>
                    <a:ea typeface="ＭＳ Ｐゴシック" pitchFamily="-84" charset="-128"/>
                    <a:cs typeface="Arial" panose="020B0604020202020204" pitchFamily="34" charset="0"/>
                  </a:rPr>
                  <a:t>Pr</a:t>
                </a:r>
                <a:r>
                  <a:rPr lang="en-US" sz="2800" dirty="0">
                    <a:solidFill>
                      <a:schemeClr val="tx1"/>
                    </a:solidFill>
                    <a:latin typeface="Arial" panose="020B0604020202020204" pitchFamily="34" charset="0"/>
                    <a:ea typeface="ＭＳ Ｐゴシック" pitchFamily="-84" charset="-128"/>
                    <a:cs typeface="Arial" panose="020B0604020202020204" pitchFamily="34" charset="0"/>
                  </a:rPr>
                  <a:t>[x</a:t>
                </a:r>
                <a:r>
                  <a:rPr lang="en-US" sz="2800" dirty="0">
                    <a:solidFill>
                      <a:schemeClr val="tx1"/>
                    </a:solidFill>
                    <a:latin typeface="Arial" panose="020B0604020202020204" pitchFamily="34" charset="0"/>
                    <a:ea typeface="ＭＳ Ｐゴシック" pitchFamily="-84" charset="-128"/>
                    <a:cs typeface="Arial" panose="020B0604020202020204" pitchFamily="34" charset="0"/>
                    <a:sym typeface="Symbol" charset="0"/>
                  </a:rPr>
                  <a:t>{0,1}</a:t>
                </a:r>
                <a:r>
                  <a:rPr lang="en-US" sz="2800" baseline="30000" dirty="0">
                    <a:solidFill>
                      <a:schemeClr val="tx1"/>
                    </a:solidFill>
                    <a:latin typeface="Arial" panose="020B0604020202020204" pitchFamily="34" charset="0"/>
                    <a:ea typeface="ＭＳ Ｐゴシック" pitchFamily="-84" charset="-128"/>
                    <a:cs typeface="Arial" panose="020B0604020202020204" pitchFamily="34" charset="0"/>
                    <a:sym typeface="Symbol" charset="0"/>
                  </a:rPr>
                  <a:t>n</a:t>
                </a:r>
                <a:r>
                  <a:rPr lang="en-US" sz="2800" dirty="0">
                    <a:solidFill>
                      <a:schemeClr val="tx1"/>
                    </a:solidFill>
                    <a:latin typeface="Arial" panose="020B0604020202020204" pitchFamily="34" charset="0"/>
                    <a:ea typeface="ＭＳ Ｐゴシック" pitchFamily="-84" charset="-128"/>
                    <a:cs typeface="Arial" panose="020B0604020202020204" pitchFamily="34" charset="0"/>
                    <a:sym typeface="Symbol" charset="0"/>
                  </a:rPr>
                  <a:t>: Invertor</a:t>
                </a:r>
                <a:r>
                  <a:rPr lang="en-US" sz="2800" dirty="0">
                    <a:solidFill>
                      <a:schemeClr val="tx1"/>
                    </a:solidFill>
                    <a:latin typeface="Arial" panose="020B0604020202020204" pitchFamily="34" charset="0"/>
                    <a:ea typeface="ＭＳ Ｐゴシック" pitchFamily="-84" charset="-128"/>
                    <a:cs typeface="Arial" panose="020B0604020202020204" pitchFamily="34" charset="0"/>
                  </a:rPr>
                  <a:t>(f(x))</a:t>
                </a:r>
                <a14:m>
                  <m:oMath xmlns:m="http://schemas.openxmlformats.org/officeDocument/2006/math">
                    <m:r>
                      <a:rPr lang="en-US" sz="2800" i="1" dirty="0"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oMath>
                </a14:m>
                <a:r>
                  <a:rPr lang="en-US" sz="2800" dirty="0">
                    <a:solidFill>
                      <a:schemeClr val="tx1"/>
                    </a:solidFill>
                    <a:latin typeface="Arial" panose="020B0604020202020204" pitchFamily="34" charset="0"/>
                    <a:ea typeface="ＭＳ Ｐゴシック" pitchFamily="-84" charset="-128"/>
                    <a:cs typeface="Arial" panose="020B0604020202020204" pitchFamily="34" charset="0"/>
                  </a:rPr>
                  <a:t>x’ </a:t>
                </a:r>
                <a:r>
                  <a:rPr lang="en-US" sz="2800" dirty="0" err="1">
                    <a:solidFill>
                      <a:schemeClr val="tx1"/>
                    </a:solidFill>
                    <a:latin typeface="Arial" panose="020B0604020202020204" pitchFamily="34" charset="0"/>
                    <a:ea typeface="ＭＳ Ｐゴシック" pitchFamily="-84" charset="-128"/>
                    <a:cs typeface="Arial" panose="020B0604020202020204" pitchFamily="34" charset="0"/>
                  </a:rPr>
                  <a:t>s.t.</a:t>
                </a:r>
                <a:r>
                  <a:rPr lang="en-US" sz="2800" dirty="0">
                    <a:solidFill>
                      <a:schemeClr val="tx1"/>
                    </a:solidFill>
                    <a:latin typeface="Arial" panose="020B0604020202020204" pitchFamily="34" charset="0"/>
                    <a:ea typeface="ＭＳ Ｐゴシック" pitchFamily="-84" charset="-128"/>
                    <a:cs typeface="Arial" panose="020B0604020202020204" pitchFamily="34" charset="0"/>
                  </a:rPr>
                  <a:t> f(x)=f(x’)</a:t>
                </a:r>
                <a:r>
                  <a:rPr lang="en-US" altLang="ja-JP" sz="2800" dirty="0">
                    <a:solidFill>
                      <a:schemeClr val="tx1"/>
                    </a:solidFill>
                    <a:latin typeface="Arial" panose="020B0604020202020204" pitchFamily="34" charset="0"/>
                    <a:ea typeface="ＭＳ Ｐゴシック" pitchFamily="-84" charset="-128"/>
                    <a:cs typeface="Arial" panose="020B0604020202020204" pitchFamily="34" charset="0"/>
                  </a:rPr>
                  <a:t>) &gt;</a:t>
                </a:r>
                <a:r>
                  <a:rPr lang="en-US" altLang="ja-JP" sz="2800" dirty="0">
                    <a:solidFill>
                      <a:schemeClr val="tx1"/>
                    </a:solidFill>
                    <a:latin typeface="Symbol" pitchFamily="2" charset="2"/>
                    <a:ea typeface="ＭＳ Ｐゴシック" pitchFamily="-84" charset="-128"/>
                    <a:cs typeface="Arial" panose="020B0604020202020204" pitchFamily="34" charset="0"/>
                  </a:rPr>
                  <a:t>e</a:t>
                </a:r>
                <a:r>
                  <a:rPr lang="en-US" altLang="ja-JP" sz="2800" dirty="0">
                    <a:solidFill>
                      <a:schemeClr val="tx1"/>
                    </a:solidFill>
                    <a:latin typeface="Arial" panose="020B0604020202020204" pitchFamily="34" charset="0"/>
                    <a:ea typeface="ＭＳ Ｐゴシック" pitchFamily="-84" charset="-128"/>
                    <a:cs typeface="Arial" panose="020B0604020202020204" pitchFamily="34" charset="0"/>
                  </a:rPr>
                  <a:t>(n)</a:t>
                </a:r>
              </a:p>
              <a:p>
                <a:pPr marL="0" indent="0" eaLnBrk="1" hangingPunct="1">
                  <a:lnSpc>
                    <a:spcPct val="80000"/>
                  </a:lnSpc>
                  <a:buFontTx/>
                  <a:buNone/>
                  <a:defRPr/>
                </a:pPr>
                <a:endParaRPr lang="en-US" altLang="ja-JP" dirty="0">
                  <a:solidFill>
                    <a:schemeClr val="tx1"/>
                  </a:solidFill>
                  <a:latin typeface="Arial" panose="020B0604020202020204" pitchFamily="34" charset="0"/>
                  <a:ea typeface="ＭＳ Ｐゴシック" pitchFamily="-84" charset="-128"/>
                  <a:cs typeface="Arial" panose="020B0604020202020204" pitchFamily="34" charset="0"/>
                </a:endParaRPr>
              </a:p>
              <a:p>
                <a:pPr marL="0" indent="0" eaLnBrk="1" hangingPunct="1">
                  <a:lnSpc>
                    <a:spcPct val="80000"/>
                  </a:lnSpc>
                  <a:buFontTx/>
                  <a:buNone/>
                  <a:defRPr/>
                </a:pPr>
                <a:r>
                  <a:rPr lang="en-US" altLang="ja-JP" b="1" dirty="0">
                    <a:solidFill>
                      <a:schemeClr val="tx1"/>
                    </a:solidFill>
                    <a:latin typeface="Arial" panose="020B0604020202020204" pitchFamily="34" charset="0"/>
                    <a:ea typeface="ＭＳ Ｐゴシック" pitchFamily="-84" charset="-128"/>
                    <a:cs typeface="Arial" panose="020B0604020202020204" pitchFamily="34" charset="0"/>
                  </a:rPr>
                  <a:t>Note: </a:t>
                </a:r>
                <a:r>
                  <a:rPr lang="en-US" altLang="ja-JP" dirty="0">
                    <a:solidFill>
                      <a:schemeClr val="tx1"/>
                    </a:solidFill>
                    <a:latin typeface="Arial" panose="020B0604020202020204" pitchFamily="34" charset="0"/>
                    <a:ea typeface="ＭＳ Ｐゴシック" pitchFamily="-84" charset="-128"/>
                    <a:cs typeface="Arial" panose="020B0604020202020204" pitchFamily="34" charset="0"/>
                  </a:rPr>
                  <a:t>we say “f has hard-core </a:t>
                </a:r>
                <a:r>
                  <a:rPr lang="en-US" altLang="ja-JP" dirty="0">
                    <a:solidFill>
                      <a:schemeClr val="tx1"/>
                    </a:solidFill>
                    <a:latin typeface="Symbol" pitchFamily="2" charset="2"/>
                    <a:ea typeface="ＭＳ Ｐゴシック" pitchFamily="-84" charset="-128"/>
                    <a:cs typeface="Arial" panose="020B0604020202020204" pitchFamily="34" charset="0"/>
                  </a:rPr>
                  <a:t>e”</a:t>
                </a:r>
                <a:endParaRPr lang="en-US" altLang="ja-JP" dirty="0">
                  <a:solidFill>
                    <a:schemeClr val="tx1"/>
                  </a:solidFill>
                  <a:latin typeface="Arial" panose="020B0604020202020204" pitchFamily="34" charset="0"/>
                  <a:ea typeface="ＭＳ Ｐゴシック" pitchFamily="-84" charset="-128"/>
                  <a:cs typeface="Arial" panose="020B0604020202020204" pitchFamily="34" charset="0"/>
                </a:endParaRPr>
              </a:p>
              <a:p>
                <a:pPr marL="0" indent="0" eaLnBrk="1" hangingPunct="1">
                  <a:lnSpc>
                    <a:spcPct val="80000"/>
                  </a:lnSpc>
                  <a:buFontTx/>
                  <a:buNone/>
                  <a:defRPr/>
                </a:pPr>
                <a:r>
                  <a:rPr lang="en-US" altLang="ja-JP" dirty="0">
                    <a:solidFill>
                      <a:schemeClr val="tx1"/>
                    </a:solidFill>
                    <a:latin typeface="Arial" panose="020B0604020202020204" pitchFamily="34" charset="0"/>
                    <a:ea typeface="ＭＳ Ｐゴシック" pitchFamily="-84" charset="-128"/>
                    <a:cs typeface="Arial" panose="020B0604020202020204" pitchFamily="34" charset="0"/>
                  </a:rPr>
                  <a:t>No ppt algorithm can succeed to invert for more than all but </a:t>
                </a:r>
                <a:r>
                  <a:rPr lang="en-US" altLang="ja-JP" dirty="0">
                    <a:solidFill>
                      <a:schemeClr val="tx1"/>
                    </a:solidFill>
                    <a:latin typeface="Symbol" pitchFamily="2" charset="2"/>
                    <a:ea typeface="ＭＳ Ｐゴシック" pitchFamily="-84" charset="-128"/>
                    <a:cs typeface="Arial" panose="020B0604020202020204" pitchFamily="34" charset="0"/>
                  </a:rPr>
                  <a:t>e</a:t>
                </a:r>
                <a:r>
                  <a:rPr lang="en-US" altLang="ja-JP" dirty="0">
                    <a:solidFill>
                      <a:schemeClr val="tx1"/>
                    </a:solidFill>
                    <a:latin typeface="Arial" panose="020B0604020202020204" pitchFamily="34" charset="0"/>
                    <a:ea typeface="ＭＳ Ｐゴシック" pitchFamily="-84" charset="-128"/>
                    <a:cs typeface="Arial" panose="020B0604020202020204" pitchFamily="34" charset="0"/>
                  </a:rPr>
                  <a:t>(n) fraction.</a:t>
                </a:r>
                <a:endParaRPr lang="en-US" altLang="ja-JP" dirty="0">
                  <a:solidFill>
                    <a:schemeClr val="tx1"/>
                  </a:solidFill>
                  <a:latin typeface="Symbol" pitchFamily="2" charset="2"/>
                  <a:ea typeface="ＭＳ Ｐゴシック" pitchFamily="-84" charset="-128"/>
                  <a:cs typeface="Arial" panose="020B0604020202020204" pitchFamily="34" charset="0"/>
                </a:endParaRPr>
              </a:p>
              <a:p>
                <a:pPr eaLnBrk="1" hangingPunct="1">
                  <a:lnSpc>
                    <a:spcPct val="80000"/>
                  </a:lnSpc>
                  <a:buFontTx/>
                  <a:buNone/>
                  <a:defRPr/>
                </a:pPr>
                <a:r>
                  <a:rPr lang="en-US" sz="2800" dirty="0">
                    <a:latin typeface="Arial" panose="020B0604020202020204" pitchFamily="34" charset="0"/>
                    <a:ea typeface="ＭＳ Ｐゴシック" pitchFamily="-84" charset="-128"/>
                    <a:cs typeface="Arial" panose="020B0604020202020204" pitchFamily="34" charset="0"/>
                  </a:rPr>
                  <a:t>   </a:t>
                </a:r>
                <a:endParaRPr lang="en-US" dirty="0">
                  <a:latin typeface="Arial" panose="020B0604020202020204" pitchFamily="34" charset="0"/>
                  <a:ea typeface="ＭＳ Ｐゴシック" pitchFamily="-84" charset="-128"/>
                  <a:cs typeface="Arial" panose="020B0604020202020204" pitchFamily="34" charset="0"/>
                </a:endParaRPr>
              </a:p>
              <a:p>
                <a:pPr eaLnBrk="1" hangingPunct="1">
                  <a:lnSpc>
                    <a:spcPct val="80000"/>
                  </a:lnSpc>
                  <a:buFontTx/>
                  <a:buNone/>
                  <a:defRPr/>
                </a:pPr>
                <a:endParaRPr lang="en-US" sz="2800" dirty="0">
                  <a:latin typeface="Arial" panose="020B0604020202020204" pitchFamily="34" charset="0"/>
                  <a:ea typeface="ＭＳ Ｐゴシック" pitchFamily="-84" charset="-128"/>
                  <a:cs typeface="Arial" panose="020B0604020202020204" pitchFamily="34" charset="0"/>
                </a:endParaRPr>
              </a:p>
            </p:txBody>
          </p:sp>
        </mc:Choice>
        <mc:Fallback>
          <p:sp>
            <p:nvSpPr>
              <p:cNvPr id="78850" name="Rectangle 3">
                <a:extLst>
                  <a:ext uri="{FF2B5EF4-FFF2-40B4-BE49-F238E27FC236}">
                    <a16:creationId xmlns:a16="http://schemas.microsoft.com/office/drawing/2014/main" id="{10FBC3EB-97D4-2846-A424-357878783ABF}"/>
                  </a:ext>
                </a:extLst>
              </p:cNvPr>
              <p:cNvSpPr>
                <a:spLocks noGrp="1" noRot="1" noChangeAspect="1" noMove="1" noResize="1" noEditPoints="1" noAdjustHandles="1" noChangeArrowheads="1" noChangeShapeType="1" noTextEdit="1"/>
              </p:cNvSpPr>
              <p:nvPr>
                <p:ph type="body" idx="1"/>
              </p:nvPr>
            </p:nvSpPr>
            <p:spPr>
              <a:xfrm>
                <a:off x="190500" y="1681416"/>
                <a:ext cx="8763000" cy="5170646"/>
              </a:xfrm>
              <a:blipFill>
                <a:blip r:embed="rId3"/>
                <a:stretch>
                  <a:fillRect l="-2315" r="-3473"/>
                </a:stretch>
              </a:blipFill>
            </p:spPr>
            <p:txBody>
              <a:bodyPr/>
              <a:lstStyle/>
              <a:p>
                <a:r>
                  <a:rPr lang="en-US">
                    <a:noFill/>
                  </a:rPr>
                  <a:t> </a:t>
                </a:r>
              </a:p>
            </p:txBody>
          </p:sp>
        </mc:Fallback>
      </mc:AlternateContent>
    </p:spTree>
    <p:extLst>
      <p:ext uri="{BB962C8B-B14F-4D97-AF65-F5344CB8AC3E}">
        <p14:creationId xmlns:p14="http://schemas.microsoft.com/office/powerpoint/2010/main" val="1231434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D376CFA-5DA7-504B-ADA2-55CF981BBCFE}"/>
              </a:ext>
            </a:extLst>
          </p:cNvPr>
          <p:cNvSpPr>
            <a:spLocks noGrp="1" noChangeArrowheads="1"/>
          </p:cNvSpPr>
          <p:nvPr>
            <p:ph type="title"/>
          </p:nvPr>
        </p:nvSpPr>
        <p:spPr>
          <a:xfrm>
            <a:off x="762000" y="0"/>
            <a:ext cx="7772400" cy="553998"/>
          </a:xfrm>
        </p:spPr>
        <p:txBody>
          <a:bodyPr/>
          <a:lstStyle/>
          <a:p>
            <a:pPr rtl="0" eaLnBrk="1" hangingPunct="1"/>
            <a:endParaRPr lang="en-US" altLang="en-US" dirty="0"/>
          </a:p>
        </p:txBody>
      </p:sp>
      <p:sp>
        <p:nvSpPr>
          <p:cNvPr id="21507" name="Rectangle 3">
            <a:extLst>
              <a:ext uri="{FF2B5EF4-FFF2-40B4-BE49-F238E27FC236}">
                <a16:creationId xmlns:a16="http://schemas.microsoft.com/office/drawing/2014/main" id="{FD855A05-2E7B-A640-8F4A-0415E2E02437}"/>
              </a:ext>
            </a:extLst>
          </p:cNvPr>
          <p:cNvSpPr>
            <a:spLocks noGrp="1" noChangeArrowheads="1"/>
          </p:cNvSpPr>
          <p:nvPr>
            <p:ph type="body" idx="1"/>
          </p:nvPr>
        </p:nvSpPr>
        <p:spPr>
          <a:xfrm>
            <a:off x="419100" y="733654"/>
            <a:ext cx="8305800" cy="3262432"/>
          </a:xfrm>
        </p:spPr>
        <p:txBody>
          <a:bodyPr/>
          <a:lstStyle/>
          <a:p>
            <a:pPr eaLnBrk="1" hangingPunct="1">
              <a:buFontTx/>
              <a:buNone/>
            </a:pPr>
            <a:endParaRPr lang="en-US" altLang="en-US" sz="2800" dirty="0">
              <a:solidFill>
                <a:srgbClr val="FF0000"/>
              </a:solidFill>
              <a:latin typeface="Arial" panose="020B0604020202020204" pitchFamily="34" charset="0"/>
              <a:cs typeface="Arial" panose="020B0604020202020204" pitchFamily="34" charset="0"/>
            </a:endParaRPr>
          </a:p>
          <a:p>
            <a:pPr eaLnBrk="1" hangingPunct="1">
              <a:buFontTx/>
              <a:buNone/>
            </a:pPr>
            <a:r>
              <a:rPr lang="en-US" altLang="en-US" sz="2800" dirty="0">
                <a:solidFill>
                  <a:srgbClr val="FF0000"/>
                </a:solidFill>
                <a:latin typeface="Arial" panose="020B0604020202020204" pitchFamily="34" charset="0"/>
                <a:cs typeface="Arial" panose="020B0604020202020204" pitchFamily="34" charset="0"/>
              </a:rPr>
              <a:t>Theorem[</a:t>
            </a:r>
            <a:r>
              <a:rPr lang="en-US" altLang="en-US" sz="2800" dirty="0" err="1">
                <a:solidFill>
                  <a:srgbClr val="FF0000"/>
                </a:solidFill>
                <a:latin typeface="Arial" panose="020B0604020202020204" pitchFamily="34" charset="0"/>
                <a:cs typeface="Arial" panose="020B0604020202020204" pitchFamily="34" charset="0"/>
              </a:rPr>
              <a:t>MostSignificantBit</a:t>
            </a:r>
            <a:r>
              <a:rPr lang="en-US" altLang="en-US" sz="2800" dirty="0">
                <a:solidFill>
                  <a:srgbClr val="FF0000"/>
                </a:solidFill>
                <a:latin typeface="Arial" panose="020B0604020202020204" pitchFamily="34" charset="0"/>
                <a:cs typeface="Arial" panose="020B0604020202020204" pitchFamily="34" charset="0"/>
              </a:rPr>
              <a:t> is Hard Core Bit]:</a:t>
            </a:r>
          </a:p>
          <a:p>
            <a:pPr eaLnBrk="1" hangingPunct="1">
              <a:buFontTx/>
              <a:buNone/>
            </a:pPr>
            <a:endParaRPr lang="en-US" altLang="en-US" sz="2800" dirty="0">
              <a:latin typeface="Arial" panose="020B0604020202020204" pitchFamily="34" charset="0"/>
              <a:cs typeface="Arial" panose="020B0604020202020204" pitchFamily="34" charset="0"/>
            </a:endParaRP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 Let </a:t>
            </a:r>
            <a:r>
              <a:rPr lang="en-US" altLang="en-US" sz="2400" dirty="0" err="1">
                <a:solidFill>
                  <a:schemeClr val="tx1"/>
                </a:solidFill>
                <a:latin typeface="Arial" panose="020B0604020202020204" pitchFamily="34" charset="0"/>
                <a:cs typeface="Arial" panose="020B0604020202020204" pitchFamily="34" charset="0"/>
              </a:rPr>
              <a:t>msb</a:t>
            </a:r>
            <a:r>
              <a:rPr lang="en-US" altLang="en-US" sz="2400" baseline="-25000" dirty="0" err="1">
                <a:solidFill>
                  <a:schemeClr val="tx1"/>
                </a:solidFill>
                <a:latin typeface="Arial" panose="020B0604020202020204" pitchFamily="34" charset="0"/>
                <a:cs typeface="Arial" panose="020B0604020202020204" pitchFamily="34" charset="0"/>
              </a:rPr>
              <a:t>p,g</a:t>
            </a:r>
            <a:r>
              <a:rPr lang="en-US" altLang="en-US" sz="2400" dirty="0">
                <a:solidFill>
                  <a:schemeClr val="tx1"/>
                </a:solidFill>
                <a:latin typeface="Arial" panose="020B0604020202020204" pitchFamily="34" charset="0"/>
                <a:cs typeface="Arial" panose="020B0604020202020204" pitchFamily="34" charset="0"/>
              </a:rPr>
              <a:t>(x) = 0 if x&lt;(p-1)/2 and 1 otherwise. </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      if </a:t>
            </a:r>
            <a:r>
              <a:rPr lang="en-US" altLang="en-US" sz="2400" dirty="0">
                <a:solidFill>
                  <a:schemeClr val="tx1"/>
                </a:solidFill>
                <a:latin typeface="Arial" panose="020B0604020202020204" pitchFamily="34" charset="0"/>
                <a:cs typeface="Arial" panose="020B0604020202020204" pitchFamily="34" charset="0"/>
                <a:sym typeface="Symbol" pitchFamily="2" charset="2"/>
              </a:rPr>
              <a:t> </a:t>
            </a:r>
            <a:r>
              <a:rPr lang="en-US" altLang="en-US" sz="2400" dirty="0">
                <a:solidFill>
                  <a:schemeClr val="tx1"/>
                </a:solidFill>
                <a:latin typeface="Arial" panose="020B0604020202020204" pitchFamily="34" charset="0"/>
                <a:cs typeface="Arial" panose="020B0604020202020204" pitchFamily="34" charset="0"/>
              </a:rPr>
              <a:t>PPT PRED, c&gt;0 </a:t>
            </a:r>
            <a:r>
              <a:rPr lang="en-US" altLang="en-US" sz="2400" dirty="0" err="1">
                <a:solidFill>
                  <a:schemeClr val="tx1"/>
                </a:solidFill>
                <a:latin typeface="Arial" panose="020B0604020202020204" pitchFamily="34" charset="0"/>
                <a:cs typeface="Arial" panose="020B0604020202020204" pitchFamily="34" charset="0"/>
              </a:rPr>
              <a:t>s.t.</a:t>
            </a:r>
            <a:r>
              <a:rPr lang="en-US" altLang="en-US" sz="2400" dirty="0">
                <a:solidFill>
                  <a:schemeClr val="tx1"/>
                </a:solidFill>
                <a:latin typeface="Arial" panose="020B0604020202020204" pitchFamily="34" charset="0"/>
                <a:cs typeface="Arial" panose="020B0604020202020204" pitchFamily="34" charset="0"/>
              </a:rPr>
              <a:t> </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         Prob[PRED(</a:t>
            </a:r>
            <a:r>
              <a:rPr lang="en-US" altLang="en-US" sz="2400" dirty="0" err="1">
                <a:solidFill>
                  <a:schemeClr val="tx1"/>
                </a:solidFill>
                <a:latin typeface="Arial" panose="020B0604020202020204" pitchFamily="34" charset="0"/>
                <a:cs typeface="Arial" panose="020B0604020202020204" pitchFamily="34" charset="0"/>
              </a:rPr>
              <a:t>g</a:t>
            </a:r>
            <a:r>
              <a:rPr lang="en-US" altLang="en-US" sz="2400" baseline="30000" dirty="0" err="1">
                <a:solidFill>
                  <a:schemeClr val="tx1"/>
                </a:solidFill>
                <a:latin typeface="Arial" panose="020B0604020202020204" pitchFamily="34" charset="0"/>
                <a:cs typeface="Arial" panose="020B0604020202020204" pitchFamily="34" charset="0"/>
              </a:rPr>
              <a:t>x</a:t>
            </a:r>
            <a:r>
              <a:rPr lang="en-US" altLang="en-US" sz="2400" dirty="0">
                <a:solidFill>
                  <a:schemeClr val="tx1"/>
                </a:solidFill>
                <a:latin typeface="Arial" panose="020B0604020202020204" pitchFamily="34" charset="0"/>
                <a:cs typeface="Arial" panose="020B0604020202020204" pitchFamily="34" charset="0"/>
              </a:rPr>
              <a:t> mod p)=</a:t>
            </a:r>
            <a:r>
              <a:rPr lang="en-US" altLang="en-US" sz="2400" dirty="0" err="1">
                <a:solidFill>
                  <a:schemeClr val="tx1"/>
                </a:solidFill>
                <a:latin typeface="Arial" panose="020B0604020202020204" pitchFamily="34" charset="0"/>
                <a:cs typeface="Arial" panose="020B0604020202020204" pitchFamily="34" charset="0"/>
              </a:rPr>
              <a:t>msb</a:t>
            </a:r>
            <a:r>
              <a:rPr lang="en-US" altLang="en-US" sz="2400" baseline="-25000" dirty="0" err="1">
                <a:solidFill>
                  <a:schemeClr val="tx1"/>
                </a:solidFill>
                <a:latin typeface="Arial" panose="020B0604020202020204" pitchFamily="34" charset="0"/>
                <a:cs typeface="Arial" panose="020B0604020202020204" pitchFamily="34" charset="0"/>
              </a:rPr>
              <a:t>p,g</a:t>
            </a:r>
            <a:r>
              <a:rPr lang="en-US" altLang="en-US" sz="2400" dirty="0">
                <a:solidFill>
                  <a:schemeClr val="tx1"/>
                </a:solidFill>
                <a:latin typeface="Arial" panose="020B0604020202020204" pitchFamily="34" charset="0"/>
                <a:cs typeface="Arial" panose="020B0604020202020204" pitchFamily="34" charset="0"/>
              </a:rPr>
              <a:t>(x)] &gt;½+1/</a:t>
            </a:r>
            <a:r>
              <a:rPr lang="en-US" altLang="en-US" sz="2400" dirty="0" err="1">
                <a:solidFill>
                  <a:schemeClr val="tx1"/>
                </a:solidFill>
                <a:latin typeface="Arial" panose="020B0604020202020204" pitchFamily="34" charset="0"/>
                <a:cs typeface="Arial" panose="020B0604020202020204" pitchFamily="34" charset="0"/>
              </a:rPr>
              <a:t>n</a:t>
            </a:r>
            <a:r>
              <a:rPr lang="en-US" altLang="en-US" sz="2400" baseline="30000" dirty="0" err="1">
                <a:solidFill>
                  <a:schemeClr val="tx1"/>
                </a:solidFill>
                <a:latin typeface="Arial" panose="020B0604020202020204" pitchFamily="34" charset="0"/>
                <a:cs typeface="Arial" panose="020B0604020202020204" pitchFamily="34" charset="0"/>
              </a:rPr>
              <a:t>c</a:t>
            </a:r>
            <a:endParaRPr lang="en-US" altLang="en-US" sz="2400" baseline="30000" dirty="0">
              <a:solidFill>
                <a:schemeClr val="tx1"/>
              </a:solidFill>
              <a:latin typeface="Arial" panose="020B0604020202020204" pitchFamily="34" charset="0"/>
              <a:cs typeface="Arial" panose="020B0604020202020204" pitchFamily="34" charset="0"/>
            </a:endParaRP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then </a:t>
            </a:r>
            <a:r>
              <a:rPr lang="en-US" altLang="en-US" sz="2400" dirty="0">
                <a:solidFill>
                  <a:schemeClr val="tx1"/>
                </a:solidFill>
                <a:latin typeface="Arial" panose="020B0604020202020204" pitchFamily="34" charset="0"/>
                <a:cs typeface="Arial" panose="020B0604020202020204" pitchFamily="34" charset="0"/>
                <a:sym typeface="Symbol" pitchFamily="2" charset="2"/>
              </a:rPr>
              <a:t> PPT  that solves the discrete log problem mod p</a:t>
            </a:r>
            <a:r>
              <a:rPr lang="en-US" altLang="en-US" sz="2800" dirty="0">
                <a:solidFill>
                  <a:schemeClr val="tx1"/>
                </a:solidFill>
                <a:latin typeface="Arial" panose="020B0604020202020204" pitchFamily="34" charset="0"/>
                <a:cs typeface="Arial" panose="020B0604020202020204" pitchFamily="34" charset="0"/>
                <a:sym typeface="Symbol" pitchFamily="2" charset="2"/>
              </a:rPr>
              <a:t>. </a:t>
            </a:r>
          </a:p>
          <a:p>
            <a:pPr eaLnBrk="1" hangingPunct="1">
              <a:buFontTx/>
              <a:buNone/>
            </a:pPr>
            <a:endParaRPr lang="en-US" altLang="en-US" sz="2800" dirty="0">
              <a:latin typeface="Arial" panose="020B0604020202020204" pitchFamily="34" charset="0"/>
              <a:cs typeface="Arial" panose="020B0604020202020204" pitchFamily="34" charset="0"/>
            </a:endParaRPr>
          </a:p>
        </p:txBody>
      </p:sp>
      <p:grpSp>
        <p:nvGrpSpPr>
          <p:cNvPr id="19" name="Group 18">
            <a:extLst>
              <a:ext uri="{FF2B5EF4-FFF2-40B4-BE49-F238E27FC236}">
                <a16:creationId xmlns:a16="http://schemas.microsoft.com/office/drawing/2014/main" id="{8C7307FC-8398-0B4A-A7C4-C33E0937F3A5}"/>
              </a:ext>
            </a:extLst>
          </p:cNvPr>
          <p:cNvGrpSpPr/>
          <p:nvPr/>
        </p:nvGrpSpPr>
        <p:grpSpPr>
          <a:xfrm>
            <a:off x="1793838" y="4114800"/>
            <a:ext cx="3844962" cy="1792168"/>
            <a:chOff x="1793838" y="4075078"/>
            <a:chExt cx="4347566" cy="1831890"/>
          </a:xfrm>
        </p:grpSpPr>
        <p:sp>
          <p:nvSpPr>
            <p:cNvPr id="2" name="Oval 1">
              <a:extLst>
                <a:ext uri="{FF2B5EF4-FFF2-40B4-BE49-F238E27FC236}">
                  <a16:creationId xmlns:a16="http://schemas.microsoft.com/office/drawing/2014/main" id="{8C652C5D-0EB9-0E4F-86F3-B019EEE8D6B3}"/>
                </a:ext>
              </a:extLst>
            </p:cNvPr>
            <p:cNvSpPr/>
            <p:nvPr/>
          </p:nvSpPr>
          <p:spPr>
            <a:xfrm>
              <a:off x="3200400" y="4495800"/>
              <a:ext cx="1219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50CEAAE-0829-3A41-979E-2C5E1AFBD9E1}"/>
                </a:ext>
              </a:extLst>
            </p:cNvPr>
            <p:cNvSpPr txBox="1"/>
            <p:nvPr/>
          </p:nvSpPr>
          <p:spPr>
            <a:xfrm>
              <a:off x="3733800" y="4114800"/>
              <a:ext cx="301686" cy="369332"/>
            </a:xfrm>
            <a:prstGeom prst="rect">
              <a:avLst/>
            </a:prstGeom>
            <a:noFill/>
          </p:spPr>
          <p:txBody>
            <a:bodyPr wrap="none" rtlCol="0">
              <a:spAutoFit/>
            </a:bodyPr>
            <a:lstStyle/>
            <a:p>
              <a:r>
                <a:rPr lang="en-US" dirty="0"/>
                <a:t>0</a:t>
              </a:r>
            </a:p>
          </p:txBody>
        </p:sp>
        <p:sp>
          <p:nvSpPr>
            <p:cNvPr id="4" name="TextBox 3">
              <a:extLst>
                <a:ext uri="{FF2B5EF4-FFF2-40B4-BE49-F238E27FC236}">
                  <a16:creationId xmlns:a16="http://schemas.microsoft.com/office/drawing/2014/main" id="{C420C46B-BE47-7F4F-A079-70B7ACA47644}"/>
                </a:ext>
              </a:extLst>
            </p:cNvPr>
            <p:cNvSpPr txBox="1"/>
            <p:nvPr/>
          </p:nvSpPr>
          <p:spPr>
            <a:xfrm>
              <a:off x="3394084" y="5537636"/>
              <a:ext cx="831831" cy="369332"/>
            </a:xfrm>
            <a:prstGeom prst="rect">
              <a:avLst/>
            </a:prstGeom>
            <a:noFill/>
          </p:spPr>
          <p:txBody>
            <a:bodyPr wrap="none" rtlCol="0">
              <a:spAutoFit/>
            </a:bodyPr>
            <a:lstStyle/>
            <a:p>
              <a:r>
                <a:rPr lang="en-US" dirty="0"/>
                <a:t>(P-1)/2</a:t>
              </a:r>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60BE730F-2D2A-BA49-ABCA-6E68061B4FA6}"/>
                    </a:ext>
                  </a:extLst>
                </p14:cNvPr>
                <p14:cNvContentPartPr/>
                <p14:nvPr/>
              </p14:nvContentPartPr>
              <p14:xfrm flipH="1">
                <a:off x="3748920" y="4075078"/>
                <a:ext cx="66000" cy="479286"/>
              </p14:xfrm>
            </p:contentPart>
          </mc:Choice>
          <mc:Fallback>
            <p:pic>
              <p:nvPicPr>
                <p:cNvPr id="5" name="Ink 4">
                  <a:extLst>
                    <a:ext uri="{FF2B5EF4-FFF2-40B4-BE49-F238E27FC236}">
                      <a16:creationId xmlns:a16="http://schemas.microsoft.com/office/drawing/2014/main" id="{60BE730F-2D2A-BA49-ABCA-6E68061B4FA6}"/>
                    </a:ext>
                  </a:extLst>
                </p:cNvPr>
                <p:cNvPicPr/>
                <p:nvPr/>
              </p:nvPicPr>
              <p:blipFill>
                <a:blip r:embed="rId3"/>
                <a:stretch>
                  <a:fillRect/>
                </a:stretch>
              </p:blipFill>
              <p:spPr>
                <a:xfrm flipH="1">
                  <a:off x="3738543" y="4065854"/>
                  <a:ext cx="86340" cy="497365"/>
                </a:xfrm>
                <a:prstGeom prst="rect">
                  <a:avLst/>
                </a:prstGeom>
              </p:spPr>
            </p:pic>
          </mc:Fallback>
        </mc:AlternateContent>
        <p:grpSp>
          <p:nvGrpSpPr>
            <p:cNvPr id="8" name="Group 7">
              <a:extLst>
                <a:ext uri="{FF2B5EF4-FFF2-40B4-BE49-F238E27FC236}">
                  <a16:creationId xmlns:a16="http://schemas.microsoft.com/office/drawing/2014/main" id="{DA420433-5483-A245-B33A-62F4CD64369B}"/>
                </a:ext>
              </a:extLst>
            </p:cNvPr>
            <p:cNvGrpSpPr/>
            <p:nvPr/>
          </p:nvGrpSpPr>
          <p:grpSpPr>
            <a:xfrm>
              <a:off x="3831120" y="5388840"/>
              <a:ext cx="40680" cy="180720"/>
              <a:chOff x="3831120" y="5388840"/>
              <a:chExt cx="40680" cy="180720"/>
            </a:xfrm>
          </p:grpSpPr>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B2E67E50-FB1F-1745-A267-CC426EE7C070}"/>
                      </a:ext>
                    </a:extLst>
                  </p14:cNvPr>
                  <p14:cNvContentPartPr/>
                  <p14:nvPr/>
                </p14:nvContentPartPr>
                <p14:xfrm>
                  <a:off x="3871440" y="5427000"/>
                  <a:ext cx="360" cy="360"/>
                </p14:xfrm>
              </p:contentPart>
            </mc:Choice>
            <mc:Fallback>
              <p:pic>
                <p:nvPicPr>
                  <p:cNvPr id="6" name="Ink 5">
                    <a:extLst>
                      <a:ext uri="{FF2B5EF4-FFF2-40B4-BE49-F238E27FC236}">
                        <a16:creationId xmlns:a16="http://schemas.microsoft.com/office/drawing/2014/main" id="{B2E67E50-FB1F-1745-A267-CC426EE7C070}"/>
                      </a:ext>
                    </a:extLst>
                  </p:cNvPr>
                  <p:cNvPicPr/>
                  <p:nvPr/>
                </p:nvPicPr>
                <p:blipFill>
                  <a:blip r:embed="rId5"/>
                  <a:stretch>
                    <a:fillRect/>
                  </a:stretch>
                </p:blipFill>
                <p:spPr>
                  <a:xfrm>
                    <a:off x="3862800" y="5418360"/>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a:extLst>
                      <a:ext uri="{FF2B5EF4-FFF2-40B4-BE49-F238E27FC236}">
                        <a16:creationId xmlns:a16="http://schemas.microsoft.com/office/drawing/2014/main" id="{95417739-D086-7642-B609-1A1B9D6AD514}"/>
                      </a:ext>
                    </a:extLst>
                  </p14:cNvPr>
                  <p14:cNvContentPartPr/>
                  <p14:nvPr/>
                </p14:nvContentPartPr>
                <p14:xfrm>
                  <a:off x="3831120" y="5388840"/>
                  <a:ext cx="16200" cy="180720"/>
                </p14:xfrm>
              </p:contentPart>
            </mc:Choice>
            <mc:Fallback>
              <p:pic>
                <p:nvPicPr>
                  <p:cNvPr id="7" name="Ink 6">
                    <a:extLst>
                      <a:ext uri="{FF2B5EF4-FFF2-40B4-BE49-F238E27FC236}">
                        <a16:creationId xmlns:a16="http://schemas.microsoft.com/office/drawing/2014/main" id="{95417739-D086-7642-B609-1A1B9D6AD514}"/>
                      </a:ext>
                    </a:extLst>
                  </p:cNvPr>
                  <p:cNvPicPr/>
                  <p:nvPr/>
                </p:nvPicPr>
                <p:blipFill>
                  <a:blip r:embed="rId7"/>
                  <a:stretch>
                    <a:fillRect/>
                  </a:stretch>
                </p:blipFill>
                <p:spPr>
                  <a:xfrm>
                    <a:off x="3821400" y="5379638"/>
                    <a:ext cx="36045" cy="198755"/>
                  </a:xfrm>
                  <a:prstGeom prst="rect">
                    <a:avLst/>
                  </a:prstGeom>
                </p:spPr>
              </p:pic>
            </mc:Fallback>
          </mc:AlternateContent>
        </p:gr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FF697828-98EE-074B-A24F-601D66CDA2D8}"/>
                    </a:ext>
                  </a:extLst>
                </p:cNvPr>
                <p:cNvSpPr txBox="1"/>
                <p:nvPr/>
              </p:nvSpPr>
              <p:spPr>
                <a:xfrm>
                  <a:off x="4762500" y="4876800"/>
                  <a:ext cx="1378904" cy="646331"/>
                </a:xfrm>
                <a:prstGeom prst="rect">
                  <a:avLst/>
                </a:prstGeom>
                <a:noFill/>
              </p:spPr>
              <p:txBody>
                <a:bodyPr wrap="none" rtlCol="0">
                  <a:spAutoFit/>
                </a:bodyPr>
                <a:lstStyle/>
                <a:p>
                  <a:r>
                    <a:rPr lang="en-US" dirty="0"/>
                    <a:t>x</a:t>
                  </a:r>
                  <a14:m>
                    <m:oMath xmlns:m="http://schemas.openxmlformats.org/officeDocument/2006/math">
                      <m:r>
                        <a:rPr lang="en-US" i="1" dirty="0" smtClean="0">
                          <a:latin typeface="Cambria Math" panose="02040503050406030204" pitchFamily="18" charset="0"/>
                          <a:ea typeface="Cambria Math" panose="02040503050406030204" pitchFamily="18" charset="0"/>
                        </a:rPr>
                        <m:t>≤</m:t>
                      </m:r>
                    </m:oMath>
                  </a14:m>
                  <a:r>
                    <a:rPr lang="en-US" dirty="0"/>
                    <a:t>(p-1)/2     </a:t>
                  </a:r>
                </a:p>
                <a:p>
                  <a:r>
                    <a:rPr lang="en-US" dirty="0" err="1"/>
                    <a:t>msb</a:t>
                  </a:r>
                  <a:r>
                    <a:rPr lang="en-US" baseline="-25000" dirty="0" err="1"/>
                    <a:t>p,g</a:t>
                  </a:r>
                  <a:r>
                    <a:rPr lang="en-US" baseline="-25000" dirty="0"/>
                    <a:t>(</a:t>
                  </a:r>
                  <a:r>
                    <a:rPr lang="en-US" dirty="0"/>
                    <a:t>x)=0</a:t>
                  </a:r>
                </a:p>
              </p:txBody>
            </p:sp>
          </mc:Choice>
          <mc:Fallback>
            <p:sp>
              <p:nvSpPr>
                <p:cNvPr id="9" name="TextBox 8">
                  <a:extLst>
                    <a:ext uri="{FF2B5EF4-FFF2-40B4-BE49-F238E27FC236}">
                      <a16:creationId xmlns:a16="http://schemas.microsoft.com/office/drawing/2014/main" id="{FF697828-98EE-074B-A24F-601D66CDA2D8}"/>
                    </a:ext>
                  </a:extLst>
                </p:cNvPr>
                <p:cNvSpPr txBox="1">
                  <a:spLocks noRot="1" noChangeAspect="1" noMove="1" noResize="1" noEditPoints="1" noAdjustHandles="1" noChangeArrowheads="1" noChangeShapeType="1" noTextEdit="1"/>
                </p:cNvSpPr>
                <p:nvPr/>
              </p:nvSpPr>
              <p:spPr>
                <a:xfrm>
                  <a:off x="4762500" y="4876800"/>
                  <a:ext cx="1378904" cy="646331"/>
                </a:xfrm>
                <a:prstGeom prst="rect">
                  <a:avLst/>
                </a:prstGeom>
                <a:blipFill>
                  <a:blip r:embed="rId8"/>
                  <a:stretch>
                    <a:fillRect l="-4167" t="-4000" r="-15625" b="-16000"/>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908E13B8-9F93-D644-8F6F-D7720AD9BB89}"/>
                </a:ext>
              </a:extLst>
            </p:cNvPr>
            <p:cNvSpPr txBox="1"/>
            <p:nvPr/>
          </p:nvSpPr>
          <p:spPr>
            <a:xfrm>
              <a:off x="1793838" y="4806069"/>
              <a:ext cx="1257075" cy="646331"/>
            </a:xfrm>
            <a:prstGeom prst="rect">
              <a:avLst/>
            </a:prstGeom>
            <a:noFill/>
          </p:spPr>
          <p:txBody>
            <a:bodyPr wrap="none" rtlCol="0">
              <a:spAutoFit/>
            </a:bodyPr>
            <a:lstStyle/>
            <a:p>
              <a:r>
                <a:rPr lang="en-US" dirty="0"/>
                <a:t>x&gt;(p-1)/2</a:t>
              </a:r>
            </a:p>
            <a:p>
              <a:r>
                <a:rPr lang="en-US" dirty="0" err="1"/>
                <a:t>Msb</a:t>
              </a:r>
              <a:r>
                <a:rPr lang="en-US" baseline="-25000" dirty="0" err="1"/>
                <a:t>p,g</a:t>
              </a:r>
              <a:r>
                <a:rPr lang="en-US" dirty="0"/>
                <a:t>(x)=1</a:t>
              </a:r>
            </a:p>
          </p:txBody>
        </p:sp>
        <p:sp>
          <p:nvSpPr>
            <p:cNvPr id="10" name="TextBox 9">
              <a:extLst>
                <a:ext uri="{FF2B5EF4-FFF2-40B4-BE49-F238E27FC236}">
                  <a16:creationId xmlns:a16="http://schemas.microsoft.com/office/drawing/2014/main" id="{DD253E65-1B83-BB47-9E54-2F5AA9DAAE59}"/>
                </a:ext>
              </a:extLst>
            </p:cNvPr>
            <p:cNvSpPr txBox="1"/>
            <p:nvPr/>
          </p:nvSpPr>
          <p:spPr>
            <a:xfrm>
              <a:off x="4328205" y="4348664"/>
              <a:ext cx="276038" cy="369332"/>
            </a:xfrm>
            <a:prstGeom prst="rect">
              <a:avLst/>
            </a:prstGeom>
            <a:noFill/>
          </p:spPr>
          <p:txBody>
            <a:bodyPr wrap="none" rtlCol="0">
              <a:spAutoFit/>
            </a:bodyPr>
            <a:lstStyle/>
            <a:p>
              <a:r>
                <a:rPr lang="en-US" dirty="0"/>
                <a:t>z</a:t>
              </a:r>
            </a:p>
          </p:txBody>
        </p:sp>
        <p:cxnSp>
          <p:nvCxnSpPr>
            <p:cNvPr id="15" name="Straight Connector 14">
              <a:extLst>
                <a:ext uri="{FF2B5EF4-FFF2-40B4-BE49-F238E27FC236}">
                  <a16:creationId xmlns:a16="http://schemas.microsoft.com/office/drawing/2014/main" id="{CBA44867-7592-7F4D-8632-01EC23CD2EC2}"/>
                </a:ext>
              </a:extLst>
            </p:cNvPr>
            <p:cNvCxnSpPr>
              <a:stCxn id="10" idx="1"/>
              <a:endCxn id="2" idx="7"/>
            </p:cNvCxnSpPr>
            <p:nvPr/>
          </p:nvCxnSpPr>
          <p:spPr>
            <a:xfrm flipH="1">
              <a:off x="4241052" y="4533330"/>
              <a:ext cx="87153" cy="10754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F0A76F71-1A49-7F40-92CF-F9FA9FE065F8}"/>
                </a:ext>
              </a:extLst>
            </p:cNvPr>
            <p:cNvCxnSpPr>
              <a:endCxn id="2" idx="1"/>
            </p:cNvCxnSpPr>
            <p:nvPr/>
          </p:nvCxnSpPr>
          <p:spPr>
            <a:xfrm>
              <a:off x="3200400" y="4554364"/>
              <a:ext cx="178548" cy="86506"/>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60E38EE-A5C7-8040-BF51-4DF3A8AFE80E}"/>
                </a:ext>
              </a:extLst>
            </p:cNvPr>
            <p:cNvSpPr txBox="1"/>
            <p:nvPr/>
          </p:nvSpPr>
          <p:spPr>
            <a:xfrm>
              <a:off x="2793915" y="4346216"/>
              <a:ext cx="468398" cy="369332"/>
            </a:xfrm>
            <a:prstGeom prst="rect">
              <a:avLst/>
            </a:prstGeom>
            <a:noFill/>
          </p:spPr>
          <p:txBody>
            <a:bodyPr wrap="none" rtlCol="0">
              <a:spAutoFit/>
            </a:bodyPr>
            <a:lstStyle/>
            <a:p>
              <a:r>
                <a:rPr lang="en-US" dirty="0"/>
                <a:t>p-z</a:t>
              </a:r>
            </a:p>
          </p:txBody>
        </p:sp>
      </p:grpSp>
    </p:spTree>
    <p:extLst>
      <p:ext uri="{BB962C8B-B14F-4D97-AF65-F5344CB8AC3E}">
        <p14:creationId xmlns:p14="http://schemas.microsoft.com/office/powerpoint/2010/main" val="36891146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9045C86-9BF6-5A42-92F3-7E345408BD90}"/>
              </a:ext>
            </a:extLst>
          </p:cNvPr>
          <p:cNvSpPr>
            <a:spLocks noGrp="1"/>
          </p:cNvSpPr>
          <p:nvPr>
            <p:ph type="title"/>
          </p:nvPr>
        </p:nvSpPr>
        <p:spPr>
          <a:xfrm>
            <a:off x="685800" y="152400"/>
            <a:ext cx="7772400" cy="1661993"/>
          </a:xfrm>
        </p:spPr>
        <p:txBody>
          <a:bodyPr/>
          <a:lstStyle/>
          <a:p>
            <a:r>
              <a:rPr lang="en-US" altLang="en-US" sz="3600" dirty="0">
                <a:latin typeface="Arial" panose="020B0604020202020204" pitchFamily="34" charset="0"/>
                <a:cs typeface="Arial" panose="020B0604020202020204" pitchFamily="34" charset="0"/>
              </a:rPr>
              <a:t>Proof Warm up:  y=</a:t>
            </a:r>
            <a:r>
              <a:rPr lang="en-US" altLang="en-US" sz="3600" dirty="0" err="1">
                <a:latin typeface="Arial" panose="020B0604020202020204" pitchFamily="34" charset="0"/>
                <a:cs typeface="Arial" panose="020B0604020202020204" pitchFamily="34" charset="0"/>
              </a:rPr>
              <a:t>g</a:t>
            </a:r>
            <a:r>
              <a:rPr lang="en-US" altLang="en-US" sz="3600" baseline="30000" dirty="0" err="1">
                <a:latin typeface="Arial" panose="020B0604020202020204" pitchFamily="34" charset="0"/>
                <a:cs typeface="Arial" panose="020B0604020202020204" pitchFamily="34" charset="0"/>
              </a:rPr>
              <a:t>x</a:t>
            </a:r>
            <a:r>
              <a:rPr lang="en-US" altLang="en-US" sz="3600" dirty="0">
                <a:latin typeface="Arial" panose="020B0604020202020204" pitchFamily="34" charset="0"/>
                <a:cs typeface="Arial" panose="020B0604020202020204" pitchFamily="34" charset="0"/>
              </a:rPr>
              <a:t> mod p,  0&lt;x&lt;p</a:t>
            </a:r>
            <a:br>
              <a:rPr lang="en-US" altLang="en-US" sz="3600" dirty="0">
                <a:latin typeface="Arial" panose="020B0604020202020204" pitchFamily="34" charset="0"/>
                <a:cs typeface="Arial" panose="020B0604020202020204" pitchFamily="34" charset="0"/>
              </a:rPr>
            </a:br>
            <a:br>
              <a:rPr lang="en-US" altLang="en-US" sz="3600" dirty="0">
                <a:latin typeface="Arial" panose="020B0604020202020204" pitchFamily="34" charset="0"/>
                <a:cs typeface="Arial" panose="020B0604020202020204" pitchFamily="34" charset="0"/>
              </a:rPr>
            </a:br>
            <a:endParaRPr lang="en-US" alt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5D89D40-485D-EB47-8C6E-50A031E1C699}"/>
              </a:ext>
            </a:extLst>
          </p:cNvPr>
          <p:cNvSpPr>
            <a:spLocks noGrp="1"/>
          </p:cNvSpPr>
          <p:nvPr>
            <p:ph idx="1"/>
          </p:nvPr>
        </p:nvSpPr>
        <p:spPr>
          <a:xfrm>
            <a:off x="304800" y="609600"/>
            <a:ext cx="8382000" cy="5539978"/>
          </a:xfrm>
        </p:spPr>
        <p:txBody>
          <a:bodyPr/>
          <a:lstStyle/>
          <a:p>
            <a:pPr marL="0" indent="0">
              <a:buFontTx/>
              <a:buNone/>
            </a:pPr>
            <a:r>
              <a:rPr lang="en-US" altLang="en-US" sz="2400" dirty="0">
                <a:solidFill>
                  <a:schemeClr val="tx1"/>
                </a:solidFill>
                <a:latin typeface="Arial" panose="020B0604020202020204" pitchFamily="34" charset="0"/>
                <a:cs typeface="Arial" panose="020B0604020202020204" pitchFamily="34" charset="0"/>
              </a:rPr>
              <a:t> ,</a:t>
            </a:r>
          </a:p>
          <a:p>
            <a:pPr marL="0" indent="0">
              <a:buFontTx/>
              <a:buNone/>
            </a:pPr>
            <a:r>
              <a:rPr lang="en-US" altLang="en-US" sz="2400" dirty="0">
                <a:solidFill>
                  <a:schemeClr val="tx1"/>
                </a:solidFill>
                <a:latin typeface="Arial" panose="020B0604020202020204" pitchFamily="34" charset="0"/>
                <a:cs typeface="Arial" panose="020B0604020202020204" pitchFamily="34" charset="0"/>
              </a:rPr>
              <a:t>Suppose PRED(</a:t>
            </a:r>
            <a:r>
              <a:rPr lang="en-US" altLang="en-US" sz="2400" dirty="0" err="1">
                <a:solidFill>
                  <a:schemeClr val="tx1"/>
                </a:solidFill>
                <a:latin typeface="Arial" panose="020B0604020202020204" pitchFamily="34" charset="0"/>
                <a:cs typeface="Arial" panose="020B0604020202020204" pitchFamily="34" charset="0"/>
              </a:rPr>
              <a:t>p,g,y</a:t>
            </a:r>
            <a:r>
              <a:rPr lang="en-US" altLang="en-US" sz="2400" dirty="0">
                <a:solidFill>
                  <a:schemeClr val="tx1"/>
                </a:solidFill>
                <a:latin typeface="Arial" panose="020B0604020202020204" pitchFamily="34" charset="0"/>
                <a:cs typeface="Arial" panose="020B0604020202020204" pitchFamily="34" charset="0"/>
              </a:rPr>
              <a:t>)=</a:t>
            </a:r>
            <a:r>
              <a:rPr lang="en-US" altLang="en-US" sz="2400" dirty="0" err="1">
                <a:solidFill>
                  <a:schemeClr val="tx1"/>
                </a:solidFill>
                <a:latin typeface="Arial" panose="020B0604020202020204" pitchFamily="34" charset="0"/>
                <a:cs typeface="Arial" panose="020B0604020202020204" pitchFamily="34" charset="0"/>
              </a:rPr>
              <a:t>MSB</a:t>
            </a:r>
            <a:r>
              <a:rPr lang="en-US" altLang="en-US" sz="2400" baseline="-25000" dirty="0" err="1">
                <a:solidFill>
                  <a:schemeClr val="tx1"/>
                </a:solidFill>
                <a:latin typeface="Arial" panose="020B0604020202020204" pitchFamily="34" charset="0"/>
                <a:cs typeface="Arial" panose="020B0604020202020204" pitchFamily="34" charset="0"/>
              </a:rPr>
              <a:t>p,g</a:t>
            </a:r>
            <a:r>
              <a:rPr lang="en-US" altLang="en-US" sz="2400" dirty="0">
                <a:solidFill>
                  <a:schemeClr val="tx1"/>
                </a:solidFill>
                <a:latin typeface="Arial" panose="020B0604020202020204" pitchFamily="34" charset="0"/>
                <a:cs typeface="Arial" panose="020B0604020202020204" pitchFamily="34" charset="0"/>
              </a:rPr>
              <a:t> (x) for all y </a:t>
            </a:r>
          </a:p>
          <a:p>
            <a:pPr marL="0" indent="0">
              <a:buFontTx/>
              <a:buNone/>
            </a:pPr>
            <a:endParaRPr lang="en-US" altLang="en-US" sz="2400" dirty="0">
              <a:solidFill>
                <a:schemeClr val="tx1"/>
              </a:solidFill>
              <a:latin typeface="Arial" panose="020B0604020202020204" pitchFamily="34" charset="0"/>
              <a:cs typeface="Arial" panose="020B0604020202020204" pitchFamily="34" charset="0"/>
            </a:endParaRPr>
          </a:p>
          <a:p>
            <a:pPr marL="0" indent="0">
              <a:buFontTx/>
              <a:buNone/>
            </a:pPr>
            <a:r>
              <a:rPr lang="en-US" altLang="en-US" sz="2400" dirty="0">
                <a:solidFill>
                  <a:schemeClr val="tx1"/>
                </a:solidFill>
                <a:latin typeface="Arial" panose="020B0604020202020204" pitchFamily="34" charset="0"/>
                <a:cs typeface="Arial" panose="020B0604020202020204" pitchFamily="34" charset="0"/>
              </a:rPr>
              <a:t>LSB(</a:t>
            </a:r>
            <a:r>
              <a:rPr lang="en-US" altLang="en-US" sz="2400" dirty="0" err="1">
                <a:solidFill>
                  <a:schemeClr val="tx1"/>
                </a:solidFill>
                <a:latin typeface="Arial" panose="020B0604020202020204" pitchFamily="34" charset="0"/>
                <a:cs typeface="Arial" panose="020B0604020202020204" pitchFamily="34" charset="0"/>
              </a:rPr>
              <a:t>p,g,y</a:t>
            </a:r>
            <a:r>
              <a:rPr lang="en-US" altLang="en-US" sz="2400" dirty="0">
                <a:solidFill>
                  <a:schemeClr val="tx1"/>
                </a:solidFill>
                <a:latin typeface="Arial" panose="020B0604020202020204" pitchFamily="34" charset="0"/>
                <a:cs typeface="Arial" panose="020B0604020202020204" pitchFamily="34" charset="0"/>
              </a:rPr>
              <a:t>) =1 if x is odd, 0 if x is even </a:t>
            </a:r>
          </a:p>
          <a:p>
            <a:pPr marL="0" indent="0">
              <a:buFontTx/>
              <a:buNone/>
            </a:pPr>
            <a:endParaRPr lang="en-US" altLang="en-US" sz="2400" dirty="0">
              <a:solidFill>
                <a:schemeClr val="tx1"/>
              </a:solidFill>
              <a:latin typeface="Arial" panose="020B0604020202020204" pitchFamily="34" charset="0"/>
              <a:cs typeface="Arial" panose="020B0604020202020204" pitchFamily="34" charset="0"/>
            </a:endParaRPr>
          </a:p>
          <a:p>
            <a:pPr marL="0" indent="0">
              <a:buFontTx/>
              <a:buNone/>
            </a:pPr>
            <a:r>
              <a:rPr lang="en-US" altLang="en-US" sz="2400" dirty="0">
                <a:solidFill>
                  <a:schemeClr val="tx1"/>
                </a:solidFill>
                <a:latin typeface="Arial" panose="020B0604020202020204" pitchFamily="34" charset="0"/>
                <a:cs typeface="Arial" panose="020B0604020202020204" pitchFamily="34" charset="0"/>
              </a:rPr>
              <a:t>IDEA: Will use LSB and the “oracle” </a:t>
            </a:r>
          </a:p>
          <a:p>
            <a:pPr marL="0" indent="0">
              <a:buFontTx/>
              <a:buNone/>
            </a:pPr>
            <a:r>
              <a:rPr lang="en-US" altLang="en-US" sz="2400" dirty="0">
                <a:solidFill>
                  <a:schemeClr val="tx1"/>
                </a:solidFill>
                <a:latin typeface="Arial" panose="020B0604020202020204" pitchFamily="34" charset="0"/>
                <a:cs typeface="Arial" panose="020B0604020202020204" pitchFamily="34" charset="0"/>
              </a:rPr>
              <a:t>PRED for MSB to reconstruct x= b</a:t>
            </a:r>
            <a:r>
              <a:rPr lang="en-US" altLang="en-US" sz="2400" baseline="-25000" dirty="0">
                <a:solidFill>
                  <a:schemeClr val="tx1"/>
                </a:solidFill>
                <a:latin typeface="Arial" panose="020B0604020202020204" pitchFamily="34" charset="0"/>
                <a:cs typeface="Arial" panose="020B0604020202020204" pitchFamily="34" charset="0"/>
              </a:rPr>
              <a:t>n</a:t>
            </a:r>
            <a:r>
              <a:rPr lang="en-US" altLang="en-US" sz="2400" dirty="0">
                <a:solidFill>
                  <a:schemeClr val="tx1"/>
                </a:solidFill>
                <a:latin typeface="Arial" panose="020B0604020202020204" pitchFamily="34" charset="0"/>
                <a:cs typeface="Arial" panose="020B0604020202020204" pitchFamily="34" charset="0"/>
              </a:rPr>
              <a:t>…b</a:t>
            </a:r>
            <a:r>
              <a:rPr lang="en-US" altLang="en-US" sz="2400" baseline="-25000" dirty="0">
                <a:solidFill>
                  <a:schemeClr val="tx1"/>
                </a:solidFill>
                <a:latin typeface="Arial" panose="020B0604020202020204" pitchFamily="34" charset="0"/>
                <a:cs typeface="Arial" panose="020B0604020202020204" pitchFamily="34" charset="0"/>
              </a:rPr>
              <a:t>1</a:t>
            </a:r>
            <a:r>
              <a:rPr lang="en-US" altLang="en-US" sz="2400" dirty="0">
                <a:solidFill>
                  <a:schemeClr val="tx1"/>
                </a:solidFill>
                <a:latin typeface="Arial" panose="020B0604020202020204" pitchFamily="34" charset="0"/>
                <a:cs typeface="Arial" panose="020B0604020202020204" pitchFamily="34" charset="0"/>
              </a:rPr>
              <a:t>  bit by bit.  </a:t>
            </a:r>
          </a:p>
          <a:p>
            <a:pPr marL="0" indent="0">
              <a:buFontTx/>
              <a:buNone/>
            </a:pPr>
            <a:endParaRPr lang="en-US" altLang="en-US" sz="2400" dirty="0">
              <a:solidFill>
                <a:schemeClr val="tx1"/>
              </a:solidFill>
              <a:latin typeface="Arial" panose="020B0604020202020204" pitchFamily="34" charset="0"/>
              <a:cs typeface="Arial" panose="020B0604020202020204" pitchFamily="34" charset="0"/>
            </a:endParaRPr>
          </a:p>
          <a:p>
            <a:pPr marL="0" indent="0">
              <a:buFontTx/>
              <a:buNone/>
            </a:pPr>
            <a:r>
              <a:rPr lang="en-US" altLang="en-US" sz="2400" u="sng" dirty="0">
                <a:solidFill>
                  <a:schemeClr val="tx1"/>
                </a:solidFill>
                <a:latin typeface="Arial" panose="020B0604020202020204" pitchFamily="34" charset="0"/>
                <a:cs typeface="Arial" panose="020B0604020202020204" pitchFamily="34" charset="0"/>
              </a:rPr>
              <a:t>Discrete-Logarithm(</a:t>
            </a:r>
            <a:r>
              <a:rPr lang="en-US" altLang="en-US" sz="2400" u="sng" dirty="0" err="1">
                <a:solidFill>
                  <a:schemeClr val="tx1"/>
                </a:solidFill>
                <a:latin typeface="Arial" panose="020B0604020202020204" pitchFamily="34" charset="0"/>
                <a:cs typeface="Arial" panose="020B0604020202020204" pitchFamily="34" charset="0"/>
              </a:rPr>
              <a:t>p.g,y</a:t>
            </a:r>
            <a:r>
              <a:rPr lang="en-US" altLang="en-US" sz="2400" u="sng" dirty="0">
                <a:solidFill>
                  <a:schemeClr val="tx1"/>
                </a:solidFill>
                <a:latin typeface="Arial" panose="020B0604020202020204" pitchFamily="34" charset="0"/>
                <a:cs typeface="Arial" panose="020B0604020202020204" pitchFamily="34" charset="0"/>
              </a:rPr>
              <a:t>):  </a:t>
            </a:r>
          </a:p>
          <a:p>
            <a:pPr marL="0" indent="0">
              <a:buFontTx/>
              <a:buNone/>
            </a:pPr>
            <a:r>
              <a:rPr lang="en-US" altLang="en-US" sz="2400" dirty="0">
                <a:solidFill>
                  <a:schemeClr val="tx1"/>
                </a:solidFill>
                <a:latin typeface="Arial" panose="020B0604020202020204" pitchFamily="34" charset="0"/>
                <a:cs typeface="Arial" panose="020B0604020202020204" pitchFamily="34" charset="0"/>
              </a:rPr>
              <a:t>0. Initialize z:=y mod p( =</a:t>
            </a:r>
            <a:r>
              <a:rPr lang="en-US" altLang="en-US" sz="2400" dirty="0" err="1">
                <a:solidFill>
                  <a:schemeClr val="tx1"/>
                </a:solidFill>
                <a:latin typeface="Arial" panose="020B0604020202020204" pitchFamily="34" charset="0"/>
                <a:cs typeface="Arial" panose="020B0604020202020204" pitchFamily="34" charset="0"/>
              </a:rPr>
              <a:t>g</a:t>
            </a:r>
            <a:r>
              <a:rPr lang="en-US" altLang="en-US" sz="2400" baseline="30000" dirty="0" err="1">
                <a:solidFill>
                  <a:schemeClr val="tx1"/>
                </a:solidFill>
                <a:latin typeface="Arial" panose="020B0604020202020204" pitchFamily="34" charset="0"/>
                <a:cs typeface="Arial" panose="020B0604020202020204" pitchFamily="34" charset="0"/>
              </a:rPr>
              <a:t>x</a:t>
            </a:r>
            <a:r>
              <a:rPr lang="en-US" altLang="en-US" sz="2400" dirty="0">
                <a:solidFill>
                  <a:schemeClr val="tx1"/>
                </a:solidFill>
                <a:latin typeface="Arial" panose="020B0604020202020204" pitchFamily="34" charset="0"/>
                <a:cs typeface="Arial" panose="020B0604020202020204" pitchFamily="34" charset="0"/>
              </a:rPr>
              <a:t> mod p), n=|p|,</a:t>
            </a:r>
            <a:r>
              <a:rPr lang="en-US" altLang="en-US" sz="2400" dirty="0" err="1">
                <a:solidFill>
                  <a:schemeClr val="tx1"/>
                </a:solidFill>
                <a:latin typeface="Arial" panose="020B0604020202020204" pitchFamily="34" charset="0"/>
                <a:cs typeface="Arial" panose="020B0604020202020204" pitchFamily="34" charset="0"/>
              </a:rPr>
              <a:t>i</a:t>
            </a:r>
            <a:r>
              <a:rPr lang="en-US" altLang="en-US" sz="2400" dirty="0">
                <a:solidFill>
                  <a:schemeClr val="tx1"/>
                </a:solidFill>
                <a:latin typeface="Arial" panose="020B0604020202020204" pitchFamily="34" charset="0"/>
                <a:cs typeface="Arial" panose="020B0604020202020204" pitchFamily="34" charset="0"/>
              </a:rPr>
              <a:t>=1</a:t>
            </a:r>
          </a:p>
          <a:p>
            <a:pPr marL="457200" indent="-457200">
              <a:buFontTx/>
              <a:buAutoNum type="arabicPeriod"/>
            </a:pPr>
            <a:r>
              <a:rPr lang="en-US" altLang="en-US" sz="2400" dirty="0">
                <a:solidFill>
                  <a:schemeClr val="tx1"/>
                </a:solidFill>
                <a:latin typeface="Arial" panose="020B0604020202020204" pitchFamily="34" charset="0"/>
                <a:cs typeface="Arial" panose="020B0604020202020204" pitchFamily="34" charset="0"/>
              </a:rPr>
              <a:t>Compute b</a:t>
            </a:r>
            <a:r>
              <a:rPr lang="en-US" altLang="en-US" sz="2400" baseline="-25000" dirty="0">
                <a:solidFill>
                  <a:schemeClr val="tx1"/>
                </a:solidFill>
                <a:latin typeface="Arial" panose="020B0604020202020204" pitchFamily="34" charset="0"/>
                <a:cs typeface="Arial" panose="020B0604020202020204" pitchFamily="34" charset="0"/>
              </a:rPr>
              <a:t>i</a:t>
            </a:r>
            <a:r>
              <a:rPr lang="en-US" altLang="en-US" sz="2400" dirty="0">
                <a:solidFill>
                  <a:schemeClr val="tx1"/>
                </a:solidFill>
                <a:latin typeface="Arial" panose="020B0604020202020204" pitchFamily="34" charset="0"/>
                <a:cs typeface="Arial" panose="020B0604020202020204" pitchFamily="34" charset="0"/>
              </a:rPr>
              <a:t>:=LSB(p, g, z)</a:t>
            </a:r>
          </a:p>
          <a:p>
            <a:r>
              <a:rPr lang="en-US" altLang="en-US" sz="2400" dirty="0">
                <a:solidFill>
                  <a:schemeClr val="tx1"/>
                </a:solidFill>
                <a:latin typeface="Arial" panose="020B0604020202020204" pitchFamily="34" charset="0"/>
                <a:cs typeface="Arial" panose="020B0604020202020204" pitchFamily="34" charset="0"/>
              </a:rPr>
              <a:t>2.  If b</a:t>
            </a:r>
            <a:r>
              <a:rPr lang="en-US" altLang="en-US" sz="2400" baseline="-25000" dirty="0">
                <a:solidFill>
                  <a:schemeClr val="tx1"/>
                </a:solidFill>
                <a:latin typeface="Arial" panose="020B0604020202020204" pitchFamily="34" charset="0"/>
                <a:cs typeface="Arial" panose="020B0604020202020204" pitchFamily="34" charset="0"/>
              </a:rPr>
              <a:t>i</a:t>
            </a:r>
            <a:r>
              <a:rPr lang="en-US" altLang="en-US" sz="2400" dirty="0">
                <a:solidFill>
                  <a:schemeClr val="tx1"/>
                </a:solidFill>
                <a:latin typeface="Arial" panose="020B0604020202020204" pitchFamily="34" charset="0"/>
                <a:cs typeface="Arial" panose="020B0604020202020204" pitchFamily="34" charset="0"/>
              </a:rPr>
              <a:t>=0, then z=</a:t>
            </a:r>
            <a:r>
              <a:rPr lang="en-US" altLang="en-US" sz="2400" dirty="0" err="1">
                <a:solidFill>
                  <a:schemeClr val="tx1"/>
                </a:solidFill>
                <a:latin typeface="Arial" panose="020B0604020202020204" pitchFamily="34" charset="0"/>
                <a:cs typeface="Arial" panose="020B0604020202020204" pitchFamily="34" charset="0"/>
              </a:rPr>
              <a:t>SQRT</a:t>
            </a:r>
            <a:r>
              <a:rPr lang="en-US" altLang="en-US" sz="2400" baseline="-25000" dirty="0" err="1">
                <a:solidFill>
                  <a:schemeClr val="tx1"/>
                </a:solidFill>
                <a:latin typeface="Arial" panose="020B0604020202020204" pitchFamily="34" charset="0"/>
                <a:cs typeface="Arial" panose="020B0604020202020204" pitchFamily="34" charset="0"/>
              </a:rPr>
              <a:t>p</a:t>
            </a:r>
            <a:r>
              <a:rPr lang="en-US" altLang="en-US" sz="2400" dirty="0">
                <a:solidFill>
                  <a:schemeClr val="tx1"/>
                </a:solidFill>
                <a:latin typeface="Arial" panose="020B0604020202020204" pitchFamily="34" charset="0"/>
                <a:cs typeface="Arial" panose="020B0604020202020204" pitchFamily="34" charset="0"/>
              </a:rPr>
              <a:t>(z), else z=</a:t>
            </a:r>
            <a:r>
              <a:rPr lang="en-US" altLang="en-US" sz="2400" dirty="0" err="1">
                <a:solidFill>
                  <a:schemeClr val="tx1"/>
                </a:solidFill>
                <a:latin typeface="Arial" panose="020B0604020202020204" pitchFamily="34" charset="0"/>
                <a:cs typeface="Arial" panose="020B0604020202020204" pitchFamily="34" charset="0"/>
              </a:rPr>
              <a:t>SQRT</a:t>
            </a:r>
            <a:r>
              <a:rPr lang="en-US" altLang="en-US" sz="2400" baseline="-25000" dirty="0" err="1">
                <a:solidFill>
                  <a:schemeClr val="tx1"/>
                </a:solidFill>
                <a:latin typeface="Arial" panose="020B0604020202020204" pitchFamily="34" charset="0"/>
                <a:cs typeface="Arial" panose="020B0604020202020204" pitchFamily="34" charset="0"/>
              </a:rPr>
              <a:t>p</a:t>
            </a:r>
            <a:r>
              <a:rPr lang="en-US" altLang="en-US" sz="2400" dirty="0">
                <a:solidFill>
                  <a:schemeClr val="tx1"/>
                </a:solidFill>
                <a:latin typeface="Arial" panose="020B0604020202020204" pitchFamily="34" charset="0"/>
                <a:cs typeface="Arial" panose="020B0604020202020204" pitchFamily="34" charset="0"/>
              </a:rPr>
              <a:t>(zg</a:t>
            </a:r>
            <a:r>
              <a:rPr lang="en-US" altLang="en-US" sz="2400" baseline="30000" dirty="0">
                <a:solidFill>
                  <a:schemeClr val="tx1"/>
                </a:solidFill>
                <a:latin typeface="Arial" panose="020B0604020202020204" pitchFamily="34" charset="0"/>
                <a:cs typeface="Arial" panose="020B0604020202020204" pitchFamily="34" charset="0"/>
              </a:rPr>
              <a:t>-1</a:t>
            </a:r>
            <a:r>
              <a:rPr lang="en-US" altLang="en-US" sz="2400" dirty="0">
                <a:solidFill>
                  <a:schemeClr val="tx1"/>
                </a:solidFill>
                <a:latin typeface="Arial" panose="020B0604020202020204" pitchFamily="34" charset="0"/>
                <a:cs typeface="Arial" panose="020B0604020202020204" pitchFamily="34" charset="0"/>
              </a:rPr>
              <a:t>)</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3</a:t>
            </a:r>
            <a:r>
              <a:rPr lang="en-US" altLang="en-US" sz="2000" dirty="0">
                <a:solidFill>
                  <a:schemeClr val="tx1"/>
                </a:solidFill>
                <a:latin typeface="Arial" panose="020B0604020202020204" pitchFamily="34" charset="0"/>
                <a:cs typeface="Arial" panose="020B0604020202020204" pitchFamily="34" charset="0"/>
              </a:rPr>
              <a:t>.   If</a:t>
            </a:r>
            <a:r>
              <a:rPr lang="en-US" altLang="en-US" sz="2400" dirty="0">
                <a:solidFill>
                  <a:schemeClr val="tx1"/>
                </a:solidFill>
                <a:latin typeface="Arial" panose="020B0604020202020204" pitchFamily="34" charset="0"/>
                <a:cs typeface="Arial" panose="020B0604020202020204" pitchFamily="34" charset="0"/>
              </a:rPr>
              <a:t>  PRED(</a:t>
            </a:r>
            <a:r>
              <a:rPr lang="en-US" altLang="en-US" sz="2400" dirty="0" err="1">
                <a:solidFill>
                  <a:schemeClr val="tx1"/>
                </a:solidFill>
                <a:latin typeface="Arial" panose="020B0604020202020204" pitchFamily="34" charset="0"/>
                <a:cs typeface="Arial" panose="020B0604020202020204" pitchFamily="34" charset="0"/>
              </a:rPr>
              <a:t>p,g,z</a:t>
            </a:r>
            <a:r>
              <a:rPr lang="en-US" altLang="en-US" sz="2400" dirty="0">
                <a:solidFill>
                  <a:schemeClr val="tx1"/>
                </a:solidFill>
                <a:latin typeface="Arial" panose="020B0604020202020204" pitchFamily="34" charset="0"/>
                <a:cs typeface="Arial" panose="020B0604020202020204" pitchFamily="34" charset="0"/>
              </a:rPr>
              <a:t>)=1 then set z=p-z. </a:t>
            </a:r>
          </a:p>
          <a:p>
            <a:pPr marL="0" indent="0">
              <a:buFontTx/>
              <a:buNone/>
            </a:pPr>
            <a:r>
              <a:rPr lang="en-US" altLang="en-US" sz="2400" dirty="0">
                <a:solidFill>
                  <a:schemeClr val="tx1"/>
                </a:solidFill>
                <a:latin typeface="Arial" panose="020B0604020202020204" pitchFamily="34" charset="0"/>
                <a:cs typeface="Arial" panose="020B0604020202020204" pitchFamily="34" charset="0"/>
              </a:rPr>
              <a:t>4.  If </a:t>
            </a:r>
            <a:r>
              <a:rPr lang="en-US" altLang="en-US" sz="2400" dirty="0" err="1">
                <a:solidFill>
                  <a:schemeClr val="tx1"/>
                </a:solidFill>
                <a:latin typeface="Arial" panose="020B0604020202020204" pitchFamily="34" charset="0"/>
                <a:cs typeface="Arial" panose="020B0604020202020204" pitchFamily="34" charset="0"/>
              </a:rPr>
              <a:t>i</a:t>
            </a:r>
            <a:r>
              <a:rPr lang="en-US" altLang="en-US" sz="2400" dirty="0">
                <a:solidFill>
                  <a:schemeClr val="tx1"/>
                </a:solidFill>
                <a:latin typeface="Arial" panose="020B0604020202020204" pitchFamily="34" charset="0"/>
                <a:cs typeface="Arial" panose="020B0604020202020204" pitchFamily="34" charset="0"/>
              </a:rPr>
              <a:t>&lt; n, let </a:t>
            </a:r>
            <a:r>
              <a:rPr lang="en-US" altLang="en-US" sz="2400" dirty="0" err="1">
                <a:solidFill>
                  <a:schemeClr val="tx1"/>
                </a:solidFill>
                <a:latin typeface="Arial" panose="020B0604020202020204" pitchFamily="34" charset="0"/>
                <a:cs typeface="Arial" panose="020B0604020202020204" pitchFamily="34" charset="0"/>
              </a:rPr>
              <a:t>i</a:t>
            </a:r>
            <a:r>
              <a:rPr lang="en-US" altLang="en-US" sz="2400" dirty="0">
                <a:solidFill>
                  <a:schemeClr val="tx1"/>
                </a:solidFill>
                <a:latin typeface="Arial" panose="020B0604020202020204" pitchFamily="34" charset="0"/>
                <a:cs typeface="Arial" panose="020B0604020202020204" pitchFamily="34" charset="0"/>
              </a:rPr>
              <a:t>=i+1,goto 1,</a:t>
            </a:r>
          </a:p>
          <a:p>
            <a:pPr marL="0" indent="0">
              <a:buFontTx/>
              <a:buNone/>
            </a:pPr>
            <a:r>
              <a:rPr lang="en-US" altLang="en-US" sz="2400" dirty="0">
                <a:solidFill>
                  <a:schemeClr val="tx1"/>
                </a:solidFill>
                <a:latin typeface="Arial" panose="020B0604020202020204" pitchFamily="34" charset="0"/>
                <a:cs typeface="Arial" panose="020B0604020202020204" pitchFamily="34" charset="0"/>
              </a:rPr>
              <a:t>    else output b</a:t>
            </a:r>
            <a:r>
              <a:rPr lang="en-US" altLang="en-US" sz="2400" baseline="-25000" dirty="0">
                <a:solidFill>
                  <a:schemeClr val="tx1"/>
                </a:solidFill>
                <a:latin typeface="Arial" panose="020B0604020202020204" pitchFamily="34" charset="0"/>
                <a:cs typeface="Arial" panose="020B0604020202020204" pitchFamily="34" charset="0"/>
              </a:rPr>
              <a:t>n</a:t>
            </a:r>
            <a:r>
              <a:rPr lang="en-US" altLang="en-US" sz="2400" dirty="0">
                <a:solidFill>
                  <a:schemeClr val="tx1"/>
                </a:solidFill>
                <a:latin typeface="Arial" panose="020B0604020202020204" pitchFamily="34" charset="0"/>
                <a:cs typeface="Arial" panose="020B0604020202020204" pitchFamily="34" charset="0"/>
              </a:rPr>
              <a:t>…b</a:t>
            </a:r>
            <a:r>
              <a:rPr lang="en-US" altLang="en-US" sz="2400" baseline="-25000" dirty="0">
                <a:solidFill>
                  <a:schemeClr val="tx1"/>
                </a:solidFill>
                <a:latin typeface="Arial" panose="020B0604020202020204" pitchFamily="34" charset="0"/>
                <a:cs typeface="Arial" panose="020B0604020202020204" pitchFamily="34" charset="0"/>
              </a:rPr>
              <a:t>1</a:t>
            </a:r>
            <a:r>
              <a:rPr lang="en-US" altLang="en-US" sz="2400" dirty="0">
                <a:solidFill>
                  <a:schemeClr val="tx1"/>
                </a:solidFill>
                <a:latin typeface="Arial" panose="020B0604020202020204" pitchFamily="34" charset="0"/>
                <a:cs typeface="Arial" panose="020B0604020202020204" pitchFamily="34" charset="0"/>
              </a:rPr>
              <a:t> </a:t>
            </a:r>
          </a:p>
        </p:txBody>
      </p:sp>
      <p:sp>
        <p:nvSpPr>
          <p:cNvPr id="4" name="TextBox 3">
            <a:extLst>
              <a:ext uri="{FF2B5EF4-FFF2-40B4-BE49-F238E27FC236}">
                <a16:creationId xmlns:a16="http://schemas.microsoft.com/office/drawing/2014/main" id="{22416C9F-EC81-5F41-AAB3-B61F55AFB323}"/>
              </a:ext>
            </a:extLst>
          </p:cNvPr>
          <p:cNvSpPr txBox="1"/>
          <p:nvPr/>
        </p:nvSpPr>
        <p:spPr>
          <a:xfrm>
            <a:off x="3962400" y="5325240"/>
            <a:ext cx="5931432" cy="1200329"/>
          </a:xfrm>
          <a:prstGeom prst="rect">
            <a:avLst/>
          </a:prstGeom>
          <a:solidFill>
            <a:srgbClr val="FFFF00"/>
          </a:solidFill>
        </p:spPr>
        <p:txBody>
          <a:bodyPr wrap="none" rtlCol="0">
            <a:spAutoFit/>
          </a:bodyPr>
          <a:lstStyle/>
          <a:p>
            <a:r>
              <a:rPr lang="en-US" altLang="en-US" dirty="0">
                <a:latin typeface="Arial" panose="020B0604020202020204" pitchFamily="34" charset="0"/>
                <a:cs typeface="Arial" panose="020B0604020202020204" pitchFamily="34" charset="0"/>
              </a:rPr>
              <a:t>There are 2 square roots of g</a:t>
            </a:r>
            <a:r>
              <a:rPr lang="en-US" altLang="en-US" baseline="30000" dirty="0">
                <a:latin typeface="Arial" panose="020B0604020202020204" pitchFamily="34" charset="0"/>
                <a:cs typeface="Arial" panose="020B0604020202020204" pitchFamily="34" charset="0"/>
              </a:rPr>
              <a:t>2i</a:t>
            </a:r>
          </a:p>
          <a:p>
            <a:r>
              <a:rPr lang="en-US" altLang="en-US" dirty="0">
                <a:latin typeface="Arial" panose="020B0604020202020204" pitchFamily="34" charset="0"/>
                <a:cs typeface="Arial" panose="020B0604020202020204" pitchFamily="34" charset="0"/>
              </a:rPr>
              <a:t>For </a:t>
            </a:r>
            <a:r>
              <a:rPr lang="en-US" altLang="en-US" dirty="0" err="1">
                <a:latin typeface="Arial" panose="020B0604020202020204" pitchFamily="34" charset="0"/>
                <a:cs typeface="Arial" panose="020B0604020202020204" pitchFamily="34" charset="0"/>
              </a:rPr>
              <a:t>g</a:t>
            </a:r>
            <a:r>
              <a:rPr lang="en-US" altLang="en-US" baseline="30000" dirty="0" err="1">
                <a:latin typeface="Arial" panose="020B0604020202020204" pitchFamily="34" charset="0"/>
                <a:cs typeface="Arial" panose="020B0604020202020204" pitchFamily="34" charset="0"/>
              </a:rPr>
              <a:t>i</a:t>
            </a:r>
            <a:r>
              <a:rPr lang="en-US" altLang="en-US" baseline="300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and –</a:t>
            </a:r>
            <a:r>
              <a:rPr lang="en-US" altLang="en-US" dirty="0" err="1">
                <a:latin typeface="Arial" panose="020B0604020202020204" pitchFamily="34" charset="0"/>
                <a:cs typeface="Arial" panose="020B0604020202020204" pitchFamily="34" charset="0"/>
              </a:rPr>
              <a:t>g</a:t>
            </a:r>
            <a:r>
              <a:rPr lang="en-US" altLang="en-US" baseline="30000" dirty="0" err="1">
                <a:latin typeface="Arial" panose="020B0604020202020204" pitchFamily="34" charset="0"/>
                <a:cs typeface="Arial" panose="020B0604020202020204" pitchFamily="34" charset="0"/>
              </a:rPr>
              <a:t>i</a:t>
            </a:r>
            <a:r>
              <a:rPr lang="en-US" altLang="en-US" baseline="30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a:t>
            </a:r>
            <a:r>
              <a:rPr lang="en-US" altLang="en-US" dirty="0" err="1">
                <a:latin typeface="Arial" panose="020B0604020202020204" pitchFamily="34" charset="0"/>
                <a:cs typeface="Arial" panose="020B0604020202020204" pitchFamily="34" charset="0"/>
              </a:rPr>
              <a:t>g</a:t>
            </a:r>
            <a:r>
              <a:rPr lang="en-US" altLang="en-US" baseline="30000" dirty="0" err="1">
                <a:latin typeface="Arial" panose="020B0604020202020204" pitchFamily="34" charset="0"/>
                <a:cs typeface="Arial" panose="020B0604020202020204" pitchFamily="34" charset="0"/>
              </a:rPr>
              <a:t>i</a:t>
            </a:r>
            <a:r>
              <a:rPr lang="en-US" altLang="en-US" baseline="30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(-1)=g</a:t>
            </a:r>
            <a:r>
              <a:rPr lang="en-US" altLang="en-US" baseline="30000" dirty="0">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g</a:t>
            </a:r>
            <a:r>
              <a:rPr lang="en-US" altLang="en-US" baseline="30000" dirty="0">
                <a:latin typeface="Arial" panose="020B0604020202020204" pitchFamily="34" charset="0"/>
                <a:cs typeface="Arial" panose="020B0604020202020204" pitchFamily="34" charset="0"/>
              </a:rPr>
              <a:t>(p-1)/2 </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g</a:t>
            </a:r>
            <a:r>
              <a:rPr lang="en-US" altLang="en-US" baseline="30000" dirty="0" err="1">
                <a:latin typeface="Arial" panose="020B0604020202020204" pitchFamily="34" charset="0"/>
                <a:cs typeface="Arial" panose="020B0604020202020204" pitchFamily="34" charset="0"/>
              </a:rPr>
              <a:t>i</a:t>
            </a:r>
            <a:r>
              <a:rPr lang="en-US" altLang="en-US" baseline="30000" dirty="0">
                <a:latin typeface="Arial" panose="020B0604020202020204" pitchFamily="34" charset="0"/>
                <a:cs typeface="Arial" panose="020B0604020202020204" pitchFamily="34" charset="0"/>
              </a:rPr>
              <a:t>+(p-1)/2 </a:t>
            </a:r>
            <a:r>
              <a:rPr lang="en-US" altLang="en-US" dirty="0">
                <a:latin typeface="Arial" panose="020B0604020202020204" pitchFamily="34" charset="0"/>
                <a:cs typeface="Arial" panose="020B0604020202020204" pitchFamily="34" charset="0"/>
              </a:rPr>
              <a:t>mod p</a:t>
            </a:r>
          </a:p>
          <a:p>
            <a:r>
              <a:rPr lang="en-US" altLang="en-US" dirty="0" err="1">
                <a:latin typeface="Arial" panose="020B0604020202020204" pitchFamily="34" charset="0"/>
                <a:cs typeface="Arial" panose="020B0604020202020204" pitchFamily="34" charset="0"/>
              </a:rPr>
              <a:t>g</a:t>
            </a:r>
            <a:r>
              <a:rPr lang="en-US" altLang="en-US" baseline="30000" dirty="0" err="1">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 is principal square root when </a:t>
            </a:r>
            <a:r>
              <a:rPr lang="en-US" altLang="en-US" dirty="0" err="1">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 &lt;(p-1)/2, otherwise –</a:t>
            </a:r>
            <a:r>
              <a:rPr lang="en-US" altLang="en-US" dirty="0" err="1">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 is</a:t>
            </a:r>
          </a:p>
          <a:p>
            <a:endParaRPr lang="en-US" dirty="0"/>
          </a:p>
        </p:txBody>
      </p:sp>
      <p:grpSp>
        <p:nvGrpSpPr>
          <p:cNvPr id="6" name="Group 5">
            <a:extLst>
              <a:ext uri="{FF2B5EF4-FFF2-40B4-BE49-F238E27FC236}">
                <a16:creationId xmlns:a16="http://schemas.microsoft.com/office/drawing/2014/main" id="{8F4532DF-7047-7F4A-830B-1E4CCAD358E0}"/>
              </a:ext>
            </a:extLst>
          </p:cNvPr>
          <p:cNvGrpSpPr/>
          <p:nvPr/>
        </p:nvGrpSpPr>
        <p:grpSpPr>
          <a:xfrm>
            <a:off x="6096000" y="2738819"/>
            <a:ext cx="3264605" cy="1661994"/>
            <a:chOff x="1707207" y="4075078"/>
            <a:chExt cx="4189517" cy="1831890"/>
          </a:xfrm>
        </p:grpSpPr>
        <p:sp>
          <p:nvSpPr>
            <p:cNvPr id="7" name="Oval 6">
              <a:extLst>
                <a:ext uri="{FF2B5EF4-FFF2-40B4-BE49-F238E27FC236}">
                  <a16:creationId xmlns:a16="http://schemas.microsoft.com/office/drawing/2014/main" id="{D2C2859B-02B8-0A47-A2E9-9EE210FA60A0}"/>
                </a:ext>
              </a:extLst>
            </p:cNvPr>
            <p:cNvSpPr/>
            <p:nvPr/>
          </p:nvSpPr>
          <p:spPr>
            <a:xfrm>
              <a:off x="3257196" y="4495800"/>
              <a:ext cx="1162404"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6E5346A-CC11-CF4B-A007-838AE8D905A7}"/>
                </a:ext>
              </a:extLst>
            </p:cNvPr>
            <p:cNvSpPr txBox="1"/>
            <p:nvPr/>
          </p:nvSpPr>
          <p:spPr>
            <a:xfrm>
              <a:off x="3733800" y="4114800"/>
              <a:ext cx="301686" cy="369332"/>
            </a:xfrm>
            <a:prstGeom prst="rect">
              <a:avLst/>
            </a:prstGeom>
            <a:noFill/>
          </p:spPr>
          <p:txBody>
            <a:bodyPr wrap="none" rtlCol="0">
              <a:spAutoFit/>
            </a:bodyPr>
            <a:lstStyle/>
            <a:p>
              <a:r>
                <a:rPr lang="en-US" dirty="0"/>
                <a:t>0</a:t>
              </a:r>
            </a:p>
          </p:txBody>
        </p:sp>
        <p:sp>
          <p:nvSpPr>
            <p:cNvPr id="9" name="TextBox 8">
              <a:extLst>
                <a:ext uri="{FF2B5EF4-FFF2-40B4-BE49-F238E27FC236}">
                  <a16:creationId xmlns:a16="http://schemas.microsoft.com/office/drawing/2014/main" id="{CF3E7B84-C010-FB40-8D0D-3CAE93553841}"/>
                </a:ext>
              </a:extLst>
            </p:cNvPr>
            <p:cNvSpPr txBox="1"/>
            <p:nvPr/>
          </p:nvSpPr>
          <p:spPr>
            <a:xfrm>
              <a:off x="3394084" y="5537636"/>
              <a:ext cx="831831" cy="369332"/>
            </a:xfrm>
            <a:prstGeom prst="rect">
              <a:avLst/>
            </a:prstGeom>
            <a:noFill/>
          </p:spPr>
          <p:txBody>
            <a:bodyPr wrap="none" rtlCol="0">
              <a:spAutoFit/>
            </a:bodyPr>
            <a:lstStyle/>
            <a:p>
              <a:r>
                <a:rPr lang="en-US" dirty="0"/>
                <a:t>(P-1)/2</a:t>
              </a:r>
            </a:p>
          </p:txBody>
        </p:sp>
        <mc:AlternateContent xmlns:mc="http://schemas.openxmlformats.org/markup-compatibility/2006">
          <mc:Choice xmlns:p14="http://schemas.microsoft.com/office/powerpoint/2010/main" Requires="p14">
            <p:contentPart p14:bwMode="auto" r:id="rId2">
              <p14:nvContentPartPr>
                <p14:cNvPr id="10" name="Ink 9">
                  <a:extLst>
                    <a:ext uri="{FF2B5EF4-FFF2-40B4-BE49-F238E27FC236}">
                      <a16:creationId xmlns:a16="http://schemas.microsoft.com/office/drawing/2014/main" id="{F2F07D4B-C50B-4747-BDF0-89653DA15399}"/>
                    </a:ext>
                  </a:extLst>
                </p14:cNvPr>
                <p14:cNvContentPartPr/>
                <p14:nvPr/>
              </p14:nvContentPartPr>
              <p14:xfrm flipH="1">
                <a:off x="3748920" y="4075078"/>
                <a:ext cx="66000" cy="479286"/>
              </p14:xfrm>
            </p:contentPart>
          </mc:Choice>
          <mc:Fallback>
            <p:pic>
              <p:nvPicPr>
                <p:cNvPr id="10" name="Ink 9">
                  <a:extLst>
                    <a:ext uri="{FF2B5EF4-FFF2-40B4-BE49-F238E27FC236}">
                      <a16:creationId xmlns:a16="http://schemas.microsoft.com/office/drawing/2014/main" id="{F2F07D4B-C50B-4747-BDF0-89653DA15399}"/>
                    </a:ext>
                  </a:extLst>
                </p:cNvPr>
                <p:cNvPicPr/>
                <p:nvPr/>
              </p:nvPicPr>
              <p:blipFill>
                <a:blip r:embed="rId3"/>
                <a:stretch>
                  <a:fillRect/>
                </a:stretch>
              </p:blipFill>
              <p:spPr>
                <a:xfrm flipH="1">
                  <a:off x="3737134" y="4065134"/>
                  <a:ext cx="89100" cy="498776"/>
                </a:xfrm>
                <a:prstGeom prst="rect">
                  <a:avLst/>
                </a:prstGeom>
              </p:spPr>
            </p:pic>
          </mc:Fallback>
        </mc:AlternateContent>
        <p:grpSp>
          <p:nvGrpSpPr>
            <p:cNvPr id="11" name="Group 10">
              <a:extLst>
                <a:ext uri="{FF2B5EF4-FFF2-40B4-BE49-F238E27FC236}">
                  <a16:creationId xmlns:a16="http://schemas.microsoft.com/office/drawing/2014/main" id="{A03896BC-379D-EA4E-906C-CCA448506584}"/>
                </a:ext>
              </a:extLst>
            </p:cNvPr>
            <p:cNvGrpSpPr/>
            <p:nvPr/>
          </p:nvGrpSpPr>
          <p:grpSpPr>
            <a:xfrm>
              <a:off x="3831120" y="5388840"/>
              <a:ext cx="40680" cy="180720"/>
              <a:chOff x="3831120" y="5388840"/>
              <a:chExt cx="40680" cy="180720"/>
            </a:xfrm>
          </p:grpSpPr>
          <mc:AlternateContent xmlns:mc="http://schemas.openxmlformats.org/markup-compatibility/2006">
            <mc:Choice xmlns:p14="http://schemas.microsoft.com/office/powerpoint/2010/main" Requires="p14">
              <p:contentPart p14:bwMode="auto" r:id="rId4">
                <p14:nvContentPartPr>
                  <p14:cNvPr id="18" name="Ink 17">
                    <a:extLst>
                      <a:ext uri="{FF2B5EF4-FFF2-40B4-BE49-F238E27FC236}">
                        <a16:creationId xmlns:a16="http://schemas.microsoft.com/office/drawing/2014/main" id="{8E65C271-E13B-544B-A384-86DBF0546E02}"/>
                      </a:ext>
                    </a:extLst>
                  </p14:cNvPr>
                  <p14:cNvContentPartPr/>
                  <p14:nvPr/>
                </p14:nvContentPartPr>
                <p14:xfrm>
                  <a:off x="3871440" y="5427000"/>
                  <a:ext cx="360" cy="360"/>
                </p14:xfrm>
              </p:contentPart>
            </mc:Choice>
            <mc:Fallback>
              <p:pic>
                <p:nvPicPr>
                  <p:cNvPr id="18" name="Ink 17">
                    <a:extLst>
                      <a:ext uri="{FF2B5EF4-FFF2-40B4-BE49-F238E27FC236}">
                        <a16:creationId xmlns:a16="http://schemas.microsoft.com/office/drawing/2014/main" id="{8E65C271-E13B-544B-A384-86DBF0546E02}"/>
                      </a:ext>
                    </a:extLst>
                  </p:cNvPr>
                  <p:cNvPicPr/>
                  <p:nvPr/>
                </p:nvPicPr>
                <p:blipFill>
                  <a:blip r:embed="rId5"/>
                  <a:stretch>
                    <a:fillRect/>
                  </a:stretch>
                </p:blipFill>
                <p:spPr>
                  <a:xfrm>
                    <a:off x="3862800" y="5418000"/>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9" name="Ink 18">
                    <a:extLst>
                      <a:ext uri="{FF2B5EF4-FFF2-40B4-BE49-F238E27FC236}">
                        <a16:creationId xmlns:a16="http://schemas.microsoft.com/office/drawing/2014/main" id="{12D5C201-250E-8643-B9FD-AC363F47029A}"/>
                      </a:ext>
                    </a:extLst>
                  </p14:cNvPr>
                  <p14:cNvContentPartPr/>
                  <p14:nvPr/>
                </p14:nvContentPartPr>
                <p14:xfrm>
                  <a:off x="3831120" y="5388840"/>
                  <a:ext cx="16200" cy="180720"/>
                </p14:xfrm>
              </p:contentPart>
            </mc:Choice>
            <mc:Fallback>
              <p:pic>
                <p:nvPicPr>
                  <p:cNvPr id="19" name="Ink 18">
                    <a:extLst>
                      <a:ext uri="{FF2B5EF4-FFF2-40B4-BE49-F238E27FC236}">
                        <a16:creationId xmlns:a16="http://schemas.microsoft.com/office/drawing/2014/main" id="{12D5C201-250E-8643-B9FD-AC363F47029A}"/>
                      </a:ext>
                    </a:extLst>
                  </p:cNvPr>
                  <p:cNvPicPr/>
                  <p:nvPr/>
                </p:nvPicPr>
                <p:blipFill>
                  <a:blip r:embed="rId7"/>
                  <a:stretch>
                    <a:fillRect/>
                  </a:stretch>
                </p:blipFill>
                <p:spPr>
                  <a:xfrm>
                    <a:off x="3820011" y="5378910"/>
                    <a:ext cx="38880" cy="200182"/>
                  </a:xfrm>
                  <a:prstGeom prst="rect">
                    <a:avLst/>
                  </a:prstGeom>
                </p:spPr>
              </p:pic>
            </mc:Fallback>
          </mc:AlternateContent>
        </p:grpSp>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39A7164F-0768-5C4A-BF13-2794A6FAFB85}"/>
                    </a:ext>
                  </a:extLst>
                </p:cNvPr>
                <p:cNvSpPr txBox="1"/>
                <p:nvPr/>
              </p:nvSpPr>
              <p:spPr>
                <a:xfrm>
                  <a:off x="4304072" y="4805891"/>
                  <a:ext cx="1592652" cy="644553"/>
                </a:xfrm>
                <a:prstGeom prst="rect">
                  <a:avLst/>
                </a:prstGeom>
                <a:noFill/>
              </p:spPr>
              <p:txBody>
                <a:bodyPr wrap="none" rtlCol="0">
                  <a:spAutoFit/>
                </a:bodyPr>
                <a:lstStyle/>
                <a:p>
                  <a:r>
                    <a:rPr lang="en-US" sz="1600" dirty="0"/>
                    <a:t>x</a:t>
                  </a:r>
                  <a14:m>
                    <m:oMath xmlns:m="http://schemas.openxmlformats.org/officeDocument/2006/math">
                      <m:r>
                        <a:rPr lang="en-US" sz="1600" i="1" dirty="0" smtClean="0">
                          <a:latin typeface="Cambria Math" panose="02040503050406030204" pitchFamily="18" charset="0"/>
                          <a:ea typeface="Cambria Math" panose="02040503050406030204" pitchFamily="18" charset="0"/>
                        </a:rPr>
                        <m:t>≤</m:t>
                      </m:r>
                    </m:oMath>
                  </a14:m>
                  <a:r>
                    <a:rPr lang="en-US" sz="1600" dirty="0"/>
                    <a:t>(p-1)/2     </a:t>
                  </a:r>
                </a:p>
                <a:p>
                  <a:r>
                    <a:rPr lang="en-US" sz="1600" dirty="0" err="1"/>
                    <a:t>msb</a:t>
                  </a:r>
                  <a:r>
                    <a:rPr lang="en-US" sz="1600" baseline="-25000" dirty="0" err="1"/>
                    <a:t>p,g</a:t>
                  </a:r>
                  <a:r>
                    <a:rPr lang="en-US" sz="1600" baseline="-25000" dirty="0"/>
                    <a:t>(</a:t>
                  </a:r>
                  <a:r>
                    <a:rPr lang="en-US" sz="1600" dirty="0"/>
                    <a:t>x)=0</a:t>
                  </a:r>
                </a:p>
              </p:txBody>
            </p:sp>
          </mc:Choice>
          <mc:Fallback>
            <p:sp>
              <p:nvSpPr>
                <p:cNvPr id="12" name="TextBox 11">
                  <a:extLst>
                    <a:ext uri="{FF2B5EF4-FFF2-40B4-BE49-F238E27FC236}">
                      <a16:creationId xmlns:a16="http://schemas.microsoft.com/office/drawing/2014/main" id="{39A7164F-0768-5C4A-BF13-2794A6FAFB85}"/>
                    </a:ext>
                  </a:extLst>
                </p:cNvPr>
                <p:cNvSpPr txBox="1">
                  <a:spLocks noRot="1" noChangeAspect="1" noMove="1" noResize="1" noEditPoints="1" noAdjustHandles="1" noChangeArrowheads="1" noChangeShapeType="1" noTextEdit="1"/>
                </p:cNvSpPr>
                <p:nvPr/>
              </p:nvSpPr>
              <p:spPr>
                <a:xfrm>
                  <a:off x="4304072" y="4805891"/>
                  <a:ext cx="1592652" cy="644553"/>
                </a:xfrm>
                <a:prstGeom prst="rect">
                  <a:avLst/>
                </a:prstGeom>
                <a:blipFill>
                  <a:blip r:embed="rId8"/>
                  <a:stretch>
                    <a:fillRect l="-3061" t="-2174" r="-1020" b="-13043"/>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513AA047-1021-7244-AFE8-CC655975704B}"/>
                </a:ext>
              </a:extLst>
            </p:cNvPr>
            <p:cNvSpPr txBox="1"/>
            <p:nvPr/>
          </p:nvSpPr>
          <p:spPr>
            <a:xfrm>
              <a:off x="1707207" y="4780669"/>
              <a:ext cx="1458937" cy="644553"/>
            </a:xfrm>
            <a:prstGeom prst="rect">
              <a:avLst/>
            </a:prstGeom>
            <a:noFill/>
          </p:spPr>
          <p:txBody>
            <a:bodyPr wrap="none" rtlCol="0">
              <a:spAutoFit/>
            </a:bodyPr>
            <a:lstStyle/>
            <a:p>
              <a:r>
                <a:rPr lang="en-US" sz="1600" dirty="0"/>
                <a:t>x&gt;(p-1)/2</a:t>
              </a:r>
            </a:p>
            <a:p>
              <a:r>
                <a:rPr lang="en-US" sz="1600" dirty="0" err="1"/>
                <a:t>Msb</a:t>
              </a:r>
              <a:r>
                <a:rPr lang="en-US" sz="1600" baseline="-25000" dirty="0" err="1"/>
                <a:t>p,g</a:t>
              </a:r>
              <a:r>
                <a:rPr lang="en-US" sz="1600" dirty="0"/>
                <a:t>(x)=1</a:t>
              </a:r>
            </a:p>
          </p:txBody>
        </p:sp>
        <p:sp>
          <p:nvSpPr>
            <p:cNvPr id="14" name="TextBox 13">
              <a:extLst>
                <a:ext uri="{FF2B5EF4-FFF2-40B4-BE49-F238E27FC236}">
                  <a16:creationId xmlns:a16="http://schemas.microsoft.com/office/drawing/2014/main" id="{1AE4490E-2717-FC45-A8EA-43A4E0A1E374}"/>
                </a:ext>
              </a:extLst>
            </p:cNvPr>
            <p:cNvSpPr txBox="1"/>
            <p:nvPr/>
          </p:nvSpPr>
          <p:spPr>
            <a:xfrm>
              <a:off x="4328205" y="4348664"/>
              <a:ext cx="276038" cy="369332"/>
            </a:xfrm>
            <a:prstGeom prst="rect">
              <a:avLst/>
            </a:prstGeom>
            <a:noFill/>
          </p:spPr>
          <p:txBody>
            <a:bodyPr wrap="none" rtlCol="0">
              <a:spAutoFit/>
            </a:bodyPr>
            <a:lstStyle/>
            <a:p>
              <a:r>
                <a:rPr lang="en-US" dirty="0"/>
                <a:t>z</a:t>
              </a:r>
            </a:p>
          </p:txBody>
        </p:sp>
        <p:cxnSp>
          <p:nvCxnSpPr>
            <p:cNvPr id="15" name="Straight Connector 14">
              <a:extLst>
                <a:ext uri="{FF2B5EF4-FFF2-40B4-BE49-F238E27FC236}">
                  <a16:creationId xmlns:a16="http://schemas.microsoft.com/office/drawing/2014/main" id="{77EF6E51-9492-2742-A999-52E0D2A63C22}"/>
                </a:ext>
              </a:extLst>
            </p:cNvPr>
            <p:cNvCxnSpPr>
              <a:cxnSpLocks/>
              <a:stCxn id="14" idx="1"/>
              <a:endCxn id="7" idx="7"/>
            </p:cNvCxnSpPr>
            <p:nvPr/>
          </p:nvCxnSpPr>
          <p:spPr>
            <a:xfrm flipH="1">
              <a:off x="4249369" y="4533331"/>
              <a:ext cx="78835" cy="10754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246B6F33-5178-5E45-8908-41E5D02BDAB6}"/>
                </a:ext>
              </a:extLst>
            </p:cNvPr>
            <p:cNvCxnSpPr>
              <a:cxnSpLocks/>
              <a:endCxn id="7" idx="1"/>
            </p:cNvCxnSpPr>
            <p:nvPr/>
          </p:nvCxnSpPr>
          <p:spPr>
            <a:xfrm>
              <a:off x="3200400" y="4554364"/>
              <a:ext cx="227026" cy="86507"/>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6A64C9E-A7E3-AD47-8A7F-0FCEE3AF8F77}"/>
                </a:ext>
              </a:extLst>
            </p:cNvPr>
            <p:cNvSpPr txBox="1"/>
            <p:nvPr/>
          </p:nvSpPr>
          <p:spPr>
            <a:xfrm>
              <a:off x="2793915" y="4346216"/>
              <a:ext cx="468398" cy="369332"/>
            </a:xfrm>
            <a:prstGeom prst="rect">
              <a:avLst/>
            </a:prstGeom>
            <a:noFill/>
          </p:spPr>
          <p:txBody>
            <a:bodyPr wrap="none" rtlCol="0">
              <a:spAutoFit/>
            </a:bodyPr>
            <a:lstStyle/>
            <a:p>
              <a:r>
                <a:rPr lang="en-US" dirty="0"/>
                <a:t>p-z</a:t>
              </a:r>
            </a:p>
          </p:txBody>
        </p:sp>
      </p:grpSp>
    </p:spTree>
    <p:extLst>
      <p:ext uri="{BB962C8B-B14F-4D97-AF65-F5344CB8AC3E}">
        <p14:creationId xmlns:p14="http://schemas.microsoft.com/office/powerpoint/2010/main" val="44531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3B40A953-BBFA-6244-89A8-628EEC0D5F7D}"/>
              </a:ext>
            </a:extLst>
          </p:cNvPr>
          <p:cNvSpPr>
            <a:spLocks noGrp="1" noChangeArrowheads="1"/>
          </p:cNvSpPr>
          <p:nvPr>
            <p:ph type="body" idx="1"/>
          </p:nvPr>
        </p:nvSpPr>
        <p:spPr>
          <a:xfrm>
            <a:off x="533400" y="1295400"/>
            <a:ext cx="8610600" cy="4801314"/>
          </a:xfrm>
        </p:spPr>
        <p:txBody>
          <a:bodyPr/>
          <a:lstStyle/>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Solve for x as follows.</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Suppose eq. is solvable, then z</a:t>
            </a:r>
            <a:r>
              <a:rPr lang="en-US" altLang="en-US" sz="2400" baseline="30000" dirty="0">
                <a:solidFill>
                  <a:schemeClr val="tx1"/>
                </a:solidFill>
                <a:latin typeface="Arial" panose="020B0604020202020204" pitchFamily="34" charset="0"/>
                <a:cs typeface="Arial" panose="020B0604020202020204" pitchFamily="34" charset="0"/>
              </a:rPr>
              <a:t>(p-1)/2 </a:t>
            </a:r>
            <a:r>
              <a:rPr lang="en-US" altLang="en-US" sz="2400" dirty="0">
                <a:solidFill>
                  <a:schemeClr val="tx1"/>
                </a:solidFill>
                <a:latin typeface="Arial" panose="020B0604020202020204" pitchFamily="34" charset="0"/>
                <a:cs typeface="Arial" panose="020B0604020202020204" pitchFamily="34" charset="0"/>
              </a:rPr>
              <a:t>= 1 mod p. </a:t>
            </a:r>
          </a:p>
          <a:p>
            <a:pPr eaLnBrk="1" hangingPunct="1">
              <a:buFontTx/>
              <a:buNone/>
            </a:pPr>
            <a:endParaRPr lang="en-US" altLang="en-US" sz="2400" dirty="0">
              <a:solidFill>
                <a:schemeClr val="tx1"/>
              </a:solidFill>
              <a:latin typeface="Arial" panose="020B0604020202020204" pitchFamily="34" charset="0"/>
              <a:cs typeface="Arial" panose="020B0604020202020204" pitchFamily="34" charset="0"/>
            </a:endParaRPr>
          </a:p>
          <a:p>
            <a:pPr eaLnBrk="1" hangingPunct="1">
              <a:buFontTx/>
              <a:buNone/>
            </a:pPr>
            <a:r>
              <a:rPr lang="en-US" altLang="en-US" sz="2400" b="1" dirty="0">
                <a:solidFill>
                  <a:schemeClr val="tx1"/>
                </a:solidFill>
                <a:latin typeface="Arial" panose="020B0604020202020204" pitchFamily="34" charset="0"/>
                <a:cs typeface="Arial" panose="020B0604020202020204" pitchFamily="34" charset="0"/>
              </a:rPr>
              <a:t>Case 1: </a:t>
            </a:r>
            <a:r>
              <a:rPr lang="en-US" altLang="en-US" sz="2400" dirty="0">
                <a:solidFill>
                  <a:schemeClr val="tx1"/>
                </a:solidFill>
                <a:latin typeface="Arial" panose="020B0604020202020204" pitchFamily="34" charset="0"/>
                <a:cs typeface="Arial" panose="020B0604020202020204" pitchFamily="34" charset="0"/>
              </a:rPr>
              <a:t>p=3 mod 4, (p-1)/2 = (4t+2)/2</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                z </a:t>
            </a:r>
            <a:r>
              <a:rPr lang="en-US" altLang="en-US" sz="2400" baseline="30000" dirty="0">
                <a:solidFill>
                  <a:schemeClr val="tx1"/>
                </a:solidFill>
                <a:latin typeface="Arial" panose="020B0604020202020204" pitchFamily="34" charset="0"/>
                <a:cs typeface="Arial" panose="020B0604020202020204" pitchFamily="34" charset="0"/>
              </a:rPr>
              <a:t>(2t+1)</a:t>
            </a:r>
            <a:r>
              <a:rPr lang="en-US" altLang="en-US" sz="2400" dirty="0">
                <a:solidFill>
                  <a:schemeClr val="tx1"/>
                </a:solidFill>
                <a:latin typeface="Arial" panose="020B0604020202020204" pitchFamily="34" charset="0"/>
                <a:cs typeface="Arial" panose="020B0604020202020204" pitchFamily="34" charset="0"/>
              </a:rPr>
              <a:t> = 1 mod p</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               (z </a:t>
            </a:r>
            <a:r>
              <a:rPr lang="en-US" altLang="en-US" sz="2400" baseline="30000" dirty="0">
                <a:solidFill>
                  <a:schemeClr val="tx1"/>
                </a:solidFill>
                <a:latin typeface="Arial" panose="020B0604020202020204" pitchFamily="34" charset="0"/>
                <a:cs typeface="Arial" panose="020B0604020202020204" pitchFamily="34" charset="0"/>
              </a:rPr>
              <a:t>(2t+1)</a:t>
            </a:r>
            <a:r>
              <a:rPr lang="en-US" altLang="en-US" sz="2400" dirty="0">
                <a:solidFill>
                  <a:schemeClr val="tx1"/>
                </a:solidFill>
                <a:latin typeface="Arial" panose="020B0604020202020204" pitchFamily="34" charset="0"/>
                <a:cs typeface="Arial" panose="020B0604020202020204" pitchFamily="34" charset="0"/>
              </a:rPr>
              <a:t>)z = z  mod p</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               (z </a:t>
            </a:r>
            <a:r>
              <a:rPr lang="en-US" altLang="en-US" sz="2400" baseline="30000" dirty="0">
                <a:solidFill>
                  <a:schemeClr val="tx1"/>
                </a:solidFill>
                <a:latin typeface="Arial" panose="020B0604020202020204" pitchFamily="34" charset="0"/>
                <a:cs typeface="Arial" panose="020B0604020202020204" pitchFamily="34" charset="0"/>
              </a:rPr>
              <a:t>(t+1)</a:t>
            </a:r>
            <a:r>
              <a:rPr lang="en-US" altLang="en-US" sz="2400" dirty="0">
                <a:solidFill>
                  <a:schemeClr val="tx1"/>
                </a:solidFill>
                <a:latin typeface="Arial" panose="020B0604020202020204" pitchFamily="34" charset="0"/>
                <a:cs typeface="Arial" panose="020B0604020202020204" pitchFamily="34" charset="0"/>
              </a:rPr>
              <a:t>)</a:t>
            </a:r>
            <a:r>
              <a:rPr lang="en-US" altLang="en-US" sz="2400" baseline="30000" dirty="0">
                <a:solidFill>
                  <a:schemeClr val="tx1"/>
                </a:solidFill>
                <a:latin typeface="Arial" panose="020B0604020202020204" pitchFamily="34" charset="0"/>
                <a:cs typeface="Arial" panose="020B0604020202020204" pitchFamily="34" charset="0"/>
              </a:rPr>
              <a:t>2</a:t>
            </a:r>
            <a:r>
              <a:rPr lang="en-US" altLang="en-US" sz="2400" dirty="0">
                <a:solidFill>
                  <a:schemeClr val="tx1"/>
                </a:solidFill>
                <a:latin typeface="Arial" panose="020B0604020202020204" pitchFamily="34" charset="0"/>
                <a:cs typeface="Arial" panose="020B0604020202020204" pitchFamily="34" charset="0"/>
              </a:rPr>
              <a:t> = z mod p</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              output x=z </a:t>
            </a:r>
            <a:r>
              <a:rPr lang="en-US" altLang="en-US" sz="2400" baseline="30000" dirty="0">
                <a:solidFill>
                  <a:schemeClr val="tx1"/>
                </a:solidFill>
                <a:latin typeface="Arial" panose="020B0604020202020204" pitchFamily="34" charset="0"/>
                <a:cs typeface="Arial" panose="020B0604020202020204" pitchFamily="34" charset="0"/>
              </a:rPr>
              <a:t>(t+1) </a:t>
            </a:r>
            <a:r>
              <a:rPr lang="en-US" altLang="en-US" sz="2400" dirty="0">
                <a:solidFill>
                  <a:schemeClr val="tx1"/>
                </a:solidFill>
                <a:latin typeface="Arial" panose="020B0604020202020204" pitchFamily="34" charset="0"/>
                <a:cs typeface="Arial" panose="020B0604020202020204" pitchFamily="34" charset="0"/>
              </a:rPr>
              <a:t>mod p</a:t>
            </a:r>
          </a:p>
          <a:p>
            <a:pPr eaLnBrk="1" hangingPunct="1">
              <a:buFontTx/>
              <a:buNone/>
            </a:pPr>
            <a:r>
              <a:rPr lang="en-US" altLang="en-US" sz="2400" b="1" dirty="0">
                <a:solidFill>
                  <a:schemeClr val="tx1"/>
                </a:solidFill>
                <a:latin typeface="Arial" panose="020B0604020202020204" pitchFamily="34" charset="0"/>
                <a:cs typeface="Arial" panose="020B0604020202020204" pitchFamily="34" charset="0"/>
              </a:rPr>
              <a:t>Case 2: </a:t>
            </a:r>
            <a:r>
              <a:rPr lang="en-US" altLang="en-US" sz="2400" dirty="0">
                <a:solidFill>
                  <a:schemeClr val="tx1"/>
                </a:solidFill>
                <a:latin typeface="Arial" panose="020B0604020202020204" pitchFamily="34" charset="0"/>
                <a:cs typeface="Arial" panose="020B0604020202020204" pitchFamily="34" charset="0"/>
              </a:rPr>
              <a:t>p= 1 mod 4, Harder, uses randomization, homework</a:t>
            </a:r>
          </a:p>
          <a:p>
            <a:pPr eaLnBrk="1" hangingPunct="1"/>
            <a:endParaRPr lang="en-US" altLang="en-US" sz="2400" dirty="0">
              <a:solidFill>
                <a:schemeClr val="tx1"/>
              </a:solidFill>
              <a:latin typeface="Arial" panose="020B0604020202020204" pitchFamily="34" charset="0"/>
              <a:cs typeface="Arial" panose="020B0604020202020204" pitchFamily="34" charset="0"/>
            </a:endParaRPr>
          </a:p>
          <a:p>
            <a:pPr eaLnBrk="1" hangingPunct="1">
              <a:buFontTx/>
              <a:buNone/>
            </a:pPr>
            <a:r>
              <a:rPr lang="en-US" altLang="en-US" sz="2400" b="1" dirty="0">
                <a:solidFill>
                  <a:schemeClr val="tx1"/>
                </a:solidFill>
                <a:latin typeface="Arial" panose="020B0604020202020204" pitchFamily="34" charset="0"/>
                <a:cs typeface="Arial" panose="020B0604020202020204" pitchFamily="34" charset="0"/>
              </a:rPr>
              <a:t>Note: </a:t>
            </a:r>
            <a:r>
              <a:rPr lang="en-US" altLang="en-US" sz="2400" dirty="0">
                <a:solidFill>
                  <a:schemeClr val="tx1"/>
                </a:solidFill>
                <a:latin typeface="Arial" panose="020B0604020202020204" pitchFamily="34" charset="0"/>
                <a:cs typeface="Arial" panose="020B0604020202020204" pitchFamily="34" charset="0"/>
              </a:rPr>
              <a:t>found both roots, x and –x=p-x.</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For x=</a:t>
            </a:r>
            <a:r>
              <a:rPr lang="en-US" altLang="en-US" sz="2400" dirty="0" err="1">
                <a:solidFill>
                  <a:schemeClr val="tx1"/>
                </a:solidFill>
                <a:latin typeface="Arial" panose="020B0604020202020204" pitchFamily="34" charset="0"/>
                <a:cs typeface="Arial" panose="020B0604020202020204" pitchFamily="34" charset="0"/>
              </a:rPr>
              <a:t>g</a:t>
            </a:r>
            <a:r>
              <a:rPr lang="en-US" altLang="en-US" sz="2400" baseline="30000" dirty="0" err="1">
                <a:solidFill>
                  <a:schemeClr val="tx1"/>
                </a:solidFill>
                <a:latin typeface="Arial" panose="020B0604020202020204" pitchFamily="34" charset="0"/>
                <a:cs typeface="Arial" panose="020B0604020202020204" pitchFamily="34" charset="0"/>
              </a:rPr>
              <a:t>i</a:t>
            </a:r>
            <a:r>
              <a:rPr lang="en-US" altLang="en-US" sz="2400" dirty="0">
                <a:solidFill>
                  <a:schemeClr val="tx1"/>
                </a:solidFill>
                <a:latin typeface="Arial" panose="020B0604020202020204" pitchFamily="34" charset="0"/>
                <a:cs typeface="Arial" panose="020B0604020202020204" pitchFamily="34" charset="0"/>
              </a:rPr>
              <a:t> mod p, -x=</a:t>
            </a:r>
            <a:r>
              <a:rPr lang="en-US" altLang="en-US" sz="2400" dirty="0" err="1">
                <a:solidFill>
                  <a:schemeClr val="tx1"/>
                </a:solidFill>
                <a:latin typeface="Arial" panose="020B0604020202020204" pitchFamily="34" charset="0"/>
                <a:cs typeface="Arial" panose="020B0604020202020204" pitchFamily="34" charset="0"/>
              </a:rPr>
              <a:t>g</a:t>
            </a:r>
            <a:r>
              <a:rPr lang="en-US" altLang="en-US" sz="2400" baseline="30000" dirty="0" err="1">
                <a:solidFill>
                  <a:schemeClr val="tx1"/>
                </a:solidFill>
                <a:latin typeface="Arial" panose="020B0604020202020204" pitchFamily="34" charset="0"/>
                <a:cs typeface="Arial" panose="020B0604020202020204" pitchFamily="34" charset="0"/>
              </a:rPr>
              <a:t>i</a:t>
            </a:r>
            <a:r>
              <a:rPr lang="en-US" altLang="en-US" sz="2400" dirty="0">
                <a:solidFill>
                  <a:schemeClr val="tx1"/>
                </a:solidFill>
                <a:latin typeface="Arial" panose="020B0604020202020204" pitchFamily="34" charset="0"/>
                <a:cs typeface="Arial" panose="020B0604020202020204" pitchFamily="34" charset="0"/>
              </a:rPr>
              <a:t>(-1)=g</a:t>
            </a:r>
            <a:r>
              <a:rPr lang="en-US" altLang="en-US" sz="2400" baseline="30000" dirty="0">
                <a:solidFill>
                  <a:schemeClr val="tx1"/>
                </a:solidFill>
                <a:latin typeface="Arial" panose="020B0604020202020204" pitchFamily="34" charset="0"/>
                <a:cs typeface="Arial" panose="020B0604020202020204" pitchFamily="34" charset="0"/>
              </a:rPr>
              <a:t>i</a:t>
            </a:r>
            <a:r>
              <a:rPr lang="en-US" altLang="en-US" sz="2400" dirty="0">
                <a:solidFill>
                  <a:schemeClr val="tx1"/>
                </a:solidFill>
                <a:latin typeface="Arial" panose="020B0604020202020204" pitchFamily="34" charset="0"/>
                <a:cs typeface="Arial" panose="020B0604020202020204" pitchFamily="34" charset="0"/>
              </a:rPr>
              <a:t>g</a:t>
            </a:r>
            <a:r>
              <a:rPr lang="en-US" altLang="en-US" sz="2400" baseline="30000" dirty="0">
                <a:solidFill>
                  <a:schemeClr val="tx1"/>
                </a:solidFill>
                <a:latin typeface="Arial" panose="020B0604020202020204" pitchFamily="34" charset="0"/>
                <a:cs typeface="Arial" panose="020B0604020202020204" pitchFamily="34" charset="0"/>
              </a:rPr>
              <a:t>(p-1)/2 </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g</a:t>
            </a:r>
            <a:r>
              <a:rPr lang="en-US" altLang="en-US" sz="2400" baseline="30000" dirty="0" err="1">
                <a:solidFill>
                  <a:schemeClr val="tx1"/>
                </a:solidFill>
                <a:latin typeface="Arial" panose="020B0604020202020204" pitchFamily="34" charset="0"/>
                <a:cs typeface="Arial" panose="020B0604020202020204" pitchFamily="34" charset="0"/>
              </a:rPr>
              <a:t>i</a:t>
            </a:r>
            <a:r>
              <a:rPr lang="en-US" altLang="en-US" sz="2400" baseline="30000" dirty="0">
                <a:solidFill>
                  <a:schemeClr val="tx1"/>
                </a:solidFill>
                <a:latin typeface="Arial" panose="020B0604020202020204" pitchFamily="34" charset="0"/>
                <a:cs typeface="Arial" panose="020B0604020202020204" pitchFamily="34" charset="0"/>
              </a:rPr>
              <a:t>+(p-1)/2 </a:t>
            </a:r>
            <a:r>
              <a:rPr lang="en-US" altLang="en-US" sz="2400" dirty="0">
                <a:solidFill>
                  <a:schemeClr val="tx1"/>
                </a:solidFill>
                <a:latin typeface="Arial" panose="020B0604020202020204" pitchFamily="34" charset="0"/>
                <a:cs typeface="Arial" panose="020B0604020202020204" pitchFamily="34" charset="0"/>
              </a:rPr>
              <a:t>mod p</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x is principal square root when </a:t>
            </a:r>
            <a:r>
              <a:rPr lang="en-US" altLang="en-US" sz="2400" dirty="0" err="1">
                <a:solidFill>
                  <a:schemeClr val="tx1"/>
                </a:solidFill>
                <a:latin typeface="Arial" panose="020B0604020202020204" pitchFamily="34" charset="0"/>
                <a:cs typeface="Arial" panose="020B0604020202020204" pitchFamily="34" charset="0"/>
              </a:rPr>
              <a:t>i</a:t>
            </a:r>
            <a:r>
              <a:rPr lang="en-US" altLang="en-US" sz="2400" dirty="0">
                <a:solidFill>
                  <a:schemeClr val="tx1"/>
                </a:solidFill>
                <a:latin typeface="Arial" panose="020B0604020202020204" pitchFamily="34" charset="0"/>
                <a:cs typeface="Arial" panose="020B0604020202020204" pitchFamily="34" charset="0"/>
              </a:rPr>
              <a:t> &lt;(p-1)/2, otherwise –x is</a:t>
            </a:r>
          </a:p>
        </p:txBody>
      </p:sp>
      <p:sp>
        <p:nvSpPr>
          <p:cNvPr id="3" name="Title 2">
            <a:extLst>
              <a:ext uri="{FF2B5EF4-FFF2-40B4-BE49-F238E27FC236}">
                <a16:creationId xmlns:a16="http://schemas.microsoft.com/office/drawing/2014/main" id="{4547FF25-CBFE-4F47-8AE3-612D16F8846A}"/>
              </a:ext>
            </a:extLst>
          </p:cNvPr>
          <p:cNvSpPr>
            <a:spLocks noGrp="1"/>
          </p:cNvSpPr>
          <p:nvPr>
            <p:ph type="title"/>
          </p:nvPr>
        </p:nvSpPr>
        <p:spPr>
          <a:xfrm>
            <a:off x="553720" y="228600"/>
            <a:ext cx="7772400" cy="984885"/>
          </a:xfrm>
        </p:spPr>
        <p:txBody>
          <a:bodyPr/>
          <a:lstStyle/>
          <a:p>
            <a:r>
              <a:rPr lang="en-US" sz="3200" dirty="0">
                <a:latin typeface="Arial" panose="020B0604020202020204" pitchFamily="34" charset="0"/>
                <a:cs typeface="Arial" panose="020B0604020202020204" pitchFamily="34" charset="0"/>
              </a:rPr>
              <a:t>There exists a PPT algorithm for solving y=x</a:t>
            </a:r>
            <a:r>
              <a:rPr lang="en-US" sz="3200" baseline="30000" dirty="0">
                <a:latin typeface="Arial" panose="020B0604020202020204" pitchFamily="34" charset="0"/>
                <a:cs typeface="Arial" panose="020B0604020202020204" pitchFamily="34" charset="0"/>
              </a:rPr>
              <a:t>2 </a:t>
            </a:r>
            <a:r>
              <a:rPr lang="en-US" sz="3200" dirty="0">
                <a:latin typeface="Arial" panose="020B0604020202020204" pitchFamily="34" charset="0"/>
                <a:cs typeface="Arial" panose="020B0604020202020204" pitchFamily="34" charset="0"/>
              </a:rPr>
              <a:t>mod p</a:t>
            </a:r>
          </a:p>
        </p:txBody>
      </p:sp>
    </p:spTree>
    <p:extLst>
      <p:ext uri="{BB962C8B-B14F-4D97-AF65-F5344CB8AC3E}">
        <p14:creationId xmlns:p14="http://schemas.microsoft.com/office/powerpoint/2010/main" val="42425230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ED3B219-2D4E-8E49-B309-F5646FFFA51A}"/>
              </a:ext>
            </a:extLst>
          </p:cNvPr>
          <p:cNvSpPr>
            <a:spLocks noGrp="1"/>
          </p:cNvSpPr>
          <p:nvPr>
            <p:ph type="title"/>
          </p:nvPr>
        </p:nvSpPr>
        <p:spPr>
          <a:xfrm>
            <a:off x="457200" y="7938"/>
            <a:ext cx="8001000" cy="492443"/>
          </a:xfrm>
        </p:spPr>
        <p:txBody>
          <a:bodyPr/>
          <a:lstStyle/>
          <a:p>
            <a:r>
              <a:rPr lang="en-US" altLang="en-US" sz="3200" dirty="0">
                <a:latin typeface="Arial" panose="020B0604020202020204" pitchFamily="34" charset="0"/>
                <a:cs typeface="Arial" panose="020B0604020202020204" pitchFamily="34" charset="0"/>
              </a:rPr>
              <a:t>Proof Warm up 2: y=</a:t>
            </a:r>
            <a:r>
              <a:rPr lang="en-US" altLang="en-US" sz="3200" dirty="0" err="1">
                <a:latin typeface="Arial" panose="020B0604020202020204" pitchFamily="34" charset="0"/>
                <a:cs typeface="Arial" panose="020B0604020202020204" pitchFamily="34" charset="0"/>
              </a:rPr>
              <a:t>g</a:t>
            </a:r>
            <a:r>
              <a:rPr lang="en-US" altLang="en-US" sz="3200" baseline="30000" dirty="0" err="1">
                <a:latin typeface="Arial" panose="020B0604020202020204" pitchFamily="34" charset="0"/>
                <a:cs typeface="Arial" panose="020B0604020202020204" pitchFamily="34" charset="0"/>
              </a:rPr>
              <a:t>x</a:t>
            </a:r>
            <a:r>
              <a:rPr lang="en-US" altLang="en-US" sz="3200" dirty="0">
                <a:latin typeface="Arial" panose="020B0604020202020204" pitchFamily="34" charset="0"/>
                <a:cs typeface="Arial" panose="020B0604020202020204" pitchFamily="34" charset="0"/>
              </a:rPr>
              <a:t> mod p </a:t>
            </a:r>
          </a:p>
        </p:txBody>
      </p:sp>
      <p:sp>
        <p:nvSpPr>
          <p:cNvPr id="3" name="Content Placeholder 2">
            <a:extLst>
              <a:ext uri="{FF2B5EF4-FFF2-40B4-BE49-F238E27FC236}">
                <a16:creationId xmlns:a16="http://schemas.microsoft.com/office/drawing/2014/main" id="{8C024033-47C2-F04A-ADDA-50A4A6DEA165}"/>
              </a:ext>
            </a:extLst>
          </p:cNvPr>
          <p:cNvSpPr>
            <a:spLocks noGrp="1"/>
          </p:cNvSpPr>
          <p:nvPr>
            <p:ph idx="1"/>
          </p:nvPr>
        </p:nvSpPr>
        <p:spPr>
          <a:xfrm>
            <a:off x="381000" y="1066800"/>
            <a:ext cx="8305800" cy="4431983"/>
          </a:xfrm>
        </p:spPr>
        <p:txBody>
          <a:bodyPr/>
          <a:lstStyle/>
          <a:p>
            <a:pPr marL="0" indent="0">
              <a:buFontTx/>
              <a:buNone/>
            </a:pPr>
            <a:endParaRPr lang="en-US" altLang="en-US" sz="2400" dirty="0">
              <a:latin typeface="Arial" panose="020B0604020202020204" pitchFamily="34" charset="0"/>
              <a:cs typeface="Arial" panose="020B0604020202020204" pitchFamily="34" charset="0"/>
            </a:endParaRPr>
          </a:p>
          <a:p>
            <a:pPr marL="0" indent="0">
              <a:buFontTx/>
              <a:buNone/>
            </a:pPr>
            <a:r>
              <a:rPr lang="en-US" altLang="en-US" sz="2400" dirty="0">
                <a:solidFill>
                  <a:schemeClr val="tx1"/>
                </a:solidFill>
                <a:latin typeface="Arial" panose="020B0604020202020204" pitchFamily="34" charset="0"/>
                <a:cs typeface="Arial" panose="020B0604020202020204" pitchFamily="34" charset="0"/>
              </a:rPr>
              <a:t>Suppose ∀y: </a:t>
            </a:r>
            <a:r>
              <a:rPr lang="en-US" altLang="en-US" sz="2400" dirty="0" err="1">
                <a:solidFill>
                  <a:schemeClr val="tx1"/>
                </a:solidFill>
                <a:latin typeface="Arial" panose="020B0604020202020204" pitchFamily="34" charset="0"/>
                <a:cs typeface="Arial" panose="020B0604020202020204" pitchFamily="34" charset="0"/>
              </a:rPr>
              <a:t>Pr</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Pred</a:t>
            </a:r>
            <a:r>
              <a:rPr lang="en-US" altLang="en-US" sz="2400" dirty="0">
                <a:solidFill>
                  <a:schemeClr val="tx1"/>
                </a:solidFill>
                <a:latin typeface="Arial" panose="020B0604020202020204" pitchFamily="34" charset="0"/>
                <a:cs typeface="Arial" panose="020B0604020202020204" pitchFamily="34" charset="0"/>
              </a:rPr>
              <a:t>(</a:t>
            </a:r>
            <a:r>
              <a:rPr lang="en-US" altLang="en-US" sz="2400" dirty="0" err="1">
                <a:solidFill>
                  <a:schemeClr val="tx1"/>
                </a:solidFill>
                <a:latin typeface="Arial" panose="020B0604020202020204" pitchFamily="34" charset="0"/>
                <a:cs typeface="Arial" panose="020B0604020202020204" pitchFamily="34" charset="0"/>
              </a:rPr>
              <a:t>p,g,y</a:t>
            </a:r>
            <a:r>
              <a:rPr lang="en-US" altLang="en-US" sz="2400" dirty="0">
                <a:solidFill>
                  <a:schemeClr val="tx1"/>
                </a:solidFill>
                <a:latin typeface="Arial" panose="020B0604020202020204" pitchFamily="34" charset="0"/>
                <a:cs typeface="Arial" panose="020B0604020202020204" pitchFamily="34" charset="0"/>
              </a:rPr>
              <a:t>)=</a:t>
            </a:r>
            <a:r>
              <a:rPr lang="en-US" altLang="en-US" sz="2400" dirty="0" err="1">
                <a:solidFill>
                  <a:schemeClr val="tx1"/>
                </a:solidFill>
                <a:latin typeface="Arial" panose="020B0604020202020204" pitchFamily="34" charset="0"/>
                <a:cs typeface="Arial" panose="020B0604020202020204" pitchFamily="34" charset="0"/>
              </a:rPr>
              <a:t>MSB</a:t>
            </a:r>
            <a:r>
              <a:rPr lang="en-US" altLang="en-US" sz="2400" baseline="-25000" dirty="0" err="1">
                <a:solidFill>
                  <a:schemeClr val="tx1"/>
                </a:solidFill>
                <a:latin typeface="Arial" panose="020B0604020202020204" pitchFamily="34" charset="0"/>
                <a:cs typeface="Arial" panose="020B0604020202020204" pitchFamily="34" charset="0"/>
              </a:rPr>
              <a:t>p,g</a:t>
            </a:r>
            <a:r>
              <a:rPr lang="en-US" altLang="en-US" sz="2400" dirty="0">
                <a:solidFill>
                  <a:schemeClr val="tx1"/>
                </a:solidFill>
                <a:latin typeface="Arial" panose="020B0604020202020204" pitchFamily="34" charset="0"/>
                <a:cs typeface="Arial" panose="020B0604020202020204" pitchFamily="34" charset="0"/>
              </a:rPr>
              <a:t> (x)]&gt;1-1/2n</a:t>
            </a:r>
          </a:p>
          <a:p>
            <a:pPr marL="0" indent="0">
              <a:buFontTx/>
              <a:buNone/>
            </a:pPr>
            <a:endParaRPr lang="en-US" altLang="en-US" sz="2400" dirty="0">
              <a:solidFill>
                <a:schemeClr val="tx1"/>
              </a:solidFill>
              <a:latin typeface="Arial" panose="020B0604020202020204" pitchFamily="34" charset="0"/>
              <a:cs typeface="Arial" panose="020B0604020202020204" pitchFamily="34" charset="0"/>
            </a:endParaRPr>
          </a:p>
          <a:p>
            <a:pPr marL="0" indent="0">
              <a:buFontTx/>
              <a:buNone/>
            </a:pPr>
            <a:r>
              <a:rPr lang="en-US" altLang="en-US" sz="2400" dirty="0">
                <a:solidFill>
                  <a:schemeClr val="tx1"/>
                </a:solidFill>
                <a:latin typeface="Arial" panose="020B0604020202020204" pitchFamily="34" charset="0"/>
                <a:cs typeface="Arial" panose="020B0604020202020204" pitchFamily="34" charset="0"/>
              </a:rPr>
              <a:t>Then, ∀y: Prob[</a:t>
            </a:r>
            <a:r>
              <a:rPr lang="en-US" altLang="en-US" sz="2400" dirty="0" err="1">
                <a:solidFill>
                  <a:schemeClr val="tx1"/>
                </a:solidFill>
                <a:latin typeface="Arial" panose="020B0604020202020204" pitchFamily="34" charset="0"/>
                <a:cs typeface="Arial" panose="020B0604020202020204" pitchFamily="34" charset="0"/>
              </a:rPr>
              <a:t>DiscreteLogarithm</a:t>
            </a:r>
            <a:r>
              <a:rPr lang="en-US" altLang="en-US" sz="2400" dirty="0">
                <a:solidFill>
                  <a:schemeClr val="tx1"/>
                </a:solidFill>
                <a:latin typeface="Arial" panose="020B0604020202020204" pitchFamily="34" charset="0"/>
                <a:cs typeface="Arial" panose="020B0604020202020204" pitchFamily="34" charset="0"/>
              </a:rPr>
              <a:t> (</a:t>
            </a:r>
            <a:r>
              <a:rPr lang="en-US" altLang="en-US" sz="2400" dirty="0" err="1">
                <a:solidFill>
                  <a:schemeClr val="tx1"/>
                </a:solidFill>
                <a:latin typeface="Arial" panose="020B0604020202020204" pitchFamily="34" charset="0"/>
                <a:cs typeface="Arial" panose="020B0604020202020204" pitchFamily="34" charset="0"/>
              </a:rPr>
              <a:t>p,g,y</a:t>
            </a:r>
            <a:r>
              <a:rPr lang="en-US" altLang="en-US" sz="2400" dirty="0">
                <a:solidFill>
                  <a:schemeClr val="tx1"/>
                </a:solidFill>
                <a:latin typeface="Arial" panose="020B0604020202020204" pitchFamily="34" charset="0"/>
                <a:cs typeface="Arial" panose="020B0604020202020204" pitchFamily="34" charset="0"/>
              </a:rPr>
              <a:t>) succeeds]= </a:t>
            </a:r>
          </a:p>
          <a:p>
            <a:pPr marL="0" indent="0">
              <a:buFontTx/>
              <a:buNone/>
            </a:pPr>
            <a:r>
              <a:rPr lang="en-US" altLang="en-US" sz="2400" dirty="0">
                <a:solidFill>
                  <a:schemeClr val="tx1"/>
                </a:solidFill>
                <a:latin typeface="Arial" panose="020B0604020202020204" pitchFamily="34" charset="0"/>
                <a:cs typeface="Arial" panose="020B0604020202020204" pitchFamily="34" charset="0"/>
              </a:rPr>
              <a:t>                Prob [</a:t>
            </a:r>
            <a:r>
              <a:rPr lang="en-US" altLang="en-US" sz="2400" dirty="0" err="1">
                <a:solidFill>
                  <a:schemeClr val="tx1"/>
                </a:solidFill>
                <a:latin typeface="Arial" panose="020B0604020202020204" pitchFamily="34" charset="0"/>
                <a:cs typeface="Arial" panose="020B0604020202020204" pitchFamily="34" charset="0"/>
              </a:rPr>
              <a:t>Pred</a:t>
            </a:r>
            <a:r>
              <a:rPr lang="en-US" altLang="en-US" sz="2400" dirty="0">
                <a:solidFill>
                  <a:schemeClr val="tx1"/>
                </a:solidFill>
                <a:latin typeface="Arial" panose="020B0604020202020204" pitchFamily="34" charset="0"/>
                <a:cs typeface="Arial" panose="020B0604020202020204" pitchFamily="34" charset="0"/>
              </a:rPr>
              <a:t> always succeeds]= (1-1/2n)</a:t>
            </a:r>
            <a:r>
              <a:rPr lang="en-US" altLang="en-US" sz="2400" baseline="30000" dirty="0">
                <a:solidFill>
                  <a:schemeClr val="tx1"/>
                </a:solidFill>
                <a:latin typeface="Arial" panose="020B0604020202020204" pitchFamily="34" charset="0"/>
                <a:cs typeface="Arial" panose="020B0604020202020204" pitchFamily="34" charset="0"/>
              </a:rPr>
              <a:t>n </a:t>
            </a:r>
            <a:r>
              <a:rPr lang="en-US" altLang="en-US" sz="2400" dirty="0">
                <a:solidFill>
                  <a:schemeClr val="tx1"/>
                </a:solidFill>
                <a:latin typeface="Arial" panose="020B0604020202020204" pitchFamily="34" charset="0"/>
                <a:cs typeface="Arial" panose="020B0604020202020204" pitchFamily="34" charset="0"/>
              </a:rPr>
              <a:t>&gt; 1/2</a:t>
            </a:r>
          </a:p>
          <a:p>
            <a:pPr marL="0" indent="0">
              <a:buFontTx/>
              <a:buNone/>
            </a:pPr>
            <a:endParaRPr lang="en-US" altLang="en-US" sz="2400" dirty="0">
              <a:solidFill>
                <a:schemeClr val="tx1"/>
              </a:solidFill>
              <a:latin typeface="Arial" panose="020B0604020202020204" pitchFamily="34" charset="0"/>
              <a:cs typeface="Arial" panose="020B0604020202020204" pitchFamily="34" charset="0"/>
            </a:endParaRPr>
          </a:p>
          <a:p>
            <a:pPr marL="0" indent="0">
              <a:buFontTx/>
              <a:buNone/>
            </a:pPr>
            <a:r>
              <a:rPr lang="en-US" altLang="en-US" sz="2400" u="sng" dirty="0">
                <a:solidFill>
                  <a:schemeClr val="tx1"/>
                </a:solidFill>
                <a:latin typeface="Arial" panose="020B0604020202020204" pitchFamily="34" charset="0"/>
                <a:cs typeface="Arial" panose="020B0604020202020204" pitchFamily="34" charset="0"/>
              </a:rPr>
              <a:t>Algorithm Discrete-Logarithm’(</a:t>
            </a:r>
            <a:r>
              <a:rPr lang="en-US" altLang="en-US" sz="2400" u="sng" dirty="0" err="1">
                <a:solidFill>
                  <a:schemeClr val="tx1"/>
                </a:solidFill>
                <a:latin typeface="Arial" panose="020B0604020202020204" pitchFamily="34" charset="0"/>
                <a:cs typeface="Arial" panose="020B0604020202020204" pitchFamily="34" charset="0"/>
              </a:rPr>
              <a:t>p,g,y</a:t>
            </a:r>
            <a:r>
              <a:rPr lang="en-US" altLang="en-US" sz="2400" u="sng" dirty="0">
                <a:solidFill>
                  <a:schemeClr val="tx1"/>
                </a:solidFill>
                <a:latin typeface="Arial" panose="020B0604020202020204" pitchFamily="34" charset="0"/>
                <a:cs typeface="Arial" panose="020B0604020202020204" pitchFamily="34" charset="0"/>
              </a:rPr>
              <a:t>)</a:t>
            </a:r>
          </a:p>
          <a:p>
            <a:pPr marL="0" indent="0">
              <a:buFontTx/>
              <a:buNone/>
            </a:pPr>
            <a:r>
              <a:rPr lang="en-US" altLang="en-US" sz="2400" dirty="0">
                <a:solidFill>
                  <a:schemeClr val="tx1"/>
                </a:solidFill>
                <a:latin typeface="Arial" panose="020B0604020202020204" pitchFamily="34" charset="0"/>
                <a:cs typeface="Arial" panose="020B0604020202020204" pitchFamily="34" charset="0"/>
              </a:rPr>
              <a:t>    Choose random 0&lt;r&lt;p ,</a:t>
            </a:r>
          </a:p>
          <a:p>
            <a:pPr marL="0" indent="0">
              <a:buFontTx/>
              <a:buNone/>
            </a:pPr>
            <a:r>
              <a:rPr lang="en-US" altLang="en-US" sz="2400" dirty="0">
                <a:solidFill>
                  <a:schemeClr val="tx1"/>
                </a:solidFill>
                <a:latin typeface="Arial" panose="020B0604020202020204" pitchFamily="34" charset="0"/>
                <a:cs typeface="Arial" panose="020B0604020202020204" pitchFamily="34" charset="0"/>
              </a:rPr>
              <a:t>    If Discrete-Logarithm(p, g, </a:t>
            </a:r>
            <a:r>
              <a:rPr lang="en-US" altLang="en-US" sz="2400" dirty="0" err="1">
                <a:solidFill>
                  <a:schemeClr val="tx1"/>
                </a:solidFill>
                <a:latin typeface="Arial" panose="020B0604020202020204" pitchFamily="34" charset="0"/>
                <a:cs typeface="Arial" panose="020B0604020202020204" pitchFamily="34" charset="0"/>
              </a:rPr>
              <a:t>yg</a:t>
            </a:r>
            <a:r>
              <a:rPr lang="en-US" altLang="en-US" sz="2400" baseline="30000" dirty="0" err="1">
                <a:solidFill>
                  <a:schemeClr val="tx1"/>
                </a:solidFill>
                <a:latin typeface="Arial" panose="020B0604020202020204" pitchFamily="34" charset="0"/>
                <a:cs typeface="Arial" panose="020B0604020202020204" pitchFamily="34" charset="0"/>
              </a:rPr>
              <a:t>r</a:t>
            </a:r>
            <a:r>
              <a:rPr lang="en-US" altLang="en-US" sz="2400" dirty="0">
                <a:solidFill>
                  <a:schemeClr val="tx1"/>
                </a:solidFill>
                <a:latin typeface="Arial" panose="020B0604020202020204" pitchFamily="34" charset="0"/>
                <a:cs typeface="Arial" panose="020B0604020202020204" pitchFamily="34" charset="0"/>
              </a:rPr>
              <a:t> mod p)  succeeds,</a:t>
            </a:r>
          </a:p>
          <a:p>
            <a:pPr marL="0" indent="0">
              <a:buFontTx/>
              <a:buNone/>
            </a:pPr>
            <a:r>
              <a:rPr lang="en-US" altLang="en-US" sz="2400" dirty="0">
                <a:solidFill>
                  <a:schemeClr val="tx1"/>
                </a:solidFill>
                <a:latin typeface="Arial" panose="020B0604020202020204" pitchFamily="34" charset="0"/>
                <a:cs typeface="Arial" panose="020B0604020202020204" pitchFamily="34" charset="0"/>
              </a:rPr>
              <a:t>    then x= Discrete-Logarithm(p, g, </a:t>
            </a:r>
            <a:r>
              <a:rPr lang="en-US" altLang="en-US" sz="2400" dirty="0" err="1">
                <a:solidFill>
                  <a:schemeClr val="tx1"/>
                </a:solidFill>
                <a:latin typeface="Arial" panose="020B0604020202020204" pitchFamily="34" charset="0"/>
                <a:cs typeface="Arial" panose="020B0604020202020204" pitchFamily="34" charset="0"/>
              </a:rPr>
              <a:t>yg</a:t>
            </a:r>
            <a:r>
              <a:rPr lang="en-US" altLang="en-US" sz="2400" baseline="30000" dirty="0" err="1">
                <a:solidFill>
                  <a:schemeClr val="tx1"/>
                </a:solidFill>
                <a:latin typeface="Arial" panose="020B0604020202020204" pitchFamily="34" charset="0"/>
                <a:cs typeface="Arial" panose="020B0604020202020204" pitchFamily="34" charset="0"/>
              </a:rPr>
              <a:t>r</a:t>
            </a:r>
            <a:r>
              <a:rPr lang="en-US" altLang="en-US" sz="2400" dirty="0">
                <a:solidFill>
                  <a:schemeClr val="tx1"/>
                </a:solidFill>
                <a:latin typeface="Arial" panose="020B0604020202020204" pitchFamily="34" charset="0"/>
                <a:cs typeface="Arial" panose="020B0604020202020204" pitchFamily="34" charset="0"/>
              </a:rPr>
              <a:t> mod p) – r =</a:t>
            </a:r>
            <a:r>
              <a:rPr lang="en-US" altLang="en-US" sz="2400" dirty="0" err="1">
                <a:solidFill>
                  <a:schemeClr val="tx1"/>
                </a:solidFill>
                <a:latin typeface="Arial" panose="020B0604020202020204" pitchFamily="34" charset="0"/>
                <a:cs typeface="Arial" panose="020B0604020202020204" pitchFamily="34" charset="0"/>
              </a:rPr>
              <a:t>x+r-r</a:t>
            </a:r>
            <a:endParaRPr lang="en-US" altLang="en-US" sz="2400" dirty="0">
              <a:solidFill>
                <a:schemeClr val="tx1"/>
              </a:solidFill>
              <a:latin typeface="Arial" panose="020B0604020202020204" pitchFamily="34" charset="0"/>
              <a:cs typeface="Arial" panose="020B0604020202020204" pitchFamily="34" charset="0"/>
            </a:endParaRPr>
          </a:p>
          <a:p>
            <a:pPr marL="0" indent="0">
              <a:buFontTx/>
              <a:buNone/>
            </a:pPr>
            <a:endParaRPr lang="en-US" altLang="en-US" sz="2400" dirty="0">
              <a:solidFill>
                <a:schemeClr val="tx1"/>
              </a:solidFill>
              <a:latin typeface="Arial" panose="020B0604020202020204" pitchFamily="34" charset="0"/>
              <a:cs typeface="Arial" panose="020B0604020202020204" pitchFamily="34" charset="0"/>
            </a:endParaRPr>
          </a:p>
          <a:p>
            <a:pPr marL="0" indent="0">
              <a:buFontTx/>
              <a:buNone/>
            </a:pPr>
            <a:r>
              <a:rPr lang="en-US" altLang="en-US" sz="2400" dirty="0">
                <a:solidFill>
                  <a:schemeClr val="tx1"/>
                </a:solidFill>
                <a:latin typeface="Arial" panose="020B0604020202020204" pitchFamily="34" charset="0"/>
                <a:cs typeface="Arial" panose="020B0604020202020204" pitchFamily="34" charset="0"/>
              </a:rPr>
              <a:t>Expected number of iterations =2</a:t>
            </a:r>
          </a:p>
        </p:txBody>
      </p:sp>
    </p:spTree>
    <p:extLst>
      <p:ext uri="{BB962C8B-B14F-4D97-AF65-F5344CB8AC3E}">
        <p14:creationId xmlns:p14="http://schemas.microsoft.com/office/powerpoint/2010/main" val="24713798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84B03C8-F77C-0D40-9B09-AFFC85B91A44}"/>
              </a:ext>
            </a:extLst>
          </p:cNvPr>
          <p:cNvSpPr>
            <a:spLocks noGrp="1"/>
          </p:cNvSpPr>
          <p:nvPr>
            <p:ph type="title"/>
          </p:nvPr>
        </p:nvSpPr>
        <p:spPr>
          <a:xfrm>
            <a:off x="457200" y="579121"/>
            <a:ext cx="7772400" cy="1143000"/>
          </a:xfrm>
        </p:spPr>
        <p:txBody>
          <a:bodyPr/>
          <a:lstStyle/>
          <a:p>
            <a:r>
              <a:rPr lang="en-US" altLang="en-US" sz="2800" dirty="0"/>
              <a:t>General Case:</a:t>
            </a:r>
            <a:br>
              <a:rPr lang="en-US" altLang="en-US" sz="2800" dirty="0"/>
            </a:br>
            <a:r>
              <a:rPr lang="en-US" altLang="en-US" sz="2800" dirty="0" err="1"/>
              <a:t>Pr</a:t>
            </a:r>
            <a:r>
              <a:rPr lang="en-US" altLang="en-US" sz="2800" dirty="0"/>
              <a:t> </a:t>
            </a:r>
            <a:r>
              <a:rPr lang="en-US" altLang="en-US" sz="2800" baseline="-25000" dirty="0" err="1"/>
              <a:t>y,Pred</a:t>
            </a:r>
            <a:r>
              <a:rPr lang="en-US" altLang="en-US" sz="2800" dirty="0"/>
              <a:t> [</a:t>
            </a:r>
            <a:r>
              <a:rPr lang="en-US" altLang="en-US" sz="2800" dirty="0" err="1"/>
              <a:t>Pred</a:t>
            </a:r>
            <a:r>
              <a:rPr lang="en-US" altLang="en-US" sz="2800" dirty="0"/>
              <a:t>(</a:t>
            </a:r>
            <a:r>
              <a:rPr lang="en-US" altLang="en-US" sz="2800" dirty="0" err="1"/>
              <a:t>p,g,y</a:t>
            </a:r>
            <a:r>
              <a:rPr lang="en-US" altLang="en-US" sz="2800" dirty="0"/>
              <a:t>)=</a:t>
            </a:r>
            <a:r>
              <a:rPr lang="en-US" altLang="en-US" sz="2800" dirty="0" err="1"/>
              <a:t>MSB</a:t>
            </a:r>
            <a:r>
              <a:rPr lang="en-US" altLang="en-US" sz="2800" baseline="-25000" dirty="0" err="1"/>
              <a:t>p,g</a:t>
            </a:r>
            <a:r>
              <a:rPr lang="en-US" altLang="en-US" sz="2800" dirty="0"/>
              <a:t> (y)]&gt;1/2+</a:t>
            </a:r>
            <a:r>
              <a:rPr lang="en-US" altLang="en-US" sz="2800" dirty="0">
                <a:latin typeface="Symbol" pitchFamily="2" charset="2"/>
              </a:rPr>
              <a:t>a</a:t>
            </a:r>
            <a:br>
              <a:rPr lang="en-US" altLang="en-US" sz="2800" dirty="0">
                <a:latin typeface="Symbol" pitchFamily="2" charset="2"/>
              </a:rPr>
            </a:br>
            <a:br>
              <a:rPr lang="en-US" altLang="en-US" sz="2800" dirty="0"/>
            </a:br>
            <a:br>
              <a:rPr lang="en-US" altLang="en-US" sz="3200" dirty="0"/>
            </a:br>
            <a:br>
              <a:rPr lang="en-US" altLang="en-US" sz="3200" dirty="0"/>
            </a:br>
            <a:endParaRPr lang="en-US" altLang="en-US" sz="3200" dirty="0"/>
          </a:p>
        </p:txBody>
      </p:sp>
      <p:sp>
        <p:nvSpPr>
          <p:cNvPr id="3" name="Content Placeholder 2">
            <a:extLst>
              <a:ext uri="{FF2B5EF4-FFF2-40B4-BE49-F238E27FC236}">
                <a16:creationId xmlns:a16="http://schemas.microsoft.com/office/drawing/2014/main" id="{6A192005-4B7C-E84C-B4A2-E83783EEA2C7}"/>
              </a:ext>
            </a:extLst>
          </p:cNvPr>
          <p:cNvSpPr>
            <a:spLocks noGrp="1"/>
          </p:cNvSpPr>
          <p:nvPr>
            <p:ph idx="1"/>
          </p:nvPr>
        </p:nvSpPr>
        <p:spPr>
          <a:xfrm>
            <a:off x="381000" y="1752601"/>
            <a:ext cx="8915400" cy="5909310"/>
          </a:xfrm>
        </p:spPr>
        <p:txBody>
          <a:bodyPr/>
          <a:lstStyle/>
          <a:p>
            <a:pPr marL="0" indent="0">
              <a:buFontTx/>
              <a:buNone/>
            </a:pPr>
            <a:r>
              <a:rPr lang="en-US" altLang="en-US" sz="2400" dirty="0">
                <a:solidFill>
                  <a:schemeClr val="tx1"/>
                </a:solidFill>
              </a:rPr>
              <a:t>How to collect a statistical advantage:</a:t>
            </a:r>
          </a:p>
          <a:p>
            <a:pPr marL="0" indent="0">
              <a:buFontTx/>
              <a:buNone/>
            </a:pPr>
            <a:r>
              <a:rPr lang="en-US" altLang="en-US" sz="2400" dirty="0">
                <a:solidFill>
                  <a:schemeClr val="tx1"/>
                </a:solidFill>
              </a:rPr>
              <a:t>Let p</a:t>
            </a:r>
            <a:r>
              <a:rPr lang="en-US" altLang="en-US" sz="2400" baseline="-25000" dirty="0">
                <a:solidFill>
                  <a:schemeClr val="tx1"/>
                </a:solidFill>
              </a:rPr>
              <a:t>0</a:t>
            </a:r>
            <a:r>
              <a:rPr lang="en-US" altLang="en-US" sz="2400" dirty="0">
                <a:solidFill>
                  <a:schemeClr val="tx1"/>
                </a:solidFill>
              </a:rPr>
              <a:t>=</a:t>
            </a:r>
            <a:r>
              <a:rPr lang="en-US" altLang="en-US" sz="2400" dirty="0" err="1">
                <a:solidFill>
                  <a:schemeClr val="tx1"/>
                </a:solidFill>
              </a:rPr>
              <a:t>Pr</a:t>
            </a:r>
            <a:r>
              <a:rPr lang="en-US" altLang="en-US" sz="2400" dirty="0">
                <a:solidFill>
                  <a:schemeClr val="tx1"/>
                </a:solidFill>
              </a:rPr>
              <a:t> [</a:t>
            </a:r>
            <a:r>
              <a:rPr lang="en-US" altLang="en-US" sz="2400" dirty="0" err="1">
                <a:solidFill>
                  <a:schemeClr val="tx1"/>
                </a:solidFill>
              </a:rPr>
              <a:t>Pred</a:t>
            </a:r>
            <a:r>
              <a:rPr lang="en-US" altLang="en-US" sz="2400" dirty="0">
                <a:solidFill>
                  <a:schemeClr val="tx1"/>
                </a:solidFill>
              </a:rPr>
              <a:t>(</a:t>
            </a:r>
            <a:r>
              <a:rPr lang="en-US" altLang="en-US" sz="2400" dirty="0" err="1">
                <a:solidFill>
                  <a:schemeClr val="tx1"/>
                </a:solidFill>
              </a:rPr>
              <a:t>p,g,g</a:t>
            </a:r>
            <a:r>
              <a:rPr lang="en-US" altLang="en-US" sz="2400" baseline="30000" dirty="0" err="1">
                <a:solidFill>
                  <a:schemeClr val="tx1"/>
                </a:solidFill>
              </a:rPr>
              <a:t>r</a:t>
            </a:r>
            <a:r>
              <a:rPr lang="en-US" altLang="en-US" sz="2400" dirty="0">
                <a:solidFill>
                  <a:schemeClr val="tx1"/>
                </a:solidFill>
              </a:rPr>
              <a:t>)=1 | MSB(r)=0] </a:t>
            </a:r>
            <a:br>
              <a:rPr lang="en-US" altLang="en-US" sz="2400" dirty="0">
                <a:solidFill>
                  <a:schemeClr val="tx1"/>
                </a:solidFill>
              </a:rPr>
            </a:br>
            <a:r>
              <a:rPr lang="en-US" altLang="en-US" sz="2400" dirty="0">
                <a:solidFill>
                  <a:schemeClr val="tx1"/>
                </a:solidFill>
              </a:rPr>
              <a:t>Let p</a:t>
            </a:r>
            <a:r>
              <a:rPr lang="en-US" altLang="en-US" sz="2400" baseline="-25000" dirty="0">
                <a:solidFill>
                  <a:schemeClr val="tx1"/>
                </a:solidFill>
              </a:rPr>
              <a:t>1</a:t>
            </a:r>
            <a:r>
              <a:rPr lang="en-US" altLang="en-US" sz="2400" dirty="0">
                <a:solidFill>
                  <a:schemeClr val="tx1"/>
                </a:solidFill>
              </a:rPr>
              <a:t>=</a:t>
            </a:r>
            <a:r>
              <a:rPr lang="en-US" altLang="en-US" sz="2400" dirty="0" err="1">
                <a:solidFill>
                  <a:schemeClr val="tx1"/>
                </a:solidFill>
              </a:rPr>
              <a:t>Pr</a:t>
            </a:r>
            <a:r>
              <a:rPr lang="en-US" altLang="en-US" sz="2400" baseline="-25000" dirty="0">
                <a:solidFill>
                  <a:schemeClr val="tx1"/>
                </a:solidFill>
              </a:rPr>
              <a:t> </a:t>
            </a:r>
            <a:r>
              <a:rPr lang="en-US" altLang="en-US" sz="2400" dirty="0">
                <a:solidFill>
                  <a:schemeClr val="tx1"/>
                </a:solidFill>
              </a:rPr>
              <a:t>[</a:t>
            </a:r>
            <a:r>
              <a:rPr lang="en-US" altLang="en-US" sz="2400" dirty="0" err="1">
                <a:solidFill>
                  <a:schemeClr val="tx1"/>
                </a:solidFill>
              </a:rPr>
              <a:t>Pred</a:t>
            </a:r>
            <a:r>
              <a:rPr lang="en-US" altLang="en-US" sz="2400" dirty="0">
                <a:solidFill>
                  <a:schemeClr val="tx1"/>
                </a:solidFill>
              </a:rPr>
              <a:t>(</a:t>
            </a:r>
            <a:r>
              <a:rPr lang="en-US" altLang="en-US" sz="2400" dirty="0" err="1">
                <a:solidFill>
                  <a:schemeClr val="tx1"/>
                </a:solidFill>
              </a:rPr>
              <a:t>p,g,g</a:t>
            </a:r>
            <a:r>
              <a:rPr lang="en-US" altLang="en-US" sz="2400" baseline="30000" dirty="0" err="1">
                <a:solidFill>
                  <a:schemeClr val="tx1"/>
                </a:solidFill>
              </a:rPr>
              <a:t>r</a:t>
            </a:r>
            <a:r>
              <a:rPr lang="en-US" altLang="en-US" sz="2400" dirty="0">
                <a:solidFill>
                  <a:schemeClr val="tx1"/>
                </a:solidFill>
              </a:rPr>
              <a:t>)=1  | MSB(r)=1 ]</a:t>
            </a:r>
          </a:p>
          <a:p>
            <a:pPr marL="0" indent="0">
              <a:buFontTx/>
              <a:buNone/>
            </a:pPr>
            <a:endParaRPr lang="en-US" altLang="en-US" sz="2400" dirty="0">
              <a:solidFill>
                <a:schemeClr val="tx1"/>
              </a:solidFill>
            </a:endParaRPr>
          </a:p>
          <a:p>
            <a:pPr marL="0" indent="0">
              <a:buFontTx/>
              <a:buNone/>
            </a:pPr>
            <a:r>
              <a:rPr lang="en-US" altLang="en-US" sz="2400" dirty="0">
                <a:solidFill>
                  <a:schemeClr val="tx1"/>
                </a:solidFill>
              </a:rPr>
              <a:t>Claim 1: Prob[</a:t>
            </a:r>
            <a:r>
              <a:rPr lang="en-US" altLang="en-US" sz="2400" dirty="0" err="1">
                <a:solidFill>
                  <a:schemeClr val="tx1"/>
                </a:solidFill>
              </a:rPr>
              <a:t>Pred</a:t>
            </a:r>
            <a:r>
              <a:rPr lang="en-US" altLang="en-US" sz="2400" dirty="0">
                <a:solidFill>
                  <a:schemeClr val="tx1"/>
                </a:solidFill>
              </a:rPr>
              <a:t>(</a:t>
            </a:r>
            <a:r>
              <a:rPr lang="en-US" altLang="en-US" sz="2400" dirty="0" err="1">
                <a:solidFill>
                  <a:schemeClr val="tx1"/>
                </a:solidFill>
              </a:rPr>
              <a:t>p,g,g</a:t>
            </a:r>
            <a:r>
              <a:rPr lang="en-US" altLang="en-US" sz="2400" baseline="30000" dirty="0" err="1">
                <a:solidFill>
                  <a:schemeClr val="tx1"/>
                </a:solidFill>
              </a:rPr>
              <a:t>r</a:t>
            </a:r>
            <a:r>
              <a:rPr lang="en-US" altLang="en-US" sz="2400" dirty="0">
                <a:solidFill>
                  <a:schemeClr val="tx1"/>
                </a:solidFill>
              </a:rPr>
              <a:t>) correct]=  ½ (1-p</a:t>
            </a:r>
            <a:r>
              <a:rPr lang="en-US" altLang="en-US" sz="2400" baseline="-25000" dirty="0">
                <a:solidFill>
                  <a:schemeClr val="tx1"/>
                </a:solidFill>
              </a:rPr>
              <a:t>0</a:t>
            </a:r>
            <a:r>
              <a:rPr lang="en-US" altLang="en-US" sz="2400" dirty="0">
                <a:solidFill>
                  <a:schemeClr val="tx1"/>
                </a:solidFill>
              </a:rPr>
              <a:t>)+ ½ p</a:t>
            </a:r>
            <a:r>
              <a:rPr lang="en-US" altLang="en-US" sz="2400" baseline="-25000" dirty="0">
                <a:solidFill>
                  <a:schemeClr val="tx1"/>
                </a:solidFill>
              </a:rPr>
              <a:t>1 </a:t>
            </a:r>
            <a:r>
              <a:rPr lang="en-US" altLang="en-US" sz="2400" dirty="0">
                <a:solidFill>
                  <a:schemeClr val="tx1"/>
                </a:solidFill>
              </a:rPr>
              <a:t>&gt;1/2+</a:t>
            </a:r>
            <a:r>
              <a:rPr lang="en-US" altLang="en-US" sz="2400" dirty="0">
                <a:solidFill>
                  <a:schemeClr val="tx1"/>
                </a:solidFill>
                <a:latin typeface="Symbol" pitchFamily="2" charset="2"/>
              </a:rPr>
              <a:t>a</a:t>
            </a:r>
          </a:p>
          <a:p>
            <a:pPr marL="0" indent="0">
              <a:buFontTx/>
              <a:buNone/>
            </a:pPr>
            <a:r>
              <a:rPr lang="en-US" altLang="en-US" sz="2400" dirty="0">
                <a:solidFill>
                  <a:schemeClr val="tx1"/>
                </a:solidFill>
                <a:latin typeface="Symbol" pitchFamily="2" charset="2"/>
                <a:sym typeface="Symbol" pitchFamily="2" charset="2"/>
              </a:rPr>
              <a:t></a:t>
            </a:r>
            <a:r>
              <a:rPr lang="en-US" altLang="en-US" sz="2400" dirty="0">
                <a:solidFill>
                  <a:schemeClr val="tx1"/>
                </a:solidFill>
                <a:latin typeface="Symbol" pitchFamily="2" charset="2"/>
              </a:rPr>
              <a:t> (1-</a:t>
            </a:r>
            <a:r>
              <a:rPr lang="en-US" altLang="en-US" sz="2400" dirty="0">
                <a:solidFill>
                  <a:schemeClr val="tx1"/>
                </a:solidFill>
              </a:rPr>
              <a:t>p</a:t>
            </a:r>
            <a:r>
              <a:rPr lang="en-US" altLang="en-US" sz="2400" baseline="-25000" dirty="0">
                <a:solidFill>
                  <a:schemeClr val="tx1"/>
                </a:solidFill>
              </a:rPr>
              <a:t>0</a:t>
            </a:r>
            <a:r>
              <a:rPr lang="en-US" altLang="en-US" sz="2400" dirty="0">
                <a:solidFill>
                  <a:schemeClr val="tx1"/>
                </a:solidFill>
              </a:rPr>
              <a:t>)+p</a:t>
            </a:r>
            <a:r>
              <a:rPr lang="en-US" altLang="en-US" sz="2400" baseline="-25000" dirty="0">
                <a:solidFill>
                  <a:schemeClr val="tx1"/>
                </a:solidFill>
              </a:rPr>
              <a:t>1 </a:t>
            </a:r>
            <a:r>
              <a:rPr lang="en-US" altLang="en-US" sz="2400" dirty="0">
                <a:solidFill>
                  <a:schemeClr val="tx1"/>
                </a:solidFill>
              </a:rPr>
              <a:t>&gt;1+</a:t>
            </a:r>
            <a:r>
              <a:rPr lang="en-US" altLang="en-US" sz="2400" dirty="0">
                <a:solidFill>
                  <a:schemeClr val="tx1"/>
                </a:solidFill>
                <a:latin typeface="Symbol" pitchFamily="2" charset="2"/>
              </a:rPr>
              <a:t>a</a:t>
            </a:r>
            <a:r>
              <a:rPr lang="en-US" altLang="en-US" sz="2400" dirty="0">
                <a:solidFill>
                  <a:schemeClr val="tx1"/>
                </a:solidFill>
                <a:latin typeface="Symbol" pitchFamily="2" charset="2"/>
                <a:sym typeface="Symbol" pitchFamily="2" charset="2"/>
              </a:rPr>
              <a:t></a:t>
            </a:r>
            <a:r>
              <a:rPr lang="en-US" altLang="en-US" sz="2400" dirty="0">
                <a:solidFill>
                  <a:schemeClr val="tx1"/>
                </a:solidFill>
                <a:latin typeface="Symbol" pitchFamily="2" charset="2"/>
              </a:rPr>
              <a:t>    (</a:t>
            </a:r>
            <a:r>
              <a:rPr lang="en-US" altLang="en-US" sz="2400" dirty="0">
                <a:solidFill>
                  <a:schemeClr val="tx1"/>
                </a:solidFill>
              </a:rPr>
              <a:t>p</a:t>
            </a:r>
            <a:r>
              <a:rPr lang="en-US" altLang="en-US" sz="2400" baseline="-25000" dirty="0">
                <a:solidFill>
                  <a:schemeClr val="tx1"/>
                </a:solidFill>
              </a:rPr>
              <a:t>1</a:t>
            </a:r>
            <a:r>
              <a:rPr lang="en-US" altLang="en-US" sz="2400" dirty="0">
                <a:solidFill>
                  <a:schemeClr val="tx1"/>
                </a:solidFill>
              </a:rPr>
              <a:t> –p</a:t>
            </a:r>
            <a:r>
              <a:rPr lang="en-US" altLang="en-US" sz="2400" baseline="-25000" dirty="0">
                <a:solidFill>
                  <a:schemeClr val="tx1"/>
                </a:solidFill>
              </a:rPr>
              <a:t>0</a:t>
            </a:r>
            <a:r>
              <a:rPr lang="en-US" altLang="en-US" sz="2400" dirty="0">
                <a:solidFill>
                  <a:schemeClr val="tx1"/>
                </a:solidFill>
                <a:latin typeface="Symbol" pitchFamily="2" charset="2"/>
              </a:rPr>
              <a:t>)&gt;2a</a:t>
            </a:r>
          </a:p>
          <a:p>
            <a:pPr marL="0" indent="0">
              <a:buFontTx/>
              <a:buNone/>
            </a:pPr>
            <a:endParaRPr lang="en-US" altLang="en-US" sz="2400" dirty="0">
              <a:solidFill>
                <a:schemeClr val="tx1"/>
              </a:solidFill>
            </a:endParaRPr>
          </a:p>
          <a:p>
            <a:pPr marL="0" indent="0">
              <a:buFontTx/>
              <a:buNone/>
            </a:pPr>
            <a:r>
              <a:rPr lang="en-US" altLang="en-US" sz="2400" dirty="0">
                <a:solidFill>
                  <a:schemeClr val="tx1"/>
                </a:solidFill>
              </a:rPr>
              <a:t>Can estimate p</a:t>
            </a:r>
            <a:r>
              <a:rPr lang="en-US" altLang="en-US" sz="2400" baseline="-25000" dirty="0">
                <a:solidFill>
                  <a:schemeClr val="tx1"/>
                </a:solidFill>
              </a:rPr>
              <a:t>1</a:t>
            </a:r>
            <a:r>
              <a:rPr lang="en-US" altLang="en-US" sz="2400" dirty="0">
                <a:solidFill>
                  <a:schemeClr val="tx1"/>
                </a:solidFill>
              </a:rPr>
              <a:t> and p</a:t>
            </a:r>
            <a:r>
              <a:rPr lang="en-US" altLang="en-US" sz="2400" baseline="-25000" dirty="0">
                <a:solidFill>
                  <a:schemeClr val="tx1"/>
                </a:solidFill>
              </a:rPr>
              <a:t>0</a:t>
            </a:r>
            <a:r>
              <a:rPr lang="en-US" altLang="en-US" sz="2400" dirty="0">
                <a:solidFill>
                  <a:schemeClr val="tx1"/>
                </a:solidFill>
              </a:rPr>
              <a:t> by letting </a:t>
            </a:r>
          </a:p>
          <a:p>
            <a:pPr marL="0" indent="0">
              <a:buFontTx/>
              <a:buNone/>
            </a:pPr>
            <a:r>
              <a:rPr lang="en-US" altLang="en-US" sz="2400" dirty="0">
                <a:solidFill>
                  <a:schemeClr val="tx1"/>
                </a:solidFill>
              </a:rPr>
              <a:t>est</a:t>
            </a:r>
            <a:r>
              <a:rPr lang="en-US" altLang="en-US" sz="2400" baseline="-25000" dirty="0">
                <a:solidFill>
                  <a:schemeClr val="tx1"/>
                </a:solidFill>
              </a:rPr>
              <a:t>p0</a:t>
            </a:r>
            <a:r>
              <a:rPr lang="en-US" altLang="en-US" sz="2400" dirty="0">
                <a:solidFill>
                  <a:schemeClr val="tx1"/>
                </a:solidFill>
              </a:rPr>
              <a:t>= 1/m </a:t>
            </a:r>
            <a:r>
              <a:rPr lang="en-US" altLang="en-US" sz="2400" dirty="0">
                <a:solidFill>
                  <a:schemeClr val="tx1"/>
                </a:solidFill>
                <a:latin typeface="Symbol" pitchFamily="2" charset="2"/>
              </a:rPr>
              <a:t>∑</a:t>
            </a:r>
            <a:r>
              <a:rPr lang="en-US" altLang="en-US" sz="2400" baseline="-25000" dirty="0" err="1">
                <a:solidFill>
                  <a:schemeClr val="tx1"/>
                </a:solidFill>
              </a:rPr>
              <a:t>i</a:t>
            </a:r>
            <a:r>
              <a:rPr lang="en-US" altLang="en-US" sz="2400" baseline="30000" dirty="0" err="1">
                <a:solidFill>
                  <a:schemeClr val="tx1"/>
                </a:solidFill>
              </a:rPr>
              <a:t>m</a:t>
            </a:r>
            <a:r>
              <a:rPr lang="en-US" altLang="en-US" sz="2400" dirty="0" err="1">
                <a:solidFill>
                  <a:schemeClr val="tx1"/>
                </a:solidFill>
              </a:rPr>
              <a:t>Pred</a:t>
            </a:r>
            <a:r>
              <a:rPr lang="en-US" altLang="en-US" sz="2400" dirty="0">
                <a:solidFill>
                  <a:schemeClr val="tx1"/>
                </a:solidFill>
              </a:rPr>
              <a:t>(</a:t>
            </a:r>
            <a:r>
              <a:rPr lang="en-US" altLang="en-US" sz="2400" dirty="0" err="1">
                <a:solidFill>
                  <a:schemeClr val="tx1"/>
                </a:solidFill>
              </a:rPr>
              <a:t>p,g,g</a:t>
            </a:r>
            <a:r>
              <a:rPr lang="en-US" altLang="en-US" sz="2400" baseline="30000" dirty="0" err="1">
                <a:solidFill>
                  <a:schemeClr val="tx1"/>
                </a:solidFill>
              </a:rPr>
              <a:t>ri</a:t>
            </a:r>
            <a:r>
              <a:rPr lang="en-US" altLang="en-US" sz="2400" dirty="0">
                <a:solidFill>
                  <a:schemeClr val="tx1"/>
                </a:solidFill>
              </a:rPr>
              <a:t>) for random </a:t>
            </a:r>
            <a:r>
              <a:rPr lang="en-US" altLang="en-US" sz="2400" dirty="0" err="1">
                <a:solidFill>
                  <a:schemeClr val="tx1"/>
                </a:solidFill>
              </a:rPr>
              <a:t>r</a:t>
            </a:r>
            <a:r>
              <a:rPr lang="en-US" altLang="en-US" sz="2400" baseline="-25000" dirty="0" err="1">
                <a:solidFill>
                  <a:schemeClr val="tx1"/>
                </a:solidFill>
              </a:rPr>
              <a:t>i</a:t>
            </a:r>
            <a:r>
              <a:rPr lang="en-US" altLang="en-US" sz="2400" dirty="0">
                <a:solidFill>
                  <a:schemeClr val="tx1"/>
                </a:solidFill>
              </a:rPr>
              <a:t> </a:t>
            </a:r>
            <a:r>
              <a:rPr lang="en-US" altLang="en-US" sz="2400" dirty="0" err="1">
                <a:solidFill>
                  <a:schemeClr val="tx1"/>
                </a:solidFill>
              </a:rPr>
              <a:t>s.t.</a:t>
            </a:r>
            <a:r>
              <a:rPr lang="en-US" altLang="en-US" sz="2400" dirty="0">
                <a:solidFill>
                  <a:schemeClr val="tx1"/>
                </a:solidFill>
              </a:rPr>
              <a:t> </a:t>
            </a:r>
            <a:r>
              <a:rPr lang="en-US" altLang="en-US" sz="2400" dirty="0" err="1">
                <a:solidFill>
                  <a:schemeClr val="tx1"/>
                </a:solidFill>
              </a:rPr>
              <a:t>MSB</a:t>
            </a:r>
            <a:r>
              <a:rPr lang="en-US" altLang="en-US" sz="2400" baseline="-25000" dirty="0" err="1">
                <a:solidFill>
                  <a:schemeClr val="tx1"/>
                </a:solidFill>
              </a:rPr>
              <a:t>p,g</a:t>
            </a:r>
            <a:r>
              <a:rPr lang="en-US" altLang="en-US" sz="2400" dirty="0">
                <a:solidFill>
                  <a:schemeClr val="tx1"/>
                </a:solidFill>
              </a:rPr>
              <a:t>(</a:t>
            </a:r>
            <a:r>
              <a:rPr lang="en-US" altLang="en-US" sz="2400" dirty="0" err="1">
                <a:solidFill>
                  <a:schemeClr val="tx1"/>
                </a:solidFill>
              </a:rPr>
              <a:t>r</a:t>
            </a:r>
            <a:r>
              <a:rPr lang="en-US" altLang="en-US" sz="2400" baseline="-25000" dirty="0" err="1">
                <a:solidFill>
                  <a:schemeClr val="tx1"/>
                </a:solidFill>
              </a:rPr>
              <a:t>i</a:t>
            </a:r>
            <a:r>
              <a:rPr lang="en-US" altLang="en-US" sz="2400" dirty="0">
                <a:solidFill>
                  <a:schemeClr val="tx1"/>
                </a:solidFill>
              </a:rPr>
              <a:t>)=0</a:t>
            </a:r>
          </a:p>
          <a:p>
            <a:pPr marL="0" indent="0">
              <a:buFontTx/>
              <a:buNone/>
            </a:pPr>
            <a:r>
              <a:rPr lang="en-US" altLang="en-US" sz="2400" dirty="0">
                <a:solidFill>
                  <a:schemeClr val="tx1"/>
                </a:solidFill>
              </a:rPr>
              <a:t>est</a:t>
            </a:r>
            <a:r>
              <a:rPr lang="en-US" altLang="en-US" sz="2400" baseline="-25000" dirty="0">
                <a:solidFill>
                  <a:schemeClr val="tx1"/>
                </a:solidFill>
              </a:rPr>
              <a:t>p1</a:t>
            </a:r>
            <a:r>
              <a:rPr lang="en-US" altLang="en-US" sz="2400" dirty="0">
                <a:solidFill>
                  <a:schemeClr val="tx1"/>
                </a:solidFill>
              </a:rPr>
              <a:t>=1/m </a:t>
            </a:r>
            <a:r>
              <a:rPr lang="en-US" altLang="en-US" sz="2400" dirty="0">
                <a:solidFill>
                  <a:schemeClr val="tx1"/>
                </a:solidFill>
                <a:latin typeface="Symbol" pitchFamily="2" charset="2"/>
              </a:rPr>
              <a:t>∑</a:t>
            </a:r>
            <a:r>
              <a:rPr lang="en-US" altLang="en-US" sz="2400" baseline="-25000" dirty="0" err="1">
                <a:solidFill>
                  <a:schemeClr val="tx1"/>
                </a:solidFill>
              </a:rPr>
              <a:t>i</a:t>
            </a:r>
            <a:r>
              <a:rPr lang="en-US" altLang="en-US" sz="2400" baseline="30000" dirty="0" err="1">
                <a:solidFill>
                  <a:schemeClr val="tx1"/>
                </a:solidFill>
              </a:rPr>
              <a:t>m</a:t>
            </a:r>
            <a:r>
              <a:rPr lang="en-US" altLang="en-US" sz="2400" dirty="0" err="1">
                <a:solidFill>
                  <a:schemeClr val="tx1"/>
                </a:solidFill>
              </a:rPr>
              <a:t>Pred</a:t>
            </a:r>
            <a:r>
              <a:rPr lang="en-US" altLang="en-US" sz="2400" dirty="0">
                <a:solidFill>
                  <a:schemeClr val="tx1"/>
                </a:solidFill>
              </a:rPr>
              <a:t>(</a:t>
            </a:r>
            <a:r>
              <a:rPr lang="en-US" altLang="en-US" sz="2400" dirty="0" err="1">
                <a:solidFill>
                  <a:schemeClr val="tx1"/>
                </a:solidFill>
              </a:rPr>
              <a:t>p,g,g</a:t>
            </a:r>
            <a:r>
              <a:rPr lang="en-US" altLang="en-US" sz="2400" baseline="30000" dirty="0" err="1">
                <a:solidFill>
                  <a:schemeClr val="tx1"/>
                </a:solidFill>
              </a:rPr>
              <a:t>ri</a:t>
            </a:r>
            <a:r>
              <a:rPr lang="en-US" altLang="en-US" sz="2400" dirty="0">
                <a:solidFill>
                  <a:schemeClr val="tx1"/>
                </a:solidFill>
              </a:rPr>
              <a:t>) for random </a:t>
            </a:r>
            <a:r>
              <a:rPr lang="en-US" altLang="en-US" sz="2400" dirty="0" err="1">
                <a:solidFill>
                  <a:schemeClr val="tx1"/>
                </a:solidFill>
              </a:rPr>
              <a:t>r</a:t>
            </a:r>
            <a:r>
              <a:rPr lang="en-US" altLang="en-US" sz="2400" baseline="-25000" dirty="0" err="1">
                <a:solidFill>
                  <a:schemeClr val="tx1"/>
                </a:solidFill>
              </a:rPr>
              <a:t>i</a:t>
            </a:r>
            <a:r>
              <a:rPr lang="en-US" altLang="en-US" sz="2400" dirty="0">
                <a:solidFill>
                  <a:schemeClr val="tx1"/>
                </a:solidFill>
              </a:rPr>
              <a:t> </a:t>
            </a:r>
            <a:r>
              <a:rPr lang="en-US" altLang="en-US" sz="2400" dirty="0" err="1">
                <a:solidFill>
                  <a:schemeClr val="tx1"/>
                </a:solidFill>
              </a:rPr>
              <a:t>s.t.</a:t>
            </a:r>
            <a:r>
              <a:rPr lang="en-US" altLang="en-US" sz="2400" dirty="0">
                <a:solidFill>
                  <a:schemeClr val="tx1"/>
                </a:solidFill>
              </a:rPr>
              <a:t> </a:t>
            </a:r>
            <a:r>
              <a:rPr lang="en-US" altLang="en-US" sz="2400" dirty="0" err="1">
                <a:solidFill>
                  <a:schemeClr val="tx1"/>
                </a:solidFill>
              </a:rPr>
              <a:t>MSB</a:t>
            </a:r>
            <a:r>
              <a:rPr lang="en-US" altLang="en-US" sz="2400" baseline="-25000" dirty="0" err="1">
                <a:solidFill>
                  <a:schemeClr val="tx1"/>
                </a:solidFill>
              </a:rPr>
              <a:t>p,g</a:t>
            </a:r>
            <a:r>
              <a:rPr lang="en-US" altLang="en-US" sz="2400" dirty="0">
                <a:solidFill>
                  <a:schemeClr val="tx1"/>
                </a:solidFill>
              </a:rPr>
              <a:t>(</a:t>
            </a:r>
            <a:r>
              <a:rPr lang="en-US" altLang="en-US" sz="2400" dirty="0" err="1">
                <a:solidFill>
                  <a:schemeClr val="tx1"/>
                </a:solidFill>
              </a:rPr>
              <a:t>r</a:t>
            </a:r>
            <a:r>
              <a:rPr lang="en-US" altLang="en-US" sz="2400" baseline="-25000" dirty="0" err="1">
                <a:solidFill>
                  <a:schemeClr val="tx1"/>
                </a:solidFill>
              </a:rPr>
              <a:t>i</a:t>
            </a:r>
            <a:r>
              <a:rPr lang="en-US" altLang="en-US" sz="2400" dirty="0">
                <a:solidFill>
                  <a:schemeClr val="tx1"/>
                </a:solidFill>
              </a:rPr>
              <a:t>)=1</a:t>
            </a:r>
          </a:p>
          <a:p>
            <a:pPr marL="0" indent="0">
              <a:buFontTx/>
              <a:buNone/>
            </a:pPr>
            <a:r>
              <a:rPr lang="en-US" altLang="en-US" sz="2400" dirty="0">
                <a:solidFill>
                  <a:schemeClr val="tx1"/>
                </a:solidFill>
              </a:rPr>
              <a:t>Claim 2: m&gt;1/4(</a:t>
            </a:r>
            <a:r>
              <a:rPr lang="en-US" altLang="en-US" sz="2400" dirty="0">
                <a:solidFill>
                  <a:schemeClr val="tx1"/>
                </a:solidFill>
                <a:latin typeface="Symbol" pitchFamily="2" charset="2"/>
              </a:rPr>
              <a:t>a/2</a:t>
            </a:r>
            <a:r>
              <a:rPr lang="en-US" altLang="en-US" sz="2400" dirty="0">
                <a:solidFill>
                  <a:schemeClr val="tx1"/>
                </a:solidFill>
              </a:rPr>
              <a:t>)</a:t>
            </a:r>
            <a:r>
              <a:rPr lang="en-US" altLang="en-US" sz="2400" baseline="30000" dirty="0">
                <a:solidFill>
                  <a:schemeClr val="tx1"/>
                </a:solidFill>
              </a:rPr>
              <a:t>2</a:t>
            </a:r>
            <a:r>
              <a:rPr lang="en-US" altLang="en-US" sz="2400" dirty="0">
                <a:solidFill>
                  <a:schemeClr val="tx1"/>
                </a:solidFill>
                <a:latin typeface="Symbol" pitchFamily="2" charset="2"/>
              </a:rPr>
              <a:t>d/2⇒ </a:t>
            </a:r>
            <a:r>
              <a:rPr lang="en-US" altLang="en-US" sz="2400" dirty="0">
                <a:solidFill>
                  <a:schemeClr val="tx1"/>
                </a:solidFill>
              </a:rPr>
              <a:t>Prob |p</a:t>
            </a:r>
            <a:r>
              <a:rPr lang="en-US" altLang="en-US" sz="2400" baseline="-25000" dirty="0">
                <a:solidFill>
                  <a:schemeClr val="tx1"/>
                </a:solidFill>
              </a:rPr>
              <a:t>0</a:t>
            </a:r>
            <a:r>
              <a:rPr lang="en-US" altLang="en-US" sz="2400" dirty="0">
                <a:solidFill>
                  <a:schemeClr val="tx1"/>
                </a:solidFill>
              </a:rPr>
              <a:t> – est</a:t>
            </a:r>
            <a:r>
              <a:rPr lang="en-US" altLang="en-US" sz="2400" baseline="-25000" dirty="0">
                <a:solidFill>
                  <a:schemeClr val="tx1"/>
                </a:solidFill>
              </a:rPr>
              <a:t>p0</a:t>
            </a:r>
            <a:r>
              <a:rPr lang="en-US" altLang="en-US" sz="2400" dirty="0">
                <a:solidFill>
                  <a:schemeClr val="tx1"/>
                </a:solidFill>
              </a:rPr>
              <a:t>|&lt; </a:t>
            </a:r>
            <a:r>
              <a:rPr lang="en-US" altLang="en-US" sz="2400" dirty="0">
                <a:solidFill>
                  <a:schemeClr val="tx1"/>
                </a:solidFill>
                <a:latin typeface="Symbol" pitchFamily="2" charset="2"/>
              </a:rPr>
              <a:t>a</a:t>
            </a:r>
            <a:r>
              <a:rPr lang="en-US" altLang="en-US" sz="2400" dirty="0">
                <a:solidFill>
                  <a:schemeClr val="tx1"/>
                </a:solidFill>
              </a:rPr>
              <a:t>/2] &gt;1-</a:t>
            </a:r>
            <a:r>
              <a:rPr lang="en-US" altLang="en-US" sz="2400" dirty="0">
                <a:solidFill>
                  <a:schemeClr val="tx1"/>
                </a:solidFill>
                <a:latin typeface="Symbol" pitchFamily="2" charset="2"/>
              </a:rPr>
              <a:t>d/2 &amp;</a:t>
            </a:r>
            <a:endParaRPr lang="en-US" altLang="en-US" sz="2400" dirty="0">
              <a:solidFill>
                <a:schemeClr val="tx1"/>
              </a:solidFill>
            </a:endParaRPr>
          </a:p>
          <a:p>
            <a:pPr marL="0" indent="0">
              <a:buFontTx/>
              <a:buNone/>
            </a:pPr>
            <a:r>
              <a:rPr lang="en-US" altLang="en-US" sz="2400" dirty="0">
                <a:solidFill>
                  <a:schemeClr val="tx1"/>
                </a:solidFill>
              </a:rPr>
              <a:t>		                   Prob |p</a:t>
            </a:r>
            <a:r>
              <a:rPr lang="en-US" altLang="en-US" sz="2400" baseline="-25000" dirty="0">
                <a:solidFill>
                  <a:schemeClr val="tx1"/>
                </a:solidFill>
              </a:rPr>
              <a:t>1</a:t>
            </a:r>
            <a:r>
              <a:rPr lang="en-US" altLang="en-US" sz="2400" dirty="0">
                <a:solidFill>
                  <a:schemeClr val="tx1"/>
                </a:solidFill>
              </a:rPr>
              <a:t> – est</a:t>
            </a:r>
            <a:r>
              <a:rPr lang="en-US" altLang="en-US" sz="2400" baseline="-25000" dirty="0">
                <a:solidFill>
                  <a:schemeClr val="tx1"/>
                </a:solidFill>
              </a:rPr>
              <a:t>p1</a:t>
            </a:r>
            <a:r>
              <a:rPr lang="en-US" altLang="en-US" sz="2400" dirty="0">
                <a:solidFill>
                  <a:schemeClr val="tx1"/>
                </a:solidFill>
              </a:rPr>
              <a:t>| &lt; </a:t>
            </a:r>
            <a:r>
              <a:rPr lang="en-US" altLang="en-US" sz="2400" dirty="0">
                <a:solidFill>
                  <a:schemeClr val="tx1"/>
                </a:solidFill>
                <a:latin typeface="Symbol" pitchFamily="2" charset="2"/>
              </a:rPr>
              <a:t>a</a:t>
            </a:r>
            <a:r>
              <a:rPr lang="en-US" altLang="en-US" sz="2400" dirty="0">
                <a:solidFill>
                  <a:schemeClr val="tx1"/>
                </a:solidFill>
              </a:rPr>
              <a:t>/2] &gt;1-</a:t>
            </a:r>
            <a:r>
              <a:rPr lang="en-US" altLang="en-US" sz="2400" dirty="0">
                <a:solidFill>
                  <a:schemeClr val="tx1"/>
                </a:solidFill>
                <a:latin typeface="Symbol" pitchFamily="2" charset="2"/>
              </a:rPr>
              <a:t>d/2</a:t>
            </a:r>
          </a:p>
          <a:p>
            <a:pPr marL="0" indent="0">
              <a:buFontTx/>
              <a:buNone/>
            </a:pPr>
            <a:r>
              <a:rPr lang="en-US" altLang="en-US" sz="2400" dirty="0" err="1">
                <a:solidFill>
                  <a:schemeClr val="tx1"/>
                </a:solidFill>
              </a:rPr>
              <a:t>Pf</a:t>
            </a:r>
            <a:r>
              <a:rPr lang="en-US" altLang="en-US" sz="2400" dirty="0">
                <a:solidFill>
                  <a:schemeClr val="tx1"/>
                </a:solidFill>
              </a:rPr>
              <a:t>: By Law of large numbers (LLN).</a:t>
            </a:r>
          </a:p>
          <a:p>
            <a:pPr marL="0" indent="0">
              <a:buFontTx/>
              <a:buNone/>
            </a:pPr>
            <a:endParaRPr lang="en-US" altLang="en-US" sz="2400" dirty="0">
              <a:solidFill>
                <a:schemeClr val="tx1"/>
              </a:solidFill>
              <a:latin typeface="Symbol" pitchFamily="2" charset="2"/>
            </a:endParaRPr>
          </a:p>
          <a:p>
            <a:pPr marL="0" indent="0">
              <a:buFontTx/>
              <a:buNone/>
            </a:pPr>
            <a:endParaRPr lang="en-US" altLang="en-US" sz="2400" dirty="0">
              <a:solidFill>
                <a:schemeClr val="tx1"/>
              </a:solidFill>
            </a:endParaRPr>
          </a:p>
          <a:p>
            <a:pPr marL="0" indent="0">
              <a:buFontTx/>
              <a:buNone/>
            </a:pPr>
            <a:endParaRPr lang="en-US" altLang="en-US" sz="2400" dirty="0">
              <a:solidFill>
                <a:schemeClr val="tx1"/>
              </a:solidFill>
            </a:endParaRPr>
          </a:p>
        </p:txBody>
      </p:sp>
    </p:spTree>
    <p:extLst>
      <p:ext uri="{BB962C8B-B14F-4D97-AF65-F5344CB8AC3E}">
        <p14:creationId xmlns:p14="http://schemas.microsoft.com/office/powerpoint/2010/main" val="2911160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2F40336-D204-AA43-B4B3-9F103AF4E4F9}"/>
              </a:ext>
            </a:extLst>
          </p:cNvPr>
          <p:cNvSpPr>
            <a:spLocks noGrp="1"/>
          </p:cNvSpPr>
          <p:nvPr>
            <p:ph type="title"/>
          </p:nvPr>
        </p:nvSpPr>
        <p:spPr>
          <a:xfrm>
            <a:off x="421640" y="-228600"/>
            <a:ext cx="8763000" cy="2769989"/>
          </a:xfrm>
        </p:spPr>
        <p:txBody>
          <a:bodyPr/>
          <a:lstStyle/>
          <a:p>
            <a:br>
              <a:rPr lang="en-US" altLang="en-US" sz="2800" dirty="0"/>
            </a:br>
            <a:r>
              <a:rPr lang="en-US" altLang="en-US" sz="2800" dirty="0"/>
              <a:t> </a:t>
            </a:r>
            <a:r>
              <a:rPr lang="en-US" altLang="en-US" sz="2800" dirty="0" err="1"/>
              <a:t>Pr</a:t>
            </a:r>
            <a:r>
              <a:rPr lang="en-US" altLang="en-US" sz="2800" baseline="-25000" dirty="0" err="1"/>
              <a:t>y,Pred</a:t>
            </a:r>
            <a:r>
              <a:rPr lang="en-US" altLang="en-US" sz="2800" dirty="0"/>
              <a:t> [</a:t>
            </a:r>
            <a:r>
              <a:rPr lang="en-US" altLang="en-US" sz="2800" dirty="0" err="1"/>
              <a:t>Pred</a:t>
            </a:r>
            <a:r>
              <a:rPr lang="en-US" altLang="en-US" sz="2800" dirty="0"/>
              <a:t>(</a:t>
            </a:r>
            <a:r>
              <a:rPr lang="en-US" altLang="en-US" sz="2800" dirty="0" err="1"/>
              <a:t>p,g,y</a:t>
            </a:r>
            <a:r>
              <a:rPr lang="en-US" altLang="en-US" sz="2800" dirty="0"/>
              <a:t>)=</a:t>
            </a:r>
            <a:r>
              <a:rPr lang="en-US" altLang="en-US" sz="2800" dirty="0" err="1"/>
              <a:t>MSB</a:t>
            </a:r>
            <a:r>
              <a:rPr lang="en-US" altLang="en-US" sz="2800" baseline="-25000" dirty="0" err="1"/>
              <a:t>p,g</a:t>
            </a:r>
            <a:r>
              <a:rPr lang="en-US" altLang="en-US" sz="2800" dirty="0"/>
              <a:t> (x)]&gt;1/2+</a:t>
            </a:r>
            <a:r>
              <a:rPr lang="en-US" altLang="en-US" sz="2800" dirty="0">
                <a:latin typeface="Symbol" pitchFamily="2" charset="2"/>
              </a:rPr>
              <a:t>a</a:t>
            </a:r>
            <a:br>
              <a:rPr lang="en-US" altLang="en-US" sz="2800" dirty="0">
                <a:latin typeface="Symbol" pitchFamily="2" charset="2"/>
              </a:rPr>
            </a:br>
            <a:br>
              <a:rPr lang="en-US" altLang="en-US" sz="2800" dirty="0"/>
            </a:br>
            <a:br>
              <a:rPr lang="en-US" altLang="en-US" sz="3200" dirty="0"/>
            </a:br>
            <a:br>
              <a:rPr lang="en-US" altLang="en-US" sz="3200" dirty="0"/>
            </a:br>
            <a:endParaRPr lang="en-US" altLang="en-US" sz="3200" dirty="0"/>
          </a:p>
        </p:txBody>
      </p:sp>
      <p:sp>
        <p:nvSpPr>
          <p:cNvPr id="3" name="Content Placeholder 2">
            <a:extLst>
              <a:ext uri="{FF2B5EF4-FFF2-40B4-BE49-F238E27FC236}">
                <a16:creationId xmlns:a16="http://schemas.microsoft.com/office/drawing/2014/main" id="{B77490D1-E7FE-0947-A8AB-FE391541F93C}"/>
              </a:ext>
            </a:extLst>
          </p:cNvPr>
          <p:cNvSpPr>
            <a:spLocks noGrp="1"/>
          </p:cNvSpPr>
          <p:nvPr>
            <p:ph idx="1"/>
          </p:nvPr>
        </p:nvSpPr>
        <p:spPr>
          <a:xfrm>
            <a:off x="238760" y="843677"/>
            <a:ext cx="8915400" cy="5170646"/>
          </a:xfrm>
        </p:spPr>
        <p:txBody>
          <a:bodyPr/>
          <a:lstStyle/>
          <a:p>
            <a:pPr marL="0" indent="0">
              <a:buFontTx/>
              <a:buNone/>
            </a:pPr>
            <a:r>
              <a:rPr lang="en-US" altLang="en-US" sz="2400" b="1" u="sng" dirty="0">
                <a:solidFill>
                  <a:schemeClr val="tx1"/>
                </a:solidFill>
              </a:rPr>
              <a:t>PRED’(</a:t>
            </a:r>
            <a:r>
              <a:rPr lang="en-US" altLang="en-US" sz="2400" b="1" u="sng" dirty="0" err="1">
                <a:solidFill>
                  <a:schemeClr val="tx1"/>
                </a:solidFill>
              </a:rPr>
              <a:t>p,g,y</a:t>
            </a:r>
            <a:r>
              <a:rPr lang="en-US" altLang="en-US" sz="2400" b="1" u="sng" dirty="0">
                <a:solidFill>
                  <a:schemeClr val="tx1"/>
                </a:solidFill>
              </a:rPr>
              <a:t>)</a:t>
            </a:r>
          </a:p>
          <a:p>
            <a:pPr marL="0" indent="0">
              <a:buFontTx/>
              <a:buNone/>
            </a:pPr>
            <a:r>
              <a:rPr lang="en-US" altLang="en-US" sz="2400" dirty="0">
                <a:solidFill>
                  <a:schemeClr val="tx1"/>
                </a:solidFill>
              </a:rPr>
              <a:t>Let m =1/4(</a:t>
            </a:r>
            <a:r>
              <a:rPr lang="en-US" altLang="en-US" sz="2400" dirty="0">
                <a:solidFill>
                  <a:schemeClr val="tx1"/>
                </a:solidFill>
                <a:latin typeface="Symbol" pitchFamily="2" charset="2"/>
              </a:rPr>
              <a:t>a/2</a:t>
            </a:r>
            <a:r>
              <a:rPr lang="en-US" altLang="en-US" sz="2400" dirty="0">
                <a:solidFill>
                  <a:schemeClr val="tx1"/>
                </a:solidFill>
              </a:rPr>
              <a:t>)</a:t>
            </a:r>
            <a:r>
              <a:rPr lang="en-US" altLang="en-US" sz="2400" baseline="30000" dirty="0">
                <a:solidFill>
                  <a:schemeClr val="tx1"/>
                </a:solidFill>
              </a:rPr>
              <a:t>2</a:t>
            </a:r>
            <a:r>
              <a:rPr lang="en-US" altLang="en-US" sz="2400" dirty="0">
                <a:solidFill>
                  <a:schemeClr val="tx1"/>
                </a:solidFill>
              </a:rPr>
              <a:t>(</a:t>
            </a:r>
            <a:r>
              <a:rPr lang="en-US" altLang="en-US" sz="2400" dirty="0">
                <a:solidFill>
                  <a:schemeClr val="tx1"/>
                </a:solidFill>
                <a:latin typeface="Symbol" pitchFamily="2" charset="2"/>
              </a:rPr>
              <a:t>d</a:t>
            </a:r>
            <a:r>
              <a:rPr lang="en-US" altLang="en-US" sz="2400" dirty="0">
                <a:solidFill>
                  <a:schemeClr val="tx1"/>
                </a:solidFill>
              </a:rPr>
              <a:t>/2)</a:t>
            </a:r>
            <a:endParaRPr lang="en-US" altLang="en-US" sz="2400" b="1" u="sng" dirty="0">
              <a:solidFill>
                <a:schemeClr val="tx1"/>
              </a:solidFill>
            </a:endParaRPr>
          </a:p>
          <a:p>
            <a:pPr marL="0" indent="0">
              <a:buFontTx/>
              <a:buAutoNum type="arabicPeriod"/>
            </a:pPr>
            <a:r>
              <a:rPr lang="en-US" altLang="en-US" sz="2400" dirty="0">
                <a:solidFill>
                  <a:schemeClr val="tx1"/>
                </a:solidFill>
              </a:rPr>
              <a:t>Est</a:t>
            </a:r>
            <a:r>
              <a:rPr lang="en-US" altLang="en-US" sz="2400" baseline="-25000" dirty="0">
                <a:solidFill>
                  <a:schemeClr val="tx1"/>
                </a:solidFill>
              </a:rPr>
              <a:t>y</a:t>
            </a:r>
            <a:r>
              <a:rPr lang="en-US" altLang="en-US" sz="2400" dirty="0">
                <a:solidFill>
                  <a:schemeClr val="tx1"/>
                </a:solidFill>
              </a:rPr>
              <a:t>:= 1/m</a:t>
            </a:r>
            <a:r>
              <a:rPr lang="en-US" altLang="en-US" sz="2400" dirty="0">
                <a:solidFill>
                  <a:schemeClr val="tx1"/>
                </a:solidFill>
                <a:latin typeface="Symbol" pitchFamily="2" charset="2"/>
              </a:rPr>
              <a:t>S</a:t>
            </a:r>
            <a:r>
              <a:rPr lang="en-US" altLang="en-US" sz="2400" baseline="-25000" dirty="0">
                <a:solidFill>
                  <a:schemeClr val="tx1"/>
                </a:solidFill>
              </a:rPr>
              <a:t>0&lt;</a:t>
            </a:r>
            <a:r>
              <a:rPr lang="en-US" altLang="en-US" sz="2400" baseline="-25000" dirty="0" err="1">
                <a:solidFill>
                  <a:schemeClr val="tx1"/>
                </a:solidFill>
              </a:rPr>
              <a:t>i</a:t>
            </a:r>
            <a:r>
              <a:rPr lang="en-US" altLang="en-US" sz="2400" baseline="-25000" dirty="0">
                <a:solidFill>
                  <a:schemeClr val="tx1"/>
                </a:solidFill>
              </a:rPr>
              <a:t>&lt;m </a:t>
            </a:r>
            <a:r>
              <a:rPr lang="en-US" altLang="en-US" sz="2400" dirty="0" err="1">
                <a:solidFill>
                  <a:schemeClr val="tx1"/>
                </a:solidFill>
              </a:rPr>
              <a:t>Pred</a:t>
            </a:r>
            <a:r>
              <a:rPr lang="en-US" altLang="en-US" sz="2400" dirty="0">
                <a:solidFill>
                  <a:schemeClr val="tx1"/>
                </a:solidFill>
              </a:rPr>
              <a:t>(</a:t>
            </a:r>
            <a:r>
              <a:rPr lang="en-US" altLang="en-US" sz="2400" dirty="0" err="1">
                <a:solidFill>
                  <a:schemeClr val="tx1"/>
                </a:solidFill>
              </a:rPr>
              <a:t>p,g,yg</a:t>
            </a:r>
            <a:r>
              <a:rPr lang="en-US" altLang="en-US" sz="2400" baseline="30000" dirty="0" err="1">
                <a:solidFill>
                  <a:schemeClr val="tx1"/>
                </a:solidFill>
              </a:rPr>
              <a:t>r</a:t>
            </a:r>
            <a:r>
              <a:rPr lang="en-US" altLang="en-US" sz="1800" baseline="30000" dirty="0" err="1">
                <a:solidFill>
                  <a:schemeClr val="tx1"/>
                </a:solidFill>
              </a:rPr>
              <a:t>i</a:t>
            </a:r>
            <a:r>
              <a:rPr lang="en-US" altLang="en-US" sz="2400" dirty="0">
                <a:solidFill>
                  <a:schemeClr val="tx1"/>
                </a:solidFill>
              </a:rPr>
              <a:t> mod p) for random </a:t>
            </a:r>
            <a:r>
              <a:rPr lang="en-US" altLang="en-US" sz="2400" dirty="0" err="1">
                <a:solidFill>
                  <a:schemeClr val="tx1"/>
                </a:solidFill>
              </a:rPr>
              <a:t>r</a:t>
            </a:r>
            <a:r>
              <a:rPr lang="en-US" altLang="en-US" sz="2400" baseline="-25000" dirty="0" err="1">
                <a:solidFill>
                  <a:schemeClr val="tx1"/>
                </a:solidFill>
              </a:rPr>
              <a:t>i</a:t>
            </a:r>
            <a:r>
              <a:rPr lang="en-US" altLang="en-US" sz="2400" dirty="0">
                <a:solidFill>
                  <a:schemeClr val="tx1"/>
                </a:solidFill>
              </a:rPr>
              <a:t>&lt;(p-1)/2</a:t>
            </a:r>
          </a:p>
          <a:p>
            <a:pPr marL="0" indent="0">
              <a:buFontTx/>
              <a:buAutoNum type="arabicPeriod"/>
            </a:pPr>
            <a:r>
              <a:rPr lang="en-US" altLang="en-US" sz="2400" dirty="0">
                <a:solidFill>
                  <a:schemeClr val="tx1"/>
                </a:solidFill>
              </a:rPr>
              <a:t>  If |est</a:t>
            </a:r>
            <a:r>
              <a:rPr lang="en-US" altLang="en-US" sz="2400" baseline="-25000" dirty="0">
                <a:solidFill>
                  <a:schemeClr val="tx1"/>
                </a:solidFill>
              </a:rPr>
              <a:t>y</a:t>
            </a:r>
            <a:r>
              <a:rPr lang="en-US" altLang="en-US" sz="2400" dirty="0">
                <a:solidFill>
                  <a:schemeClr val="tx1"/>
                </a:solidFill>
              </a:rPr>
              <a:t>-est</a:t>
            </a:r>
            <a:r>
              <a:rPr lang="en-US" altLang="en-US" sz="2400" baseline="-25000" dirty="0">
                <a:solidFill>
                  <a:schemeClr val="tx1"/>
                </a:solidFill>
              </a:rPr>
              <a:t>p0</a:t>
            </a:r>
            <a:r>
              <a:rPr lang="en-US" altLang="en-US" sz="2400" dirty="0">
                <a:solidFill>
                  <a:schemeClr val="tx1"/>
                </a:solidFill>
              </a:rPr>
              <a:t>|&lt;</a:t>
            </a:r>
            <a:r>
              <a:rPr lang="en-US" altLang="en-US" sz="2400" dirty="0">
                <a:solidFill>
                  <a:schemeClr val="tx1"/>
                </a:solidFill>
                <a:latin typeface="Symbol" pitchFamily="2" charset="2"/>
              </a:rPr>
              <a:t>a+1/2</a:t>
            </a:r>
            <a:r>
              <a:rPr lang="en-US" altLang="en-US" sz="2400" dirty="0">
                <a:solidFill>
                  <a:schemeClr val="tx1"/>
                </a:solidFill>
              </a:rPr>
              <a:t>n</a:t>
            </a:r>
            <a:r>
              <a:rPr lang="en-US" altLang="en-US" sz="2400" dirty="0">
                <a:solidFill>
                  <a:schemeClr val="tx1"/>
                </a:solidFill>
                <a:latin typeface="Symbol" pitchFamily="2" charset="2"/>
              </a:rPr>
              <a:t> </a:t>
            </a:r>
            <a:r>
              <a:rPr lang="en-US" altLang="en-US" sz="2400" dirty="0">
                <a:solidFill>
                  <a:schemeClr val="tx1"/>
                </a:solidFill>
              </a:rPr>
              <a:t>output 0. </a:t>
            </a:r>
          </a:p>
          <a:p>
            <a:pPr marL="0" indent="0">
              <a:buFontTx/>
              <a:buNone/>
            </a:pPr>
            <a:r>
              <a:rPr lang="en-US" altLang="en-US" sz="2400" dirty="0">
                <a:solidFill>
                  <a:schemeClr val="tx1"/>
                </a:solidFill>
              </a:rPr>
              <a:t>     If |est</a:t>
            </a:r>
            <a:r>
              <a:rPr lang="en-US" altLang="en-US" sz="2400" baseline="-25000" dirty="0">
                <a:solidFill>
                  <a:schemeClr val="tx1"/>
                </a:solidFill>
              </a:rPr>
              <a:t>y</a:t>
            </a:r>
            <a:r>
              <a:rPr lang="en-US" altLang="en-US" sz="2400" dirty="0">
                <a:solidFill>
                  <a:schemeClr val="tx1"/>
                </a:solidFill>
              </a:rPr>
              <a:t>-est</a:t>
            </a:r>
            <a:r>
              <a:rPr lang="en-US" altLang="en-US" sz="2400" baseline="-25000" dirty="0">
                <a:solidFill>
                  <a:schemeClr val="tx1"/>
                </a:solidFill>
              </a:rPr>
              <a:t>p1</a:t>
            </a:r>
            <a:r>
              <a:rPr lang="en-US" altLang="en-US" sz="2400" dirty="0">
                <a:solidFill>
                  <a:schemeClr val="tx1"/>
                </a:solidFill>
              </a:rPr>
              <a:t>|&lt; </a:t>
            </a:r>
            <a:r>
              <a:rPr lang="en-US" altLang="en-US" sz="2400" dirty="0">
                <a:solidFill>
                  <a:schemeClr val="tx1"/>
                </a:solidFill>
                <a:latin typeface="Symbol" pitchFamily="2" charset="2"/>
              </a:rPr>
              <a:t>a +1/2</a:t>
            </a:r>
            <a:r>
              <a:rPr lang="en-US" altLang="en-US" sz="2400" dirty="0">
                <a:solidFill>
                  <a:schemeClr val="tx1"/>
                </a:solidFill>
              </a:rPr>
              <a:t>n</a:t>
            </a:r>
            <a:r>
              <a:rPr lang="en-US" altLang="en-US" sz="2400" dirty="0">
                <a:solidFill>
                  <a:schemeClr val="tx1"/>
                </a:solidFill>
                <a:latin typeface="Symbol" pitchFamily="2" charset="2"/>
              </a:rPr>
              <a:t> </a:t>
            </a:r>
            <a:r>
              <a:rPr lang="en-US" altLang="en-US" sz="2400" dirty="0">
                <a:solidFill>
                  <a:schemeClr val="tx1"/>
                </a:solidFill>
              </a:rPr>
              <a:t>output 1.</a:t>
            </a:r>
            <a:endParaRPr lang="en-US" altLang="en-US" sz="2400" b="1" dirty="0">
              <a:solidFill>
                <a:schemeClr val="tx1"/>
              </a:solidFill>
            </a:endParaRPr>
          </a:p>
          <a:p>
            <a:pPr marL="0" indent="0">
              <a:buFontTx/>
              <a:buNone/>
            </a:pPr>
            <a:r>
              <a:rPr lang="en-US" altLang="en-US" sz="2400" b="1" u="sng" dirty="0">
                <a:solidFill>
                  <a:schemeClr val="tx1"/>
                </a:solidFill>
              </a:rPr>
              <a:t>Analysis of PRED’ for special y=</a:t>
            </a:r>
            <a:r>
              <a:rPr lang="en-US" altLang="en-US" sz="2400" b="1" u="sng" dirty="0" err="1">
                <a:solidFill>
                  <a:schemeClr val="tx1"/>
                </a:solidFill>
              </a:rPr>
              <a:t>g</a:t>
            </a:r>
            <a:r>
              <a:rPr lang="en-US" altLang="en-US" sz="2400" b="1" u="sng" baseline="30000" dirty="0" err="1">
                <a:solidFill>
                  <a:schemeClr val="tx1"/>
                </a:solidFill>
              </a:rPr>
              <a:t>x</a:t>
            </a:r>
            <a:r>
              <a:rPr lang="en-US" altLang="en-US" sz="2400" b="1" u="sng" dirty="0">
                <a:solidFill>
                  <a:schemeClr val="tx1"/>
                </a:solidFill>
              </a:rPr>
              <a:t> mod p  </a:t>
            </a:r>
            <a:r>
              <a:rPr lang="en-US" altLang="en-US" sz="2400" b="1" dirty="0" err="1">
                <a:solidFill>
                  <a:schemeClr val="tx1"/>
                </a:solidFill>
              </a:rPr>
              <a:t>s.t.</a:t>
            </a:r>
            <a:r>
              <a:rPr lang="en-US" altLang="en-US" sz="2400" b="1" dirty="0">
                <a:solidFill>
                  <a:schemeClr val="tx1"/>
                </a:solidFill>
              </a:rPr>
              <a:t> </a:t>
            </a:r>
          </a:p>
          <a:p>
            <a:pPr marL="0" indent="0">
              <a:buFontTx/>
              <a:buNone/>
            </a:pPr>
            <a:r>
              <a:rPr lang="en-US" altLang="en-US" sz="2400" dirty="0">
                <a:solidFill>
                  <a:schemeClr val="tx1"/>
                </a:solidFill>
              </a:rPr>
              <a:t>either 1&lt;x&lt;(p-1)/2n</a:t>
            </a:r>
            <a:r>
              <a:rPr lang="en-US" altLang="en-US" sz="2400" baseline="30000" dirty="0">
                <a:solidFill>
                  <a:schemeClr val="tx1"/>
                </a:solidFill>
              </a:rPr>
              <a:t>  </a:t>
            </a:r>
            <a:r>
              <a:rPr lang="en-US" altLang="en-US" sz="2400" dirty="0">
                <a:solidFill>
                  <a:schemeClr val="tx1"/>
                </a:solidFill>
              </a:rPr>
              <a:t>or   (p-1)/2&lt;x&lt;(p-1)/2+(p-1)/2n</a:t>
            </a:r>
            <a:r>
              <a:rPr lang="en-US" altLang="en-US" sz="2400" baseline="30000" dirty="0">
                <a:solidFill>
                  <a:schemeClr val="tx1"/>
                </a:solidFill>
              </a:rPr>
              <a:t> </a:t>
            </a:r>
            <a:endParaRPr lang="en-US" altLang="en-US" sz="2400" baseline="30000" dirty="0">
              <a:solidFill>
                <a:schemeClr val="tx1"/>
              </a:solidFill>
              <a:latin typeface="Symbol" pitchFamily="2" charset="2"/>
            </a:endParaRPr>
          </a:p>
          <a:p>
            <a:pPr marL="0" indent="0">
              <a:buFontTx/>
              <a:buNone/>
            </a:pPr>
            <a:r>
              <a:rPr lang="en-US" altLang="en-US" sz="2400" dirty="0">
                <a:solidFill>
                  <a:schemeClr val="tx1"/>
                </a:solidFill>
              </a:rPr>
              <a:t>CLAIM: For </a:t>
            </a:r>
            <a:r>
              <a:rPr lang="en-US" altLang="en-US" sz="2400" b="1" dirty="0">
                <a:solidFill>
                  <a:schemeClr val="tx1"/>
                </a:solidFill>
              </a:rPr>
              <a:t>special</a:t>
            </a:r>
            <a:r>
              <a:rPr lang="en-US" altLang="en-US" sz="2400" dirty="0">
                <a:solidFill>
                  <a:schemeClr val="tx1"/>
                </a:solidFill>
              </a:rPr>
              <a:t> y=</a:t>
            </a:r>
            <a:r>
              <a:rPr lang="en-US" altLang="en-US" sz="2400" dirty="0" err="1">
                <a:solidFill>
                  <a:schemeClr val="tx1"/>
                </a:solidFill>
              </a:rPr>
              <a:t>g</a:t>
            </a:r>
            <a:r>
              <a:rPr lang="en-US" altLang="en-US" sz="2400" baseline="30000" dirty="0" err="1">
                <a:solidFill>
                  <a:schemeClr val="tx1"/>
                </a:solidFill>
              </a:rPr>
              <a:t>x</a:t>
            </a:r>
            <a:r>
              <a:rPr lang="en-US" altLang="en-US" sz="2400" dirty="0">
                <a:solidFill>
                  <a:schemeClr val="tx1"/>
                </a:solidFill>
              </a:rPr>
              <a:t> mod p , m =1/4(</a:t>
            </a:r>
            <a:r>
              <a:rPr lang="en-US" altLang="en-US" sz="2400" dirty="0">
                <a:solidFill>
                  <a:schemeClr val="tx1"/>
                </a:solidFill>
                <a:latin typeface="Symbol" pitchFamily="2" charset="2"/>
              </a:rPr>
              <a:t>a/2</a:t>
            </a:r>
            <a:r>
              <a:rPr lang="en-US" altLang="en-US" sz="2400" dirty="0">
                <a:solidFill>
                  <a:schemeClr val="tx1"/>
                </a:solidFill>
              </a:rPr>
              <a:t>)</a:t>
            </a:r>
            <a:r>
              <a:rPr lang="en-US" altLang="en-US" sz="2400" baseline="30000" dirty="0">
                <a:solidFill>
                  <a:schemeClr val="tx1"/>
                </a:solidFill>
              </a:rPr>
              <a:t>2</a:t>
            </a:r>
            <a:r>
              <a:rPr lang="en-US" altLang="en-US" sz="2400" dirty="0">
                <a:solidFill>
                  <a:schemeClr val="tx1"/>
                </a:solidFill>
              </a:rPr>
              <a:t>(</a:t>
            </a:r>
            <a:r>
              <a:rPr lang="en-US" altLang="en-US" sz="2400" dirty="0">
                <a:solidFill>
                  <a:schemeClr val="tx1"/>
                </a:solidFill>
                <a:latin typeface="Symbol" pitchFamily="2" charset="2"/>
              </a:rPr>
              <a:t>d</a:t>
            </a:r>
            <a:r>
              <a:rPr lang="en-US" altLang="en-US" sz="2400" dirty="0">
                <a:solidFill>
                  <a:schemeClr val="tx1"/>
                </a:solidFill>
              </a:rPr>
              <a:t>/2),</a:t>
            </a:r>
            <a:r>
              <a:rPr lang="en-US" altLang="en-US" sz="2400" dirty="0">
                <a:solidFill>
                  <a:schemeClr val="tx1"/>
                </a:solidFill>
                <a:latin typeface="Symbol" pitchFamily="2" charset="2"/>
              </a:rPr>
              <a:t>d=1/4</a:t>
            </a:r>
            <a:r>
              <a:rPr lang="en-US" altLang="en-US" sz="2400" dirty="0">
                <a:solidFill>
                  <a:schemeClr val="tx1"/>
                </a:solidFill>
              </a:rPr>
              <a:t>n</a:t>
            </a:r>
          </a:p>
          <a:p>
            <a:pPr marL="0" indent="0">
              <a:buFontTx/>
              <a:buAutoNum type="arabicPeriod"/>
            </a:pPr>
            <a:r>
              <a:rPr lang="en-US" altLang="en-US" sz="2400" dirty="0">
                <a:solidFill>
                  <a:schemeClr val="tx1"/>
                </a:solidFill>
              </a:rPr>
              <a:t>Prob </a:t>
            </a:r>
            <a:r>
              <a:rPr lang="en-US" altLang="en-US" sz="2400" baseline="-25000" dirty="0">
                <a:solidFill>
                  <a:schemeClr val="tx1"/>
                </a:solidFill>
              </a:rPr>
              <a:t>r&lt;(p-1)/2 </a:t>
            </a:r>
            <a:r>
              <a:rPr lang="en-US" altLang="en-US" sz="2400" dirty="0">
                <a:solidFill>
                  <a:schemeClr val="tx1"/>
                </a:solidFill>
              </a:rPr>
              <a:t>[</a:t>
            </a:r>
            <a:r>
              <a:rPr lang="en-US" altLang="en-US" sz="2400" dirty="0" err="1">
                <a:solidFill>
                  <a:schemeClr val="tx1"/>
                </a:solidFill>
              </a:rPr>
              <a:t>MSB</a:t>
            </a:r>
            <a:r>
              <a:rPr lang="en-US" altLang="en-US" sz="2400" baseline="-25000" dirty="0" err="1">
                <a:solidFill>
                  <a:schemeClr val="tx1"/>
                </a:solidFill>
              </a:rPr>
              <a:t>p,g</a:t>
            </a:r>
            <a:r>
              <a:rPr lang="en-US" altLang="en-US" sz="2400" dirty="0">
                <a:solidFill>
                  <a:schemeClr val="tx1"/>
                </a:solidFill>
              </a:rPr>
              <a:t>(x)]</a:t>
            </a:r>
            <a:r>
              <a:rPr lang="en-US" altLang="en-US" sz="2400" dirty="0">
                <a:solidFill>
                  <a:schemeClr val="tx1"/>
                </a:solidFill>
                <a:latin typeface="Symbol" pitchFamily="2" charset="2"/>
              </a:rPr>
              <a:t> </a:t>
            </a:r>
            <a:r>
              <a:rPr lang="en-US" altLang="en-US" sz="2400" dirty="0">
                <a:solidFill>
                  <a:schemeClr val="tx1"/>
                </a:solidFill>
              </a:rPr>
              <a:t>≠</a:t>
            </a:r>
            <a:r>
              <a:rPr lang="en-US" altLang="en-US" sz="2400" dirty="0" err="1">
                <a:solidFill>
                  <a:schemeClr val="tx1"/>
                </a:solidFill>
              </a:rPr>
              <a:t>MSB</a:t>
            </a:r>
            <a:r>
              <a:rPr lang="en-US" altLang="en-US" sz="2400" baseline="-25000" dirty="0" err="1">
                <a:solidFill>
                  <a:schemeClr val="tx1"/>
                </a:solidFill>
              </a:rPr>
              <a:t>p,g</a:t>
            </a:r>
            <a:r>
              <a:rPr lang="en-US" altLang="en-US" sz="2400" dirty="0">
                <a:solidFill>
                  <a:schemeClr val="tx1"/>
                </a:solidFill>
              </a:rPr>
              <a:t>(</a:t>
            </a:r>
            <a:r>
              <a:rPr lang="en-US" altLang="en-US" sz="2400" dirty="0" err="1">
                <a:solidFill>
                  <a:schemeClr val="tx1"/>
                </a:solidFill>
              </a:rPr>
              <a:t>x+r</a:t>
            </a:r>
            <a:r>
              <a:rPr lang="en-US" altLang="en-US" sz="2400" dirty="0">
                <a:solidFill>
                  <a:schemeClr val="tx1"/>
                </a:solidFill>
              </a:rPr>
              <a:t>)</a:t>
            </a:r>
            <a:r>
              <a:rPr lang="en-US" altLang="en-US" sz="2400" dirty="0">
                <a:solidFill>
                  <a:schemeClr val="tx1"/>
                </a:solidFill>
                <a:latin typeface="Symbol" pitchFamily="2" charset="2"/>
              </a:rPr>
              <a:t> </a:t>
            </a:r>
            <a:r>
              <a:rPr lang="en-US" altLang="en-US" sz="2400" dirty="0">
                <a:solidFill>
                  <a:schemeClr val="tx1"/>
                </a:solidFill>
              </a:rPr>
              <a:t>]</a:t>
            </a:r>
            <a:r>
              <a:rPr lang="en-US" altLang="en-US" sz="2400" dirty="0">
                <a:solidFill>
                  <a:schemeClr val="tx1"/>
                </a:solidFill>
                <a:latin typeface="Symbol" pitchFamily="2" charset="2"/>
              </a:rPr>
              <a:t> &lt;</a:t>
            </a:r>
            <a:r>
              <a:rPr lang="en-US" altLang="en-US" sz="2400" dirty="0">
                <a:solidFill>
                  <a:schemeClr val="tx1"/>
                </a:solidFill>
              </a:rPr>
              <a:t>1/n,</a:t>
            </a:r>
          </a:p>
          <a:p>
            <a:pPr marL="0" indent="0">
              <a:buFontTx/>
              <a:buNone/>
            </a:pPr>
            <a:r>
              <a:rPr lang="en-US" altLang="en-US" sz="2400" dirty="0">
                <a:solidFill>
                  <a:schemeClr val="tx1"/>
                </a:solidFill>
              </a:rPr>
              <a:t>2.  Prob [PRED’[</a:t>
            </a:r>
            <a:r>
              <a:rPr lang="en-US" altLang="en-US" sz="2400" dirty="0" err="1">
                <a:solidFill>
                  <a:schemeClr val="tx1"/>
                </a:solidFill>
              </a:rPr>
              <a:t>p,g,y</a:t>
            </a:r>
            <a:r>
              <a:rPr lang="en-US" altLang="en-US" sz="2400" dirty="0">
                <a:solidFill>
                  <a:schemeClr val="tx1"/>
                </a:solidFill>
              </a:rPr>
              <a:t>] =</a:t>
            </a:r>
            <a:r>
              <a:rPr lang="en-US" altLang="en-US" sz="2400" dirty="0" err="1">
                <a:solidFill>
                  <a:schemeClr val="tx1"/>
                </a:solidFill>
              </a:rPr>
              <a:t>MSB</a:t>
            </a:r>
            <a:r>
              <a:rPr lang="en-US" altLang="en-US" sz="2400" baseline="-25000" dirty="0" err="1">
                <a:solidFill>
                  <a:schemeClr val="tx1"/>
                </a:solidFill>
              </a:rPr>
              <a:t>p,g</a:t>
            </a:r>
            <a:r>
              <a:rPr lang="en-US" altLang="en-US" sz="2400" dirty="0">
                <a:solidFill>
                  <a:schemeClr val="tx1"/>
                </a:solidFill>
              </a:rPr>
              <a:t>(x)]</a:t>
            </a:r>
            <a:r>
              <a:rPr lang="en-US" altLang="en-US" sz="2400" dirty="0">
                <a:solidFill>
                  <a:schemeClr val="tx1"/>
                </a:solidFill>
                <a:latin typeface="Symbol" pitchFamily="2" charset="2"/>
              </a:rPr>
              <a:t> </a:t>
            </a:r>
            <a:r>
              <a:rPr lang="en-US" altLang="en-US" sz="2400" dirty="0">
                <a:solidFill>
                  <a:schemeClr val="tx1"/>
                </a:solidFill>
              </a:rPr>
              <a:t>&gt;1-1/2n</a:t>
            </a:r>
          </a:p>
          <a:p>
            <a:pPr marL="0" indent="0">
              <a:buFontTx/>
              <a:buNone/>
            </a:pPr>
            <a:endParaRPr lang="en-US" altLang="en-US" sz="2400" dirty="0">
              <a:solidFill>
                <a:schemeClr val="tx1"/>
              </a:solidFill>
              <a:latin typeface="Symbol" pitchFamily="2" charset="2"/>
            </a:endParaRPr>
          </a:p>
          <a:p>
            <a:pPr marL="0" indent="0">
              <a:buFontTx/>
              <a:buNone/>
            </a:pPr>
            <a:r>
              <a:rPr lang="en-US" altLang="en-US" sz="2400" dirty="0">
                <a:solidFill>
                  <a:schemeClr val="tx1"/>
                </a:solidFill>
              </a:rPr>
              <a:t>To finish: map your y to special  y=</a:t>
            </a:r>
            <a:r>
              <a:rPr lang="en-US" altLang="en-US" sz="2400" dirty="0" err="1">
                <a:solidFill>
                  <a:schemeClr val="tx1"/>
                </a:solidFill>
              </a:rPr>
              <a:t>yg</a:t>
            </a:r>
            <a:r>
              <a:rPr lang="en-US" altLang="en-US" sz="2400" baseline="30000" dirty="0" err="1">
                <a:solidFill>
                  <a:schemeClr val="tx1"/>
                </a:solidFill>
              </a:rPr>
              <a:t>r</a:t>
            </a:r>
            <a:r>
              <a:rPr lang="en-US" altLang="en-US" sz="2400" dirty="0">
                <a:solidFill>
                  <a:schemeClr val="tx1"/>
                </a:solidFill>
              </a:rPr>
              <a:t>=</a:t>
            </a:r>
            <a:r>
              <a:rPr lang="en-US" altLang="en-US" sz="2400" dirty="0" err="1">
                <a:solidFill>
                  <a:schemeClr val="tx1"/>
                </a:solidFill>
              </a:rPr>
              <a:t>g</a:t>
            </a:r>
            <a:r>
              <a:rPr lang="en-US" altLang="en-US" sz="2400" baseline="30000" dirty="0" err="1">
                <a:solidFill>
                  <a:schemeClr val="tx1"/>
                </a:solidFill>
              </a:rPr>
              <a:t>x+r</a:t>
            </a:r>
            <a:r>
              <a:rPr lang="en-US" altLang="en-US" sz="2400" dirty="0">
                <a:solidFill>
                  <a:schemeClr val="tx1"/>
                </a:solidFill>
              </a:rPr>
              <a:t> mod p for 0&lt;r&lt;p; run </a:t>
            </a:r>
            <a:r>
              <a:rPr lang="en-US" altLang="en-US" sz="2400" dirty="0" err="1">
                <a:solidFill>
                  <a:schemeClr val="tx1"/>
                </a:solidFill>
              </a:rPr>
              <a:t>DiscreteLogarithm</a:t>
            </a:r>
            <a:r>
              <a:rPr lang="en-US" altLang="en-US" sz="2400" dirty="0">
                <a:solidFill>
                  <a:schemeClr val="tx1"/>
                </a:solidFill>
              </a:rPr>
              <a:t>(</a:t>
            </a:r>
            <a:r>
              <a:rPr lang="en-US" altLang="en-US" sz="2400" dirty="0" err="1">
                <a:solidFill>
                  <a:schemeClr val="tx1"/>
                </a:solidFill>
              </a:rPr>
              <a:t>p,g,y</a:t>
            </a:r>
            <a:r>
              <a:rPr lang="en-US" altLang="en-US" sz="2400" dirty="0">
                <a:solidFill>
                  <a:schemeClr val="tx1"/>
                </a:solidFill>
              </a:rPr>
              <a:t>) replacing calls to </a:t>
            </a:r>
            <a:r>
              <a:rPr lang="en-US" altLang="en-US" sz="2400" dirty="0" err="1">
                <a:solidFill>
                  <a:schemeClr val="tx1"/>
                </a:solidFill>
              </a:rPr>
              <a:t>Pred</a:t>
            </a:r>
            <a:r>
              <a:rPr lang="en-US" altLang="en-US" sz="2400" dirty="0">
                <a:solidFill>
                  <a:schemeClr val="tx1"/>
                </a:solidFill>
              </a:rPr>
              <a:t> with calls to </a:t>
            </a:r>
            <a:r>
              <a:rPr lang="en-US" altLang="en-US" sz="2400" dirty="0" err="1">
                <a:solidFill>
                  <a:schemeClr val="tx1"/>
                </a:solidFill>
              </a:rPr>
              <a:t>Pred</a:t>
            </a:r>
            <a:r>
              <a:rPr lang="en-US" altLang="en-US" sz="2400" dirty="0">
                <a:solidFill>
                  <a:schemeClr val="tx1"/>
                </a:solidFill>
              </a:rPr>
              <a:t>’ -- All calls to </a:t>
            </a:r>
            <a:r>
              <a:rPr lang="en-US" altLang="en-US" sz="2400" dirty="0" err="1">
                <a:solidFill>
                  <a:schemeClr val="tx1"/>
                </a:solidFill>
              </a:rPr>
              <a:t>Pred</a:t>
            </a:r>
            <a:r>
              <a:rPr lang="en-US" altLang="en-US" sz="2400" dirty="0">
                <a:solidFill>
                  <a:schemeClr val="tx1"/>
                </a:solidFill>
              </a:rPr>
              <a:t>’ will be on special z’s !</a:t>
            </a:r>
          </a:p>
        </p:txBody>
      </p:sp>
    </p:spTree>
    <p:extLst>
      <p:ext uri="{BB962C8B-B14F-4D97-AF65-F5344CB8AC3E}">
        <p14:creationId xmlns:p14="http://schemas.microsoft.com/office/powerpoint/2010/main" val="3200111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E6D8F3D-3C31-9D45-A4F1-ED2CD971D19B}"/>
              </a:ext>
            </a:extLst>
          </p:cNvPr>
          <p:cNvSpPr>
            <a:spLocks noGrp="1"/>
          </p:cNvSpPr>
          <p:nvPr>
            <p:ph type="title"/>
          </p:nvPr>
        </p:nvSpPr>
        <p:spPr>
          <a:xfrm>
            <a:off x="533400" y="-152400"/>
            <a:ext cx="8763000" cy="1143000"/>
          </a:xfrm>
        </p:spPr>
        <p:txBody>
          <a:bodyPr/>
          <a:lstStyle/>
          <a:p>
            <a:br>
              <a:rPr lang="en-US" altLang="en-US" sz="2800" dirty="0"/>
            </a:br>
            <a:r>
              <a:rPr lang="en-US" altLang="en-US" sz="2800" dirty="0"/>
              <a:t> </a:t>
            </a:r>
            <a:r>
              <a:rPr lang="en-US" altLang="en-US" sz="2800" dirty="0" err="1"/>
              <a:t>Pr</a:t>
            </a:r>
            <a:r>
              <a:rPr lang="en-US" altLang="en-US" sz="2800" dirty="0"/>
              <a:t> </a:t>
            </a:r>
            <a:r>
              <a:rPr lang="en-US" altLang="en-US" sz="2800" baseline="-25000" dirty="0" err="1"/>
              <a:t>y,Pred</a:t>
            </a:r>
            <a:r>
              <a:rPr lang="en-US" altLang="en-US" sz="2800" dirty="0"/>
              <a:t> [</a:t>
            </a:r>
            <a:r>
              <a:rPr lang="en-US" altLang="en-US" sz="2800" dirty="0" err="1"/>
              <a:t>Pred</a:t>
            </a:r>
            <a:r>
              <a:rPr lang="en-US" altLang="en-US" sz="2800" dirty="0"/>
              <a:t>(</a:t>
            </a:r>
            <a:r>
              <a:rPr lang="en-US" altLang="en-US" sz="2800" dirty="0" err="1"/>
              <a:t>p,g,y</a:t>
            </a:r>
            <a:r>
              <a:rPr lang="en-US" altLang="en-US" sz="2800" dirty="0"/>
              <a:t>)=</a:t>
            </a:r>
            <a:r>
              <a:rPr lang="en-US" altLang="en-US" sz="2800" dirty="0" err="1"/>
              <a:t>MSB</a:t>
            </a:r>
            <a:r>
              <a:rPr lang="en-US" altLang="en-US" sz="2800" baseline="-25000" dirty="0" err="1"/>
              <a:t>p,g</a:t>
            </a:r>
            <a:r>
              <a:rPr lang="en-US" altLang="en-US" sz="2800" dirty="0"/>
              <a:t> (x)]&gt;1/2+</a:t>
            </a:r>
            <a:r>
              <a:rPr lang="en-US" altLang="en-US" sz="2800" dirty="0">
                <a:latin typeface="Symbol" pitchFamily="2" charset="2"/>
              </a:rPr>
              <a:t>a</a:t>
            </a:r>
            <a:br>
              <a:rPr lang="en-US" altLang="en-US" sz="2800" dirty="0">
                <a:latin typeface="Symbol" pitchFamily="2" charset="2"/>
              </a:rPr>
            </a:br>
            <a:br>
              <a:rPr lang="en-US" altLang="en-US" sz="2800" dirty="0"/>
            </a:br>
            <a:br>
              <a:rPr lang="en-US" altLang="en-US" sz="3200" dirty="0"/>
            </a:br>
            <a:br>
              <a:rPr lang="en-US" altLang="en-US" sz="3200" dirty="0"/>
            </a:br>
            <a:endParaRPr lang="en-US" altLang="en-US" sz="3200" dirty="0"/>
          </a:p>
        </p:txBody>
      </p:sp>
      <p:sp>
        <p:nvSpPr>
          <p:cNvPr id="3" name="Content Placeholder 2">
            <a:extLst>
              <a:ext uri="{FF2B5EF4-FFF2-40B4-BE49-F238E27FC236}">
                <a16:creationId xmlns:a16="http://schemas.microsoft.com/office/drawing/2014/main" id="{A8447FD2-8F62-6442-B662-6BA409B0ECA5}"/>
              </a:ext>
            </a:extLst>
          </p:cNvPr>
          <p:cNvSpPr>
            <a:spLocks noGrp="1"/>
          </p:cNvSpPr>
          <p:nvPr>
            <p:ph idx="1"/>
          </p:nvPr>
        </p:nvSpPr>
        <p:spPr>
          <a:xfrm>
            <a:off x="342900" y="828288"/>
            <a:ext cx="9144000" cy="5201424"/>
          </a:xfrm>
        </p:spPr>
        <p:txBody>
          <a:bodyPr/>
          <a:lstStyle/>
          <a:p>
            <a:pPr marL="0" indent="0">
              <a:buFontTx/>
              <a:buNone/>
            </a:pPr>
            <a:r>
              <a:rPr lang="en-US" altLang="en-US" sz="2400" dirty="0">
                <a:solidFill>
                  <a:schemeClr val="tx1"/>
                </a:solidFill>
              </a:rPr>
              <a:t>Claim: </a:t>
            </a:r>
            <a:r>
              <a:rPr lang="en-US" altLang="en-US" sz="2000" dirty="0">
                <a:solidFill>
                  <a:schemeClr val="tx1"/>
                </a:solidFill>
              </a:rPr>
              <a:t>For special y=</a:t>
            </a:r>
            <a:r>
              <a:rPr lang="en-US" altLang="en-US" sz="2000" dirty="0" err="1">
                <a:solidFill>
                  <a:schemeClr val="tx1"/>
                </a:solidFill>
              </a:rPr>
              <a:t>g</a:t>
            </a:r>
            <a:r>
              <a:rPr lang="en-US" altLang="en-US" sz="2000" baseline="30000" dirty="0" err="1">
                <a:solidFill>
                  <a:schemeClr val="tx1"/>
                </a:solidFill>
              </a:rPr>
              <a:t>x</a:t>
            </a:r>
            <a:r>
              <a:rPr lang="en-US" altLang="en-US" sz="2000" dirty="0">
                <a:solidFill>
                  <a:schemeClr val="tx1"/>
                </a:solidFill>
              </a:rPr>
              <a:t> mod p , m =1/4(</a:t>
            </a:r>
            <a:r>
              <a:rPr lang="en-US" altLang="en-US" sz="2000" dirty="0">
                <a:solidFill>
                  <a:schemeClr val="tx1"/>
                </a:solidFill>
                <a:latin typeface="Symbol" pitchFamily="2" charset="2"/>
              </a:rPr>
              <a:t>a/2</a:t>
            </a:r>
            <a:r>
              <a:rPr lang="en-US" altLang="en-US" sz="2000" dirty="0">
                <a:solidFill>
                  <a:schemeClr val="tx1"/>
                </a:solidFill>
              </a:rPr>
              <a:t>)</a:t>
            </a:r>
            <a:r>
              <a:rPr lang="en-US" altLang="en-US" sz="2000" baseline="30000" dirty="0">
                <a:solidFill>
                  <a:schemeClr val="tx1"/>
                </a:solidFill>
              </a:rPr>
              <a:t>2</a:t>
            </a:r>
            <a:r>
              <a:rPr lang="en-US" altLang="en-US" sz="2000" dirty="0">
                <a:solidFill>
                  <a:schemeClr val="tx1"/>
                </a:solidFill>
              </a:rPr>
              <a:t>(</a:t>
            </a:r>
            <a:r>
              <a:rPr lang="en-US" altLang="en-US" sz="2000" dirty="0">
                <a:solidFill>
                  <a:schemeClr val="tx1"/>
                </a:solidFill>
                <a:latin typeface="Symbol" pitchFamily="2" charset="2"/>
              </a:rPr>
              <a:t>d</a:t>
            </a:r>
            <a:r>
              <a:rPr lang="en-US" altLang="en-US" sz="2000" dirty="0">
                <a:solidFill>
                  <a:schemeClr val="tx1"/>
                </a:solidFill>
              </a:rPr>
              <a:t>/2),</a:t>
            </a:r>
            <a:r>
              <a:rPr lang="en-US" altLang="en-US" sz="2000" dirty="0">
                <a:solidFill>
                  <a:schemeClr val="tx1"/>
                </a:solidFill>
                <a:latin typeface="Symbol" pitchFamily="2" charset="2"/>
              </a:rPr>
              <a:t>d=1/4</a:t>
            </a:r>
            <a:r>
              <a:rPr lang="en-US" altLang="en-US" sz="2000" dirty="0">
                <a:solidFill>
                  <a:schemeClr val="tx1"/>
                </a:solidFill>
              </a:rPr>
              <a:t>n</a:t>
            </a:r>
          </a:p>
          <a:p>
            <a:pPr marL="0" indent="0">
              <a:buFontTx/>
              <a:buNone/>
            </a:pPr>
            <a:r>
              <a:rPr lang="en-US" altLang="en-US" sz="2000" dirty="0">
                <a:solidFill>
                  <a:schemeClr val="tx1"/>
                </a:solidFill>
              </a:rPr>
              <a:t>	      Prob [PRED’[</a:t>
            </a:r>
            <a:r>
              <a:rPr lang="en-US" altLang="en-US" sz="2000" dirty="0" err="1">
                <a:solidFill>
                  <a:schemeClr val="tx1"/>
                </a:solidFill>
              </a:rPr>
              <a:t>p,g,y</a:t>
            </a:r>
            <a:r>
              <a:rPr lang="en-US" altLang="en-US" sz="2000" dirty="0">
                <a:solidFill>
                  <a:schemeClr val="tx1"/>
                </a:solidFill>
              </a:rPr>
              <a:t>] =</a:t>
            </a:r>
            <a:r>
              <a:rPr lang="en-US" altLang="en-US" sz="2000" dirty="0" err="1">
                <a:solidFill>
                  <a:schemeClr val="tx1"/>
                </a:solidFill>
              </a:rPr>
              <a:t>MSB</a:t>
            </a:r>
            <a:r>
              <a:rPr lang="en-US" altLang="en-US" sz="2000" baseline="-25000" dirty="0" err="1">
                <a:solidFill>
                  <a:schemeClr val="tx1"/>
                </a:solidFill>
              </a:rPr>
              <a:t>p,g</a:t>
            </a:r>
            <a:r>
              <a:rPr lang="en-US" altLang="en-US" sz="2000" dirty="0">
                <a:solidFill>
                  <a:schemeClr val="tx1"/>
                </a:solidFill>
              </a:rPr>
              <a:t>(x)]</a:t>
            </a:r>
            <a:r>
              <a:rPr lang="en-US" altLang="en-US" sz="2000" dirty="0">
                <a:solidFill>
                  <a:schemeClr val="tx1"/>
                </a:solidFill>
                <a:latin typeface="Symbol" pitchFamily="2" charset="2"/>
              </a:rPr>
              <a:t> </a:t>
            </a:r>
            <a:r>
              <a:rPr lang="en-US" altLang="en-US" sz="2000" dirty="0">
                <a:solidFill>
                  <a:schemeClr val="tx1"/>
                </a:solidFill>
              </a:rPr>
              <a:t>&gt;1-1/2n</a:t>
            </a:r>
            <a:endParaRPr lang="en-US" altLang="en-US" sz="2400" dirty="0">
              <a:solidFill>
                <a:schemeClr val="tx1"/>
              </a:solidFill>
              <a:latin typeface="Symbol" pitchFamily="2" charset="2"/>
            </a:endParaRPr>
          </a:p>
          <a:p>
            <a:pPr marL="0" indent="0">
              <a:buFontTx/>
              <a:buNone/>
            </a:pPr>
            <a:r>
              <a:rPr lang="en-US" altLang="en-US" sz="2400" dirty="0">
                <a:solidFill>
                  <a:schemeClr val="tx1"/>
                </a:solidFill>
              </a:rPr>
              <a:t>Proof of Claim: </a:t>
            </a:r>
            <a:r>
              <a:rPr lang="en-US" altLang="en-US" sz="1600" dirty="0">
                <a:solidFill>
                  <a:schemeClr val="tx1"/>
                </a:solidFill>
              </a:rPr>
              <a:t>Prob [PRED’[</a:t>
            </a:r>
            <a:r>
              <a:rPr lang="en-US" altLang="en-US" sz="1600" dirty="0" err="1">
                <a:solidFill>
                  <a:schemeClr val="tx1"/>
                </a:solidFill>
              </a:rPr>
              <a:t>p,g,y</a:t>
            </a:r>
            <a:r>
              <a:rPr lang="en-US" altLang="en-US" sz="1600" dirty="0">
                <a:solidFill>
                  <a:schemeClr val="tx1"/>
                </a:solidFill>
              </a:rPr>
              <a:t>]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a:t>
            </a:r>
            <a:r>
              <a:rPr lang="en-US" altLang="en-US" sz="1600" dirty="0">
                <a:solidFill>
                  <a:schemeClr val="tx1"/>
                </a:solidFill>
                <a:latin typeface="Symbol" pitchFamily="2" charset="2"/>
              </a:rPr>
              <a:t> </a:t>
            </a:r>
            <a:r>
              <a:rPr lang="en-US" altLang="en-US" sz="1600" dirty="0">
                <a:solidFill>
                  <a:schemeClr val="tx1"/>
                </a:solidFill>
              </a:rPr>
              <a:t>= </a:t>
            </a:r>
            <a:endParaRPr lang="en-US" altLang="en-US" sz="1800" dirty="0">
              <a:solidFill>
                <a:schemeClr val="tx1"/>
              </a:solidFill>
            </a:endParaRPr>
          </a:p>
          <a:p>
            <a:pPr marL="0" indent="0">
              <a:buFontTx/>
              <a:buNone/>
            </a:pPr>
            <a:r>
              <a:rPr lang="en-US" altLang="en-US" sz="1600" dirty="0">
                <a:solidFill>
                  <a:schemeClr val="tx1"/>
                </a:solidFill>
              </a:rPr>
              <a:t>Prob [PRED’[</a:t>
            </a:r>
            <a:r>
              <a:rPr lang="en-US" altLang="en-US" sz="1600" dirty="0" err="1">
                <a:solidFill>
                  <a:schemeClr val="tx1"/>
                </a:solidFill>
              </a:rPr>
              <a:t>p,g,y</a:t>
            </a:r>
            <a:r>
              <a:rPr lang="en-US" altLang="en-US" sz="1600" dirty="0">
                <a:solidFill>
                  <a:schemeClr val="tx1"/>
                </a:solidFill>
              </a:rPr>
              <a:t>]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 and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a:t>
            </a:r>
            <a:r>
              <a:rPr lang="en-US" altLang="en-US" sz="1600" dirty="0">
                <a:solidFill>
                  <a:schemeClr val="tx1"/>
                </a:solidFill>
                <a:latin typeface="Symbol" pitchFamily="2" charset="2"/>
              </a:rPr>
              <a:t> +</a:t>
            </a:r>
            <a:r>
              <a:rPr lang="en-US" altLang="en-US" sz="1600" dirty="0">
                <a:solidFill>
                  <a:schemeClr val="tx1"/>
                </a:solidFill>
              </a:rPr>
              <a:t>Prob [PRED’[</a:t>
            </a:r>
            <a:r>
              <a:rPr lang="en-US" altLang="en-US" sz="1600" dirty="0" err="1">
                <a:solidFill>
                  <a:schemeClr val="tx1"/>
                </a:solidFill>
              </a:rPr>
              <a:t>p,g,y</a:t>
            </a:r>
            <a:r>
              <a:rPr lang="en-US" altLang="en-US" sz="1600" dirty="0">
                <a:solidFill>
                  <a:schemeClr val="tx1"/>
                </a:solidFill>
              </a:rPr>
              <a:t>]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 and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(x)=1]</a:t>
            </a:r>
            <a:r>
              <a:rPr lang="en-US" altLang="en-US" sz="1600" dirty="0">
                <a:solidFill>
                  <a:schemeClr val="tx1"/>
                </a:solidFill>
                <a:latin typeface="Symbol" pitchFamily="2" charset="2"/>
              </a:rPr>
              <a:t> =</a:t>
            </a:r>
            <a:r>
              <a:rPr lang="en-US" altLang="en-US" sz="1600" dirty="0">
                <a:solidFill>
                  <a:schemeClr val="tx1"/>
                </a:solidFill>
              </a:rPr>
              <a:t> Prob [PRED’[</a:t>
            </a:r>
            <a:r>
              <a:rPr lang="en-US" altLang="en-US" sz="1600" dirty="0" err="1">
                <a:solidFill>
                  <a:schemeClr val="tx1"/>
                </a:solidFill>
              </a:rPr>
              <a:t>p,g,y</a:t>
            </a:r>
            <a:r>
              <a:rPr lang="en-US" altLang="en-US" sz="1600" dirty="0">
                <a:solidFill>
                  <a:schemeClr val="tx1"/>
                </a:solidFill>
              </a:rPr>
              <a:t>]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 Prob(</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 </a:t>
            </a:r>
            <a:r>
              <a:rPr lang="en-US" altLang="en-US" sz="1600" dirty="0">
                <a:solidFill>
                  <a:schemeClr val="tx1"/>
                </a:solidFill>
                <a:latin typeface="Symbol" pitchFamily="2" charset="2"/>
              </a:rPr>
              <a:t> +</a:t>
            </a:r>
          </a:p>
          <a:p>
            <a:pPr marL="0" indent="0">
              <a:buFontTx/>
              <a:buNone/>
            </a:pPr>
            <a:r>
              <a:rPr lang="en-US" altLang="en-US" sz="1600" dirty="0">
                <a:solidFill>
                  <a:schemeClr val="tx1"/>
                </a:solidFill>
              </a:rPr>
              <a:t>   Prob [PRED’[</a:t>
            </a:r>
            <a:r>
              <a:rPr lang="en-US" altLang="en-US" sz="1600" dirty="0" err="1">
                <a:solidFill>
                  <a:schemeClr val="tx1"/>
                </a:solidFill>
              </a:rPr>
              <a:t>p,g,y</a:t>
            </a:r>
            <a:r>
              <a:rPr lang="en-US" altLang="en-US" sz="1600" dirty="0">
                <a:solidFill>
                  <a:schemeClr val="tx1"/>
                </a:solidFill>
              </a:rPr>
              <a:t>]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(x)=1] Prob(</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(x)=1) </a:t>
            </a:r>
            <a:r>
              <a:rPr lang="en-US" altLang="en-US" sz="1600" dirty="0">
                <a:solidFill>
                  <a:schemeClr val="tx1"/>
                </a:solidFill>
                <a:latin typeface="Symbol" pitchFamily="2" charset="2"/>
              </a:rPr>
              <a:t> </a:t>
            </a:r>
            <a:endParaRPr lang="en-US" altLang="en-US" sz="1600" dirty="0">
              <a:solidFill>
                <a:schemeClr val="tx1"/>
              </a:solidFill>
            </a:endParaRPr>
          </a:p>
          <a:p>
            <a:pPr marL="0" indent="0">
              <a:buFontTx/>
              <a:buNone/>
            </a:pPr>
            <a:r>
              <a:rPr lang="en-US" altLang="en-US" sz="1600" dirty="0">
                <a:solidFill>
                  <a:schemeClr val="tx1"/>
                </a:solidFill>
              </a:rPr>
              <a:t>= Prob [|est</a:t>
            </a:r>
            <a:r>
              <a:rPr lang="en-US" altLang="en-US" sz="1600" baseline="-25000" dirty="0">
                <a:solidFill>
                  <a:schemeClr val="tx1"/>
                </a:solidFill>
              </a:rPr>
              <a:t>y</a:t>
            </a:r>
            <a:r>
              <a:rPr lang="en-US" altLang="en-US" sz="1600" dirty="0">
                <a:solidFill>
                  <a:schemeClr val="tx1"/>
                </a:solidFill>
              </a:rPr>
              <a:t>-est</a:t>
            </a:r>
            <a:r>
              <a:rPr lang="en-US" altLang="en-US" sz="1600" baseline="-25000" dirty="0">
                <a:solidFill>
                  <a:schemeClr val="tx1"/>
                </a:solidFill>
              </a:rPr>
              <a:t>p0</a:t>
            </a:r>
            <a:r>
              <a:rPr lang="en-US" altLang="en-US" sz="1600" dirty="0">
                <a:solidFill>
                  <a:schemeClr val="tx1"/>
                </a:solidFill>
              </a:rPr>
              <a:t>|&lt; </a:t>
            </a:r>
            <a:r>
              <a:rPr lang="en-US" altLang="en-US" sz="1600" dirty="0">
                <a:solidFill>
                  <a:schemeClr val="tx1"/>
                </a:solidFill>
                <a:latin typeface="Symbol" pitchFamily="2" charset="2"/>
              </a:rPr>
              <a:t>a+1/2</a:t>
            </a:r>
            <a:r>
              <a:rPr lang="en-US" altLang="en-US" sz="1600" dirty="0">
                <a:solidFill>
                  <a:schemeClr val="tx1"/>
                </a:solidFill>
              </a:rPr>
              <a:t>n|MSB</a:t>
            </a:r>
            <a:r>
              <a:rPr lang="en-US" altLang="en-US" sz="1600" baseline="-25000" dirty="0">
                <a:solidFill>
                  <a:schemeClr val="tx1"/>
                </a:solidFill>
              </a:rPr>
              <a:t>p,g</a:t>
            </a:r>
            <a:r>
              <a:rPr lang="en-US" altLang="en-US" sz="1600" dirty="0">
                <a:solidFill>
                  <a:schemeClr val="tx1"/>
                </a:solidFill>
              </a:rPr>
              <a:t>(x)=0] Prob(</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 + </a:t>
            </a:r>
          </a:p>
          <a:p>
            <a:pPr marL="0" indent="0">
              <a:buFontTx/>
              <a:buNone/>
            </a:pPr>
            <a:r>
              <a:rPr lang="en-US" altLang="en-US" sz="1600" dirty="0">
                <a:solidFill>
                  <a:schemeClr val="tx1"/>
                </a:solidFill>
              </a:rPr>
              <a:t>   Prob [|est</a:t>
            </a:r>
            <a:r>
              <a:rPr lang="en-US" altLang="en-US" sz="1600" baseline="-25000" dirty="0">
                <a:solidFill>
                  <a:schemeClr val="tx1"/>
                </a:solidFill>
              </a:rPr>
              <a:t>y</a:t>
            </a:r>
            <a:r>
              <a:rPr lang="en-US" altLang="en-US" sz="1600" dirty="0">
                <a:solidFill>
                  <a:schemeClr val="tx1"/>
                </a:solidFill>
              </a:rPr>
              <a:t>-est</a:t>
            </a:r>
            <a:r>
              <a:rPr lang="en-US" altLang="en-US" sz="1600" baseline="-25000" dirty="0">
                <a:solidFill>
                  <a:schemeClr val="tx1"/>
                </a:solidFill>
              </a:rPr>
              <a:t>p1</a:t>
            </a:r>
            <a:r>
              <a:rPr lang="en-US" altLang="en-US" sz="1600" dirty="0">
                <a:solidFill>
                  <a:schemeClr val="tx1"/>
                </a:solidFill>
              </a:rPr>
              <a:t>|&lt; </a:t>
            </a:r>
            <a:r>
              <a:rPr lang="en-US" altLang="en-US" sz="1600" dirty="0">
                <a:solidFill>
                  <a:schemeClr val="tx1"/>
                </a:solidFill>
                <a:latin typeface="Symbol" pitchFamily="2" charset="2"/>
              </a:rPr>
              <a:t>a+1/2</a:t>
            </a:r>
            <a:r>
              <a:rPr lang="en-US" altLang="en-US" sz="1600" dirty="0">
                <a:solidFill>
                  <a:schemeClr val="tx1"/>
                </a:solidFill>
              </a:rPr>
              <a:t>n</a:t>
            </a:r>
            <a:r>
              <a:rPr lang="en-US" altLang="en-US" sz="1600" dirty="0">
                <a:solidFill>
                  <a:schemeClr val="tx1"/>
                </a:solidFill>
                <a:latin typeface="Symbol" pitchFamily="2" charset="2"/>
              </a:rPr>
              <a:t> </a:t>
            </a:r>
            <a:r>
              <a:rPr lang="en-US" altLang="en-US" sz="1600" dirty="0">
                <a:solidFill>
                  <a:schemeClr val="tx1"/>
                </a:solidFill>
              </a:rPr>
              <a:t>|</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(x)=1] Prob(</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(x)=1) </a:t>
            </a:r>
          </a:p>
          <a:p>
            <a:pPr marL="0" indent="0">
              <a:buFontTx/>
              <a:buNone/>
            </a:pPr>
            <a:r>
              <a:rPr lang="en-US" altLang="en-US" sz="1600" dirty="0">
                <a:solidFill>
                  <a:schemeClr val="tx1"/>
                </a:solidFill>
              </a:rPr>
              <a:t>&gt; 1/2Prob (|est</a:t>
            </a:r>
            <a:r>
              <a:rPr lang="en-US" altLang="en-US" sz="1600" baseline="-25000" dirty="0">
                <a:solidFill>
                  <a:schemeClr val="tx1"/>
                </a:solidFill>
              </a:rPr>
              <a:t>y</a:t>
            </a:r>
            <a:r>
              <a:rPr lang="en-US" altLang="en-US" sz="1600" dirty="0">
                <a:solidFill>
                  <a:schemeClr val="tx1"/>
                </a:solidFill>
              </a:rPr>
              <a:t>-p0|&lt; </a:t>
            </a:r>
            <a:r>
              <a:rPr lang="en-US" altLang="en-US" sz="1600" dirty="0">
                <a:solidFill>
                  <a:schemeClr val="tx1"/>
                </a:solidFill>
                <a:latin typeface="Symbol" pitchFamily="2" charset="2"/>
              </a:rPr>
              <a:t>a</a:t>
            </a:r>
            <a:r>
              <a:rPr lang="en-US" altLang="en-US" sz="1600" dirty="0">
                <a:solidFill>
                  <a:schemeClr val="tx1"/>
                </a:solidFill>
              </a:rPr>
              <a:t>/2 +1/2n and |est</a:t>
            </a:r>
            <a:r>
              <a:rPr lang="en-US" altLang="en-US" sz="1600" baseline="-25000" dirty="0">
                <a:solidFill>
                  <a:schemeClr val="tx1"/>
                </a:solidFill>
              </a:rPr>
              <a:t>p0</a:t>
            </a:r>
            <a:r>
              <a:rPr lang="en-US" altLang="en-US" sz="1600" dirty="0">
                <a:solidFill>
                  <a:schemeClr val="tx1"/>
                </a:solidFill>
              </a:rPr>
              <a:t>-p0|&lt;</a:t>
            </a:r>
            <a:r>
              <a:rPr lang="en-US" altLang="en-US" sz="1600" dirty="0">
                <a:solidFill>
                  <a:schemeClr val="tx1"/>
                </a:solidFill>
                <a:latin typeface="Symbol" pitchFamily="2" charset="2"/>
              </a:rPr>
              <a:t>a</a:t>
            </a:r>
            <a:r>
              <a:rPr lang="en-US" altLang="en-US" sz="1600" dirty="0">
                <a:solidFill>
                  <a:schemeClr val="tx1"/>
                </a:solidFill>
              </a:rPr>
              <a:t>/2</a:t>
            </a:r>
            <a:r>
              <a:rPr lang="en-US" altLang="en-US" sz="1600" baseline="30000" dirty="0">
                <a:solidFill>
                  <a:schemeClr val="tx1"/>
                </a:solidFill>
              </a:rPr>
              <a:t> </a:t>
            </a:r>
            <a:r>
              <a:rPr lang="en-US" altLang="en-US" sz="1600" dirty="0">
                <a:solidFill>
                  <a:schemeClr val="tx1"/>
                </a:solidFill>
              </a:rPr>
              <a:t>|</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a:t>
            </a:r>
          </a:p>
          <a:p>
            <a:pPr marL="0" indent="0">
              <a:buFontTx/>
              <a:buNone/>
            </a:pPr>
            <a:r>
              <a:rPr lang="en-US" altLang="en-US" sz="1600" dirty="0">
                <a:solidFill>
                  <a:schemeClr val="tx1"/>
                </a:solidFill>
              </a:rPr>
              <a:t>  1/2Prob (|est</a:t>
            </a:r>
            <a:r>
              <a:rPr lang="en-US" altLang="en-US" sz="1600" baseline="-25000" dirty="0">
                <a:solidFill>
                  <a:schemeClr val="tx1"/>
                </a:solidFill>
              </a:rPr>
              <a:t>y</a:t>
            </a:r>
            <a:r>
              <a:rPr lang="en-US" altLang="en-US" sz="1600" dirty="0">
                <a:solidFill>
                  <a:schemeClr val="tx1"/>
                </a:solidFill>
              </a:rPr>
              <a:t>-p1|&lt; </a:t>
            </a:r>
            <a:r>
              <a:rPr lang="en-US" altLang="en-US" sz="1600" dirty="0">
                <a:solidFill>
                  <a:schemeClr val="tx1"/>
                </a:solidFill>
                <a:latin typeface="Symbol" pitchFamily="2" charset="2"/>
              </a:rPr>
              <a:t>a</a:t>
            </a:r>
            <a:r>
              <a:rPr lang="en-US" altLang="en-US" sz="1600" dirty="0">
                <a:solidFill>
                  <a:schemeClr val="tx1"/>
                </a:solidFill>
              </a:rPr>
              <a:t>/2+1/2n and |est</a:t>
            </a:r>
            <a:r>
              <a:rPr lang="en-US" altLang="en-US" sz="1600" baseline="-25000" dirty="0">
                <a:solidFill>
                  <a:schemeClr val="tx1"/>
                </a:solidFill>
              </a:rPr>
              <a:t>p1</a:t>
            </a:r>
            <a:r>
              <a:rPr lang="en-US" altLang="en-US" sz="1600" dirty="0">
                <a:solidFill>
                  <a:schemeClr val="tx1"/>
                </a:solidFill>
              </a:rPr>
              <a:t>-p1|&lt;</a:t>
            </a:r>
            <a:r>
              <a:rPr lang="en-US" altLang="en-US" sz="1600" dirty="0">
                <a:solidFill>
                  <a:schemeClr val="tx1"/>
                </a:solidFill>
                <a:latin typeface="Symbol" pitchFamily="2" charset="2"/>
              </a:rPr>
              <a:t>a</a:t>
            </a:r>
            <a:r>
              <a:rPr lang="en-US" altLang="en-US" sz="1600" dirty="0">
                <a:solidFill>
                  <a:schemeClr val="tx1"/>
                </a:solidFill>
              </a:rPr>
              <a:t>/2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(x)=1) (by symmetry)</a:t>
            </a:r>
          </a:p>
          <a:p>
            <a:pPr marL="0" indent="0">
              <a:buFontTx/>
              <a:buNone/>
            </a:pPr>
            <a:r>
              <a:rPr lang="en-US" altLang="en-US" sz="1600" dirty="0">
                <a:solidFill>
                  <a:schemeClr val="tx1"/>
                </a:solidFill>
              </a:rPr>
              <a:t>= Prob (|est</a:t>
            </a:r>
            <a:r>
              <a:rPr lang="en-US" altLang="en-US" sz="1600" baseline="-25000" dirty="0">
                <a:solidFill>
                  <a:schemeClr val="tx1"/>
                </a:solidFill>
              </a:rPr>
              <a:t>y</a:t>
            </a:r>
            <a:r>
              <a:rPr lang="en-US" altLang="en-US" sz="1600" dirty="0">
                <a:solidFill>
                  <a:schemeClr val="tx1"/>
                </a:solidFill>
              </a:rPr>
              <a:t>-p0|&lt; </a:t>
            </a:r>
            <a:r>
              <a:rPr lang="en-US" altLang="en-US" sz="1600" dirty="0">
                <a:solidFill>
                  <a:schemeClr val="tx1"/>
                </a:solidFill>
                <a:latin typeface="Symbol" pitchFamily="2" charset="2"/>
              </a:rPr>
              <a:t>a</a:t>
            </a:r>
            <a:r>
              <a:rPr lang="en-US" altLang="en-US" sz="1600" dirty="0">
                <a:solidFill>
                  <a:schemeClr val="tx1"/>
                </a:solidFill>
              </a:rPr>
              <a:t>/2 +1/2n and |est</a:t>
            </a:r>
            <a:r>
              <a:rPr lang="en-US" altLang="en-US" sz="1600" baseline="-25000" dirty="0">
                <a:solidFill>
                  <a:schemeClr val="tx1"/>
                </a:solidFill>
              </a:rPr>
              <a:t>p0</a:t>
            </a:r>
            <a:r>
              <a:rPr lang="en-US" altLang="en-US" sz="1600" dirty="0">
                <a:solidFill>
                  <a:schemeClr val="tx1"/>
                </a:solidFill>
              </a:rPr>
              <a:t>-p0|&lt;</a:t>
            </a:r>
            <a:r>
              <a:rPr lang="en-US" altLang="en-US" sz="1600" dirty="0">
                <a:solidFill>
                  <a:schemeClr val="tx1"/>
                </a:solidFill>
                <a:latin typeface="Symbol" pitchFamily="2" charset="2"/>
              </a:rPr>
              <a:t>a</a:t>
            </a:r>
            <a:r>
              <a:rPr lang="en-US" altLang="en-US" sz="1600" dirty="0">
                <a:solidFill>
                  <a:schemeClr val="tx1"/>
                </a:solidFill>
              </a:rPr>
              <a:t>/2</a:t>
            </a:r>
            <a:r>
              <a:rPr lang="en-US" altLang="en-US" sz="1600" baseline="30000" dirty="0">
                <a:solidFill>
                  <a:schemeClr val="tx1"/>
                </a:solidFill>
              </a:rPr>
              <a:t> </a:t>
            </a:r>
            <a:r>
              <a:rPr lang="en-US" altLang="en-US" sz="1600" dirty="0">
                <a:solidFill>
                  <a:schemeClr val="tx1"/>
                </a:solidFill>
              </a:rPr>
              <a:t>|</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 = (by independence)</a:t>
            </a:r>
          </a:p>
          <a:p>
            <a:pPr marL="0" indent="0">
              <a:buFontTx/>
              <a:buNone/>
            </a:pPr>
            <a:r>
              <a:rPr lang="en-US" altLang="en-US" sz="1600" dirty="0">
                <a:solidFill>
                  <a:schemeClr val="tx1"/>
                </a:solidFill>
              </a:rPr>
              <a:t>   Prob (|est</a:t>
            </a:r>
            <a:r>
              <a:rPr lang="en-US" altLang="en-US" sz="1600" baseline="-25000" dirty="0">
                <a:solidFill>
                  <a:schemeClr val="tx1"/>
                </a:solidFill>
              </a:rPr>
              <a:t>y</a:t>
            </a:r>
            <a:r>
              <a:rPr lang="en-US" altLang="en-US" sz="1600" dirty="0">
                <a:solidFill>
                  <a:schemeClr val="tx1"/>
                </a:solidFill>
              </a:rPr>
              <a:t>-p0|&lt; </a:t>
            </a:r>
            <a:r>
              <a:rPr lang="en-US" altLang="en-US" sz="1600" dirty="0">
                <a:solidFill>
                  <a:schemeClr val="tx1"/>
                </a:solidFill>
                <a:latin typeface="Symbol" pitchFamily="2" charset="2"/>
              </a:rPr>
              <a:t>a</a:t>
            </a:r>
            <a:r>
              <a:rPr lang="en-US" altLang="en-US" sz="1600" dirty="0">
                <a:solidFill>
                  <a:schemeClr val="tx1"/>
                </a:solidFill>
              </a:rPr>
              <a:t>/2+1/2n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 Prob( |est</a:t>
            </a:r>
            <a:r>
              <a:rPr lang="en-US" altLang="en-US" sz="1600" baseline="-25000" dirty="0">
                <a:solidFill>
                  <a:schemeClr val="tx1"/>
                </a:solidFill>
              </a:rPr>
              <a:t>p0</a:t>
            </a:r>
            <a:r>
              <a:rPr lang="en-US" altLang="en-US" sz="1600" dirty="0">
                <a:solidFill>
                  <a:schemeClr val="tx1"/>
                </a:solidFill>
              </a:rPr>
              <a:t>-p0| |&lt;</a:t>
            </a:r>
            <a:r>
              <a:rPr lang="en-US" altLang="en-US" sz="1600" dirty="0">
                <a:solidFill>
                  <a:schemeClr val="tx1"/>
                </a:solidFill>
                <a:latin typeface="Symbol" pitchFamily="2" charset="2"/>
              </a:rPr>
              <a:t>a</a:t>
            </a:r>
            <a:r>
              <a:rPr lang="en-US" altLang="en-US" sz="1600" dirty="0">
                <a:solidFill>
                  <a:schemeClr val="tx1"/>
                </a:solidFill>
              </a:rPr>
              <a:t>/2).&gt; (by LLN)</a:t>
            </a:r>
          </a:p>
          <a:p>
            <a:pPr marL="0" indent="0">
              <a:buFontTx/>
              <a:buNone/>
            </a:pPr>
            <a:r>
              <a:rPr lang="en-US" altLang="en-US" sz="1600" dirty="0">
                <a:solidFill>
                  <a:schemeClr val="tx1"/>
                </a:solidFill>
              </a:rPr>
              <a:t>   Prob (|est</a:t>
            </a:r>
            <a:r>
              <a:rPr lang="en-US" altLang="en-US" sz="1600" baseline="-25000" dirty="0">
                <a:solidFill>
                  <a:schemeClr val="tx1"/>
                </a:solidFill>
              </a:rPr>
              <a:t>y</a:t>
            </a:r>
            <a:r>
              <a:rPr lang="en-US" altLang="en-US" sz="1600" dirty="0">
                <a:solidFill>
                  <a:schemeClr val="tx1"/>
                </a:solidFill>
              </a:rPr>
              <a:t>-p0|&lt; </a:t>
            </a:r>
            <a:r>
              <a:rPr lang="en-US" altLang="en-US" sz="1600" dirty="0">
                <a:solidFill>
                  <a:schemeClr val="tx1"/>
                </a:solidFill>
                <a:latin typeface="Symbol" pitchFamily="2" charset="2"/>
              </a:rPr>
              <a:t>a</a:t>
            </a:r>
            <a:r>
              <a:rPr lang="en-US" altLang="en-US" sz="1600" dirty="0">
                <a:solidFill>
                  <a:schemeClr val="tx1"/>
                </a:solidFill>
              </a:rPr>
              <a:t>/2+1/2n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(x)=0)(1-</a:t>
            </a:r>
            <a:r>
              <a:rPr lang="en-US" altLang="en-US" sz="1600" dirty="0">
                <a:solidFill>
                  <a:schemeClr val="tx1"/>
                </a:solidFill>
                <a:latin typeface="Symbol" pitchFamily="2" charset="2"/>
              </a:rPr>
              <a:t>d</a:t>
            </a:r>
            <a:r>
              <a:rPr lang="en-US" altLang="en-US" sz="1600" dirty="0">
                <a:solidFill>
                  <a:schemeClr val="tx1"/>
                </a:solidFill>
              </a:rPr>
              <a:t>/2) &gt; (by Fact below)</a:t>
            </a:r>
          </a:p>
          <a:p>
            <a:pPr marL="0" indent="0">
              <a:buFontTx/>
              <a:buNone/>
            </a:pPr>
            <a:r>
              <a:rPr lang="en-US" altLang="en-US" sz="1600" dirty="0">
                <a:solidFill>
                  <a:schemeClr val="tx1"/>
                </a:solidFill>
              </a:rPr>
              <a:t>   (1-</a:t>
            </a:r>
            <a:r>
              <a:rPr lang="en-US" altLang="en-US" sz="1600" dirty="0">
                <a:solidFill>
                  <a:schemeClr val="tx1"/>
                </a:solidFill>
                <a:latin typeface="Symbol" pitchFamily="2" charset="2"/>
              </a:rPr>
              <a:t>d</a:t>
            </a:r>
            <a:r>
              <a:rPr lang="en-US" altLang="en-US" sz="1600" dirty="0">
                <a:solidFill>
                  <a:schemeClr val="tx1"/>
                </a:solidFill>
              </a:rPr>
              <a:t>/2)</a:t>
            </a:r>
            <a:r>
              <a:rPr lang="en-US" altLang="en-US" sz="1600" baseline="30000" dirty="0">
                <a:solidFill>
                  <a:schemeClr val="tx1"/>
                </a:solidFill>
              </a:rPr>
              <a:t>2</a:t>
            </a:r>
            <a:r>
              <a:rPr lang="en-US" altLang="en-US" sz="1600" dirty="0">
                <a:solidFill>
                  <a:schemeClr val="tx1"/>
                </a:solidFill>
                <a:latin typeface="Symbol" pitchFamily="2" charset="2"/>
              </a:rPr>
              <a:t> &gt;1-1/2</a:t>
            </a:r>
            <a:r>
              <a:rPr lang="en-US" altLang="en-US" sz="1600" dirty="0">
                <a:solidFill>
                  <a:schemeClr val="tx1"/>
                </a:solidFill>
              </a:rPr>
              <a:t>n for ,</a:t>
            </a:r>
            <a:r>
              <a:rPr lang="en-US" altLang="en-US" sz="1600" dirty="0">
                <a:solidFill>
                  <a:schemeClr val="tx1"/>
                </a:solidFill>
                <a:latin typeface="Symbol" pitchFamily="2" charset="2"/>
              </a:rPr>
              <a:t>d=1/2</a:t>
            </a:r>
            <a:r>
              <a:rPr lang="en-US" altLang="en-US" sz="1600" dirty="0">
                <a:solidFill>
                  <a:schemeClr val="tx1"/>
                </a:solidFill>
              </a:rPr>
              <a:t>n</a:t>
            </a:r>
          </a:p>
          <a:p>
            <a:pPr marL="0" indent="0">
              <a:buFontTx/>
              <a:buNone/>
            </a:pPr>
            <a:endParaRPr lang="en-US" altLang="en-US" sz="1400" dirty="0">
              <a:solidFill>
                <a:schemeClr val="tx1"/>
              </a:solidFill>
            </a:endParaRPr>
          </a:p>
          <a:p>
            <a:pPr marL="0" indent="0">
              <a:buFontTx/>
              <a:buNone/>
            </a:pPr>
            <a:r>
              <a:rPr lang="en-US" altLang="en-US" sz="1400" dirty="0">
                <a:solidFill>
                  <a:schemeClr val="tx1"/>
                </a:solidFill>
              </a:rPr>
              <a:t>F</a:t>
            </a:r>
            <a:r>
              <a:rPr lang="en-US" altLang="en-US" sz="1600" dirty="0">
                <a:solidFill>
                  <a:schemeClr val="tx1"/>
                </a:solidFill>
              </a:rPr>
              <a:t>act: </a:t>
            </a:r>
            <a:r>
              <a:rPr lang="en-US" altLang="en-US" sz="1600" dirty="0" err="1">
                <a:solidFill>
                  <a:schemeClr val="tx1"/>
                </a:solidFill>
              </a:rPr>
              <a:t>Pr</a:t>
            </a:r>
            <a:r>
              <a:rPr lang="en-US" altLang="en-US" sz="1600" dirty="0">
                <a:solidFill>
                  <a:schemeClr val="tx1"/>
                </a:solidFill>
              </a:rPr>
              <a:t>(|est</a:t>
            </a:r>
            <a:r>
              <a:rPr lang="en-US" altLang="en-US" sz="1600" baseline="-25000" dirty="0">
                <a:solidFill>
                  <a:schemeClr val="tx1"/>
                </a:solidFill>
              </a:rPr>
              <a:t>y</a:t>
            </a:r>
            <a:r>
              <a:rPr lang="en-US" altLang="en-US" sz="1600" dirty="0">
                <a:solidFill>
                  <a:schemeClr val="tx1"/>
                </a:solidFill>
              </a:rPr>
              <a:t>-p0|&lt; </a:t>
            </a:r>
            <a:r>
              <a:rPr lang="en-US" altLang="en-US" sz="1600" dirty="0">
                <a:solidFill>
                  <a:schemeClr val="tx1"/>
                </a:solidFill>
                <a:latin typeface="Symbol" pitchFamily="2" charset="2"/>
              </a:rPr>
              <a:t>a</a:t>
            </a:r>
            <a:r>
              <a:rPr lang="en-US" altLang="en-US" sz="1600" dirty="0">
                <a:solidFill>
                  <a:schemeClr val="tx1"/>
                </a:solidFill>
              </a:rPr>
              <a:t>/2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(x)=0)&gt;(1-</a:t>
            </a:r>
            <a:r>
              <a:rPr lang="en-US" altLang="en-US" sz="1600" dirty="0">
                <a:solidFill>
                  <a:schemeClr val="tx1"/>
                </a:solidFill>
                <a:latin typeface="Symbol" pitchFamily="2" charset="2"/>
              </a:rPr>
              <a:t>d</a:t>
            </a:r>
            <a:r>
              <a:rPr lang="en-US" altLang="en-US" sz="1600" dirty="0">
                <a:solidFill>
                  <a:schemeClr val="tx1"/>
                </a:solidFill>
              </a:rPr>
              <a:t>/2)</a:t>
            </a:r>
          </a:p>
          <a:p>
            <a:pPr marL="0" indent="0">
              <a:buFontTx/>
              <a:buNone/>
            </a:pPr>
            <a:r>
              <a:rPr lang="en-US" altLang="en-US" sz="1600" dirty="0" err="1">
                <a:solidFill>
                  <a:schemeClr val="tx1"/>
                </a:solidFill>
              </a:rPr>
              <a:t>Pf</a:t>
            </a:r>
            <a:r>
              <a:rPr lang="en-US" altLang="en-US" sz="1600" dirty="0">
                <a:solidFill>
                  <a:schemeClr val="tx1"/>
                </a:solidFill>
              </a:rPr>
              <a:t>: Let p0’=</a:t>
            </a:r>
            <a:r>
              <a:rPr lang="en-US" altLang="en-US" sz="1600" dirty="0" err="1">
                <a:solidFill>
                  <a:schemeClr val="tx1"/>
                </a:solidFill>
              </a:rPr>
              <a:t>Pr</a:t>
            </a:r>
            <a:r>
              <a:rPr lang="en-US" altLang="en-US" sz="1600" dirty="0">
                <a:solidFill>
                  <a:schemeClr val="tx1"/>
                </a:solidFill>
              </a:rPr>
              <a:t> [</a:t>
            </a:r>
            <a:r>
              <a:rPr lang="en-US" altLang="en-US" sz="1600" dirty="0" err="1">
                <a:solidFill>
                  <a:schemeClr val="tx1"/>
                </a:solidFill>
              </a:rPr>
              <a:t>Pred</a:t>
            </a:r>
            <a:r>
              <a:rPr lang="en-US" altLang="en-US" sz="1600" dirty="0">
                <a:solidFill>
                  <a:schemeClr val="tx1"/>
                </a:solidFill>
              </a:rPr>
              <a:t>(</a:t>
            </a:r>
            <a:r>
              <a:rPr lang="en-US" altLang="en-US" sz="1600" dirty="0" err="1">
                <a:solidFill>
                  <a:schemeClr val="tx1"/>
                </a:solidFill>
              </a:rPr>
              <a:t>p,g,g</a:t>
            </a:r>
            <a:r>
              <a:rPr lang="en-US" altLang="en-US" sz="1600" baseline="30000" dirty="0" err="1">
                <a:solidFill>
                  <a:schemeClr val="tx1"/>
                </a:solidFill>
              </a:rPr>
              <a:t>r</a:t>
            </a:r>
            <a:r>
              <a:rPr lang="en-US" altLang="en-US" sz="1600" dirty="0">
                <a:solidFill>
                  <a:schemeClr val="tx1"/>
                </a:solidFill>
              </a:rPr>
              <a:t>)=1 | (p-1)/4n&lt;r&lt;(p-1)/2+(p-1)/4n] .</a:t>
            </a:r>
          </a:p>
          <a:p>
            <a:pPr marL="0" indent="0">
              <a:buFontTx/>
              <a:buNone/>
            </a:pPr>
            <a:r>
              <a:rPr lang="en-US" altLang="en-US" sz="1600" dirty="0">
                <a:solidFill>
                  <a:schemeClr val="tx1"/>
                </a:solidFill>
              </a:rPr>
              <a:t>Then |p0-p0’|&lt;1/2n  (since the 2 distributions are at most 1/2n apart)</a:t>
            </a:r>
          </a:p>
          <a:p>
            <a:pPr marL="0" indent="0">
              <a:buFontTx/>
              <a:buNone/>
            </a:pPr>
            <a:r>
              <a:rPr lang="en-US" altLang="en-US" sz="1600" dirty="0">
                <a:solidFill>
                  <a:schemeClr val="tx1"/>
                </a:solidFill>
              </a:rPr>
              <a:t>Furthermore, Prob (|est</a:t>
            </a:r>
            <a:r>
              <a:rPr lang="en-US" altLang="en-US" sz="1600" baseline="-25000" dirty="0">
                <a:solidFill>
                  <a:schemeClr val="tx1"/>
                </a:solidFill>
              </a:rPr>
              <a:t>y</a:t>
            </a:r>
            <a:r>
              <a:rPr lang="en-US" altLang="en-US" sz="1600" dirty="0">
                <a:solidFill>
                  <a:schemeClr val="tx1"/>
                </a:solidFill>
              </a:rPr>
              <a:t>-p0’|&lt; </a:t>
            </a:r>
            <a:r>
              <a:rPr lang="en-US" altLang="en-US" sz="1600" dirty="0">
                <a:solidFill>
                  <a:schemeClr val="tx1"/>
                </a:solidFill>
                <a:latin typeface="Symbol" pitchFamily="2" charset="2"/>
              </a:rPr>
              <a:t>a</a:t>
            </a:r>
            <a:r>
              <a:rPr lang="en-US" altLang="en-US" sz="1600" dirty="0">
                <a:solidFill>
                  <a:schemeClr val="tx1"/>
                </a:solidFill>
              </a:rPr>
              <a:t>/2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(x)=0)&gt;(1-</a:t>
            </a:r>
            <a:r>
              <a:rPr lang="en-US" altLang="en-US" sz="1600" dirty="0">
                <a:solidFill>
                  <a:schemeClr val="tx1"/>
                </a:solidFill>
                <a:latin typeface="Symbol" pitchFamily="2" charset="2"/>
              </a:rPr>
              <a:t>d</a:t>
            </a:r>
            <a:r>
              <a:rPr lang="en-US" altLang="en-US" sz="1600" dirty="0">
                <a:solidFill>
                  <a:schemeClr val="tx1"/>
                </a:solidFill>
              </a:rPr>
              <a:t>/2)  (by LLN)</a:t>
            </a:r>
          </a:p>
          <a:p>
            <a:pPr marL="0" indent="0">
              <a:buFontTx/>
              <a:buNone/>
            </a:pPr>
            <a:r>
              <a:rPr lang="en-US" altLang="en-US" sz="1600" dirty="0">
                <a:solidFill>
                  <a:schemeClr val="tx1"/>
                </a:solidFill>
              </a:rPr>
              <a:t>Thus, by triangle inequality </a:t>
            </a:r>
            <a:r>
              <a:rPr lang="en-US" altLang="en-US" sz="1600" dirty="0" err="1">
                <a:solidFill>
                  <a:schemeClr val="tx1"/>
                </a:solidFill>
              </a:rPr>
              <a:t>Pr</a:t>
            </a:r>
            <a:r>
              <a:rPr lang="en-US" altLang="en-US" sz="1600" dirty="0">
                <a:solidFill>
                  <a:schemeClr val="tx1"/>
                </a:solidFill>
              </a:rPr>
              <a:t>(|est</a:t>
            </a:r>
            <a:r>
              <a:rPr lang="en-US" altLang="en-US" sz="1600" baseline="-25000" dirty="0">
                <a:solidFill>
                  <a:schemeClr val="tx1"/>
                </a:solidFill>
              </a:rPr>
              <a:t>y</a:t>
            </a:r>
            <a:r>
              <a:rPr lang="en-US" altLang="en-US" sz="1600" dirty="0">
                <a:solidFill>
                  <a:schemeClr val="tx1"/>
                </a:solidFill>
              </a:rPr>
              <a:t>-p0|&lt; </a:t>
            </a:r>
            <a:r>
              <a:rPr lang="en-US" altLang="en-US" sz="1600" dirty="0">
                <a:solidFill>
                  <a:schemeClr val="tx1"/>
                </a:solidFill>
                <a:latin typeface="Symbol" pitchFamily="2" charset="2"/>
              </a:rPr>
              <a:t>a</a:t>
            </a:r>
            <a:r>
              <a:rPr lang="en-US" altLang="en-US" sz="1600" dirty="0">
                <a:solidFill>
                  <a:schemeClr val="tx1"/>
                </a:solidFill>
              </a:rPr>
              <a:t>/2 +1/2n |</a:t>
            </a:r>
            <a:r>
              <a:rPr lang="en-US" altLang="en-US" sz="1600" dirty="0" err="1">
                <a:solidFill>
                  <a:schemeClr val="tx1"/>
                </a:solidFill>
              </a:rPr>
              <a:t>MSB</a:t>
            </a:r>
            <a:r>
              <a:rPr lang="en-US" altLang="en-US" sz="1600" baseline="-25000" dirty="0" err="1">
                <a:solidFill>
                  <a:schemeClr val="tx1"/>
                </a:solidFill>
              </a:rPr>
              <a:t>p,g</a:t>
            </a:r>
            <a:r>
              <a:rPr lang="en-US" altLang="en-US" sz="1600" dirty="0">
                <a:solidFill>
                  <a:schemeClr val="tx1"/>
                </a:solidFill>
              </a:rPr>
              <a:t>(x)=0)&gt;(1-</a:t>
            </a:r>
            <a:r>
              <a:rPr lang="en-US" altLang="en-US" sz="1600" dirty="0">
                <a:solidFill>
                  <a:schemeClr val="tx1"/>
                </a:solidFill>
                <a:latin typeface="Symbol" pitchFamily="2" charset="2"/>
              </a:rPr>
              <a:t>d</a:t>
            </a:r>
            <a:r>
              <a:rPr lang="en-US" altLang="en-US" sz="1600" dirty="0">
                <a:solidFill>
                  <a:schemeClr val="tx1"/>
                </a:solidFill>
              </a:rPr>
              <a:t>/2) QED</a:t>
            </a:r>
          </a:p>
        </p:txBody>
      </p:sp>
    </p:spTree>
    <p:extLst>
      <p:ext uri="{BB962C8B-B14F-4D97-AF65-F5344CB8AC3E}">
        <p14:creationId xmlns:p14="http://schemas.microsoft.com/office/powerpoint/2010/main" val="2466975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AA542FA-A978-D142-AD65-831E01742112}"/>
              </a:ext>
            </a:extLst>
          </p:cNvPr>
          <p:cNvSpPr>
            <a:spLocks noGrp="1" noChangeArrowheads="1"/>
          </p:cNvSpPr>
          <p:nvPr>
            <p:ph type="title"/>
          </p:nvPr>
        </p:nvSpPr>
        <p:spPr>
          <a:xfrm>
            <a:off x="685800" y="0"/>
            <a:ext cx="7772400" cy="553998"/>
          </a:xfrm>
        </p:spPr>
        <p:txBody>
          <a:bodyPr/>
          <a:lstStyle/>
          <a:p>
            <a:pPr eaLnBrk="1" hangingPunct="1"/>
            <a:r>
              <a:rPr lang="en-US" altLang="en-US" sz="3600" dirty="0">
                <a:latin typeface="Arial" panose="020B0604020202020204" pitchFamily="34" charset="0"/>
                <a:cs typeface="Arial" panose="020B0604020202020204" pitchFamily="34" charset="0"/>
              </a:rPr>
              <a:t>Summary: Hard vs. Easy</a:t>
            </a:r>
            <a:endParaRPr lang="en-US" altLang="en-US" dirty="0">
              <a:latin typeface="Arial" panose="020B0604020202020204" pitchFamily="34" charset="0"/>
              <a:cs typeface="Arial" panose="020B0604020202020204" pitchFamily="34" charset="0"/>
            </a:endParaRPr>
          </a:p>
        </p:txBody>
      </p:sp>
      <p:sp>
        <p:nvSpPr>
          <p:cNvPr id="30723" name="Rectangle 3">
            <a:extLst>
              <a:ext uri="{FF2B5EF4-FFF2-40B4-BE49-F238E27FC236}">
                <a16:creationId xmlns:a16="http://schemas.microsoft.com/office/drawing/2014/main" id="{8298E124-4B32-8845-BC39-6E6EF741C6DC}"/>
              </a:ext>
            </a:extLst>
          </p:cNvPr>
          <p:cNvSpPr>
            <a:spLocks noGrp="1" noChangeArrowheads="1"/>
          </p:cNvSpPr>
          <p:nvPr>
            <p:ph type="body" idx="1"/>
          </p:nvPr>
        </p:nvSpPr>
        <p:spPr>
          <a:xfrm>
            <a:off x="990600" y="838200"/>
            <a:ext cx="6934200" cy="4801314"/>
          </a:xfrm>
        </p:spPr>
        <p:txBody>
          <a:bodyPr/>
          <a:lstStyle/>
          <a:p>
            <a:pPr eaLnBrk="1" hangingPunct="1">
              <a:buFontTx/>
              <a:buNone/>
            </a:pPr>
            <a:r>
              <a:rPr lang="en-US" altLang="en-US" sz="2400" dirty="0" err="1">
                <a:latin typeface="Arial" panose="020B0604020202020204" pitchFamily="34" charset="0"/>
                <a:cs typeface="Arial" panose="020B0604020202020204" pitchFamily="34" charset="0"/>
              </a:rPr>
              <a:t>Z</a:t>
            </a:r>
            <a:r>
              <a:rPr lang="en-US" altLang="en-US" sz="2400" baseline="-25000" dirty="0" err="1">
                <a:latin typeface="Arial" panose="020B0604020202020204" pitchFamily="34" charset="0"/>
                <a:cs typeface="Arial" panose="020B0604020202020204" pitchFamily="34" charset="0"/>
              </a:rPr>
              <a:t>p</a:t>
            </a:r>
            <a:r>
              <a:rPr lang="en-US" altLang="en-US" sz="2400" baseline="300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  {x &lt; p and  </a:t>
            </a:r>
            <a:r>
              <a:rPr lang="en-US" altLang="en-US" sz="2400" dirty="0" err="1">
                <a:latin typeface="Arial" panose="020B0604020202020204" pitchFamily="34" charset="0"/>
                <a:cs typeface="Arial" panose="020B0604020202020204" pitchFamily="34" charset="0"/>
              </a:rPr>
              <a:t>gcd</a:t>
            </a:r>
            <a:r>
              <a:rPr lang="en-US" altLang="en-US" sz="2400" dirty="0">
                <a:latin typeface="Arial" panose="020B0604020202020204" pitchFamily="34" charset="0"/>
                <a:cs typeface="Arial" panose="020B0604020202020204" pitchFamily="34" charset="0"/>
              </a:rPr>
              <a:t>(</a:t>
            </a:r>
            <a:r>
              <a:rPr lang="en-US" altLang="en-US" sz="2400" dirty="0" err="1">
                <a:latin typeface="Arial" panose="020B0604020202020204" pitchFamily="34" charset="0"/>
                <a:cs typeface="Arial" panose="020B0604020202020204" pitchFamily="34" charset="0"/>
              </a:rPr>
              <a:t>x,p</a:t>
            </a:r>
            <a:r>
              <a:rPr lang="en-US" altLang="en-US" sz="2400" dirty="0">
                <a:latin typeface="Arial" panose="020B0604020202020204" pitchFamily="34" charset="0"/>
                <a:cs typeface="Arial" panose="020B0604020202020204" pitchFamily="34" charset="0"/>
              </a:rPr>
              <a:t>) =1} for n-bit prime p</a:t>
            </a:r>
          </a:p>
          <a:p>
            <a:pPr eaLnBrk="1" hangingPunct="1">
              <a:buFontTx/>
              <a:buNone/>
            </a:pPr>
            <a:r>
              <a:rPr lang="en-US" altLang="en-US" sz="2400" dirty="0">
                <a:latin typeface="Arial" panose="020B0604020202020204" pitchFamily="34" charset="0"/>
                <a:cs typeface="Arial" panose="020B0604020202020204" pitchFamily="34" charset="0"/>
              </a:rPr>
              <a:t>Let </a:t>
            </a:r>
            <a:r>
              <a:rPr lang="en-US" altLang="en-US" sz="2400" dirty="0" err="1">
                <a:latin typeface="Arial" panose="020B0604020202020204" pitchFamily="34" charset="0"/>
                <a:cs typeface="Arial" panose="020B0604020202020204" pitchFamily="34" charset="0"/>
              </a:rPr>
              <a:t>a,b</a:t>
            </a:r>
            <a:r>
              <a:rPr lang="en-US" altLang="en-US" sz="2400" dirty="0">
                <a:latin typeface="Arial" panose="020B0604020202020204" pitchFamily="34" charset="0"/>
                <a:cs typeface="Arial" panose="020B0604020202020204" pitchFamily="34" charset="0"/>
              </a:rPr>
              <a:t> in </a:t>
            </a:r>
            <a:r>
              <a:rPr lang="en-US" altLang="en-US" sz="2400" dirty="0" err="1">
                <a:latin typeface="Arial" panose="020B0604020202020204" pitchFamily="34" charset="0"/>
                <a:cs typeface="Arial" panose="020B0604020202020204" pitchFamily="34" charset="0"/>
              </a:rPr>
              <a:t>Z</a:t>
            </a:r>
            <a:r>
              <a:rPr lang="en-US" altLang="en-US" sz="2400" baseline="-25000" dirty="0" err="1">
                <a:latin typeface="Arial" panose="020B0604020202020204" pitchFamily="34" charset="0"/>
                <a:cs typeface="Arial" panose="020B0604020202020204" pitchFamily="34" charset="0"/>
              </a:rPr>
              <a:t>p</a:t>
            </a:r>
            <a:r>
              <a:rPr lang="en-US" altLang="en-US" sz="2400" baseline="-25000" dirty="0">
                <a:latin typeface="Arial" panose="020B0604020202020204" pitchFamily="34" charset="0"/>
                <a:cs typeface="Arial" panose="020B0604020202020204" pitchFamily="34" charset="0"/>
              </a:rPr>
              <a:t>*</a:t>
            </a:r>
            <a:endParaRPr lang="en-US" altLang="en-US" sz="2400" dirty="0">
              <a:latin typeface="Arial" panose="020B0604020202020204" pitchFamily="34" charset="0"/>
              <a:cs typeface="Arial" panose="020B0604020202020204" pitchFamily="34" charset="0"/>
            </a:endParaRP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operation		Complexity</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a  mod p 		O(n</a:t>
            </a:r>
            <a:r>
              <a:rPr lang="en-US" altLang="en-US" sz="2400" baseline="30000" dirty="0">
                <a:solidFill>
                  <a:schemeClr val="tx1"/>
                </a:solidFill>
                <a:latin typeface="Arial" panose="020B0604020202020204" pitchFamily="34" charset="0"/>
                <a:cs typeface="Arial" panose="020B0604020202020204" pitchFamily="34" charset="0"/>
              </a:rPr>
              <a:t>2</a:t>
            </a:r>
            <a:r>
              <a:rPr lang="en-US" altLang="en-US" sz="2400" dirty="0">
                <a:solidFill>
                  <a:schemeClr val="tx1"/>
                </a:solidFill>
                <a:latin typeface="Arial" panose="020B0604020202020204" pitchFamily="34" charset="0"/>
                <a:cs typeface="Arial" panose="020B0604020202020204" pitchFamily="34" charset="0"/>
              </a:rPr>
              <a:t>)</a:t>
            </a:r>
          </a:p>
          <a:p>
            <a:pPr eaLnBrk="1" hangingPunct="1">
              <a:buFontTx/>
              <a:buNone/>
            </a:pPr>
            <a:r>
              <a:rPr lang="en-US" altLang="en-US" sz="2400" dirty="0" err="1">
                <a:solidFill>
                  <a:schemeClr val="tx1"/>
                </a:solidFill>
                <a:latin typeface="Arial" panose="020B0604020202020204" pitchFamily="34" charset="0"/>
                <a:cs typeface="Arial" panose="020B0604020202020204" pitchFamily="34" charset="0"/>
              </a:rPr>
              <a:t>a+b</a:t>
            </a:r>
            <a:r>
              <a:rPr lang="en-US" altLang="en-US" sz="2400" dirty="0">
                <a:solidFill>
                  <a:schemeClr val="tx1"/>
                </a:solidFill>
                <a:latin typeface="Arial" panose="020B0604020202020204" pitchFamily="34" charset="0"/>
                <a:cs typeface="Arial" panose="020B0604020202020204" pitchFamily="34" charset="0"/>
              </a:rPr>
              <a:t> mod p		O(n)</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ab mod p	          O(n</a:t>
            </a:r>
            <a:r>
              <a:rPr lang="en-US" altLang="en-US" sz="2400" baseline="30000" dirty="0">
                <a:solidFill>
                  <a:schemeClr val="tx1"/>
                </a:solidFill>
                <a:latin typeface="Arial" panose="020B0604020202020204" pitchFamily="34" charset="0"/>
                <a:cs typeface="Arial" panose="020B0604020202020204" pitchFamily="34" charset="0"/>
              </a:rPr>
              <a:t>2</a:t>
            </a:r>
            <a:r>
              <a:rPr lang="en-US" altLang="en-US" sz="2400" dirty="0">
                <a:solidFill>
                  <a:schemeClr val="tx1"/>
                </a:solidFill>
                <a:latin typeface="Arial" panose="020B0604020202020204" pitchFamily="34" charset="0"/>
                <a:cs typeface="Arial" panose="020B0604020202020204" pitchFamily="34" charset="0"/>
              </a:rPr>
              <a:t>)</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a</a:t>
            </a:r>
            <a:r>
              <a:rPr lang="en-US" altLang="en-US" sz="2400" baseline="30000" dirty="0">
                <a:solidFill>
                  <a:schemeClr val="tx1"/>
                </a:solidFill>
                <a:latin typeface="Arial" panose="020B0604020202020204" pitchFamily="34" charset="0"/>
                <a:cs typeface="Arial" panose="020B0604020202020204" pitchFamily="34" charset="0"/>
              </a:rPr>
              <a:t>-1</a:t>
            </a:r>
            <a:r>
              <a:rPr lang="en-US" altLang="en-US" sz="2400" dirty="0">
                <a:solidFill>
                  <a:schemeClr val="tx1"/>
                </a:solidFill>
                <a:latin typeface="Arial" panose="020B0604020202020204" pitchFamily="34" charset="0"/>
                <a:cs typeface="Arial" panose="020B0604020202020204" pitchFamily="34" charset="0"/>
              </a:rPr>
              <a:t> mod p		O(n</a:t>
            </a:r>
            <a:r>
              <a:rPr lang="en-US" altLang="en-US" sz="2400" baseline="30000" dirty="0">
                <a:solidFill>
                  <a:schemeClr val="tx1"/>
                </a:solidFill>
                <a:latin typeface="Arial" panose="020B0604020202020204" pitchFamily="34" charset="0"/>
                <a:cs typeface="Arial" panose="020B0604020202020204" pitchFamily="34" charset="0"/>
              </a:rPr>
              <a:t>2)</a:t>
            </a:r>
            <a:r>
              <a:rPr lang="en-US" altLang="en-US" sz="2400" dirty="0">
                <a:solidFill>
                  <a:schemeClr val="tx1"/>
                </a:solidFill>
                <a:latin typeface="Arial" panose="020B0604020202020204" pitchFamily="34" charset="0"/>
                <a:cs typeface="Arial" panose="020B0604020202020204" pitchFamily="34" charset="0"/>
              </a:rPr>
              <a:t>		</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a</a:t>
            </a:r>
            <a:r>
              <a:rPr lang="en-US" altLang="en-US" sz="2400" baseline="30000" dirty="0">
                <a:solidFill>
                  <a:schemeClr val="tx1"/>
                </a:solidFill>
                <a:latin typeface="Arial" panose="020B0604020202020204" pitchFamily="34" charset="0"/>
                <a:cs typeface="Arial" panose="020B0604020202020204" pitchFamily="34" charset="0"/>
              </a:rPr>
              <a:t>b</a:t>
            </a:r>
            <a:r>
              <a:rPr lang="en-US" altLang="en-US" sz="2400" dirty="0">
                <a:solidFill>
                  <a:schemeClr val="tx1"/>
                </a:solidFill>
                <a:latin typeface="Arial" panose="020B0604020202020204" pitchFamily="34" charset="0"/>
                <a:cs typeface="Arial" panose="020B0604020202020204" pitchFamily="34" charset="0"/>
              </a:rPr>
              <a:t> mod p		O(n</a:t>
            </a:r>
            <a:r>
              <a:rPr lang="en-US" altLang="en-US" sz="2400" baseline="30000" dirty="0">
                <a:solidFill>
                  <a:schemeClr val="tx1"/>
                </a:solidFill>
                <a:latin typeface="Arial" panose="020B0604020202020204" pitchFamily="34" charset="0"/>
                <a:cs typeface="Arial" panose="020B0604020202020204" pitchFamily="34" charset="0"/>
              </a:rPr>
              <a:t>3</a:t>
            </a:r>
            <a:r>
              <a:rPr lang="en-US" altLang="en-US" sz="2400" dirty="0">
                <a:solidFill>
                  <a:schemeClr val="tx1"/>
                </a:solidFill>
                <a:latin typeface="Arial" panose="020B0604020202020204" pitchFamily="34" charset="0"/>
                <a:cs typeface="Arial" panose="020B0604020202020204" pitchFamily="34" charset="0"/>
              </a:rPr>
              <a:t>)</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Square or non-Square O(n</a:t>
            </a:r>
            <a:r>
              <a:rPr lang="en-US" altLang="en-US" sz="2400" baseline="30000" dirty="0">
                <a:solidFill>
                  <a:schemeClr val="tx1"/>
                </a:solidFill>
                <a:latin typeface="Arial" panose="020B0604020202020204" pitchFamily="34" charset="0"/>
                <a:cs typeface="Arial" panose="020B0604020202020204" pitchFamily="34" charset="0"/>
              </a:rPr>
              <a:t>3</a:t>
            </a:r>
            <a:r>
              <a:rPr lang="en-US" altLang="en-US" sz="2400" dirty="0">
                <a:solidFill>
                  <a:schemeClr val="tx1"/>
                </a:solidFill>
                <a:latin typeface="Arial" panose="020B0604020202020204" pitchFamily="34" charset="0"/>
                <a:cs typeface="Arial" panose="020B0604020202020204" pitchFamily="34" charset="0"/>
              </a:rPr>
              <a:t>)</a:t>
            </a:r>
          </a:p>
          <a:p>
            <a:pPr eaLnBrk="1" hangingPunct="1">
              <a:buFontTx/>
              <a:buNone/>
            </a:pPr>
            <a:r>
              <a:rPr lang="en-US" altLang="en-US" sz="2400" dirty="0">
                <a:solidFill>
                  <a:schemeClr val="tx1"/>
                </a:solidFill>
                <a:latin typeface="Arial" panose="020B0604020202020204" pitchFamily="34" charset="0"/>
                <a:cs typeface="Arial" panose="020B0604020202020204" pitchFamily="34" charset="0"/>
              </a:rPr>
              <a:t>Solving Quadratic Equations mod p O(n</a:t>
            </a:r>
            <a:r>
              <a:rPr lang="en-US" altLang="en-US" sz="2400" baseline="30000" dirty="0">
                <a:solidFill>
                  <a:schemeClr val="tx1"/>
                </a:solidFill>
                <a:latin typeface="Arial" panose="020B0604020202020204" pitchFamily="34" charset="0"/>
                <a:cs typeface="Arial" panose="020B0604020202020204" pitchFamily="34" charset="0"/>
              </a:rPr>
              <a:t>3</a:t>
            </a:r>
            <a:r>
              <a:rPr lang="en-US" altLang="en-US" sz="2400" dirty="0">
                <a:solidFill>
                  <a:schemeClr val="tx1"/>
                </a:solidFill>
                <a:latin typeface="Arial" panose="020B0604020202020204" pitchFamily="34" charset="0"/>
                <a:cs typeface="Arial" panose="020B0604020202020204" pitchFamily="34" charset="0"/>
              </a:rPr>
              <a:t>)</a:t>
            </a:r>
          </a:p>
          <a:p>
            <a:pPr eaLnBrk="1" hangingPunct="1">
              <a:buFontTx/>
              <a:buNone/>
            </a:pPr>
            <a:r>
              <a:rPr lang="en-US" altLang="en-US" sz="2400" dirty="0" err="1">
                <a:solidFill>
                  <a:schemeClr val="tx1"/>
                </a:solidFill>
                <a:latin typeface="Arial" panose="020B0604020202020204" pitchFamily="34" charset="0"/>
                <a:cs typeface="Arial" panose="020B0604020202020204" pitchFamily="34" charset="0"/>
              </a:rPr>
              <a:t>Lsb</a:t>
            </a:r>
            <a:r>
              <a:rPr lang="en-US" altLang="en-US" sz="2400" dirty="0">
                <a:solidFill>
                  <a:schemeClr val="tx1"/>
                </a:solidFill>
                <a:latin typeface="Arial" panose="020B0604020202020204" pitchFamily="34" charset="0"/>
                <a:cs typeface="Arial" panose="020B0604020202020204" pitchFamily="34" charset="0"/>
              </a:rPr>
              <a:t>(x) from </a:t>
            </a:r>
            <a:r>
              <a:rPr lang="en-US" altLang="en-US" sz="2400" dirty="0" err="1">
                <a:solidFill>
                  <a:schemeClr val="tx1"/>
                </a:solidFill>
                <a:latin typeface="Arial" panose="020B0604020202020204" pitchFamily="34" charset="0"/>
                <a:cs typeface="Arial" panose="020B0604020202020204" pitchFamily="34" charset="0"/>
              </a:rPr>
              <a:t>g</a:t>
            </a:r>
            <a:r>
              <a:rPr lang="en-US" altLang="en-US" sz="2400" baseline="30000" dirty="0" err="1">
                <a:solidFill>
                  <a:schemeClr val="tx1"/>
                </a:solidFill>
                <a:latin typeface="Arial" panose="020B0604020202020204" pitchFamily="34" charset="0"/>
                <a:cs typeface="Arial" panose="020B0604020202020204" pitchFamily="34" charset="0"/>
              </a:rPr>
              <a:t>x</a:t>
            </a:r>
            <a:r>
              <a:rPr lang="en-US" altLang="en-US" sz="2400" dirty="0">
                <a:solidFill>
                  <a:schemeClr val="tx1"/>
                </a:solidFill>
                <a:latin typeface="Arial" panose="020B0604020202020204" pitchFamily="34" charset="0"/>
                <a:cs typeface="Arial" panose="020B0604020202020204" pitchFamily="34" charset="0"/>
              </a:rPr>
              <a:t> mod p</a:t>
            </a:r>
          </a:p>
          <a:p>
            <a:pPr eaLnBrk="1" hangingPunct="1">
              <a:buFontTx/>
              <a:buNone/>
            </a:pPr>
            <a:r>
              <a:rPr lang="en-US" altLang="en-US" sz="2400" dirty="0">
                <a:solidFill>
                  <a:schemeClr val="tx2"/>
                </a:solidFill>
                <a:latin typeface="Arial" panose="020B0604020202020204" pitchFamily="34" charset="0"/>
                <a:cs typeface="Arial" panose="020B0604020202020204" pitchFamily="34" charset="0"/>
              </a:rPr>
              <a:t>DL,DDH, DHP               HARD?</a:t>
            </a:r>
          </a:p>
          <a:p>
            <a:pPr eaLnBrk="1" hangingPunct="1">
              <a:buFontTx/>
              <a:buNone/>
            </a:pPr>
            <a:r>
              <a:rPr lang="en-US" altLang="en-US" sz="2400" dirty="0">
                <a:solidFill>
                  <a:schemeClr val="tx2"/>
                </a:solidFill>
                <a:latin typeface="Arial" panose="020B0604020202020204" pitchFamily="34" charset="0"/>
                <a:cs typeface="Arial" panose="020B0604020202020204" pitchFamily="34" charset="0"/>
              </a:rPr>
              <a:t>MSB</a:t>
            </a:r>
          </a:p>
        </p:txBody>
      </p:sp>
      <p:sp>
        <p:nvSpPr>
          <p:cNvPr id="30724" name="Line 4">
            <a:extLst>
              <a:ext uri="{FF2B5EF4-FFF2-40B4-BE49-F238E27FC236}">
                <a16:creationId xmlns:a16="http://schemas.microsoft.com/office/drawing/2014/main" id="{7EAF182E-839A-004F-9496-2BA5499098CD}"/>
              </a:ext>
            </a:extLst>
          </p:cNvPr>
          <p:cNvSpPr>
            <a:spLocks noChangeShapeType="1"/>
          </p:cNvSpPr>
          <p:nvPr/>
        </p:nvSpPr>
        <p:spPr bwMode="auto">
          <a:xfrm>
            <a:off x="990600" y="1905000"/>
            <a:ext cx="441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0725" name="AutoShape 5">
            <a:extLst>
              <a:ext uri="{FF2B5EF4-FFF2-40B4-BE49-F238E27FC236}">
                <a16:creationId xmlns:a16="http://schemas.microsoft.com/office/drawing/2014/main" id="{B90E0D05-75F5-BD42-8A15-3B97D79EB72F}"/>
              </a:ext>
            </a:extLst>
          </p:cNvPr>
          <p:cNvSpPr>
            <a:spLocks/>
          </p:cNvSpPr>
          <p:nvPr/>
        </p:nvSpPr>
        <p:spPr bwMode="auto">
          <a:xfrm>
            <a:off x="6781800" y="2057400"/>
            <a:ext cx="304800" cy="2743195"/>
          </a:xfrm>
          <a:prstGeom prst="rightBrace">
            <a:avLst>
              <a:gd name="adj1" fmla="val 8127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endParaRPr lang="en-US" altLang="en-US"/>
          </a:p>
        </p:txBody>
      </p:sp>
      <p:sp>
        <p:nvSpPr>
          <p:cNvPr id="30726" name="Text Box 6">
            <a:extLst>
              <a:ext uri="{FF2B5EF4-FFF2-40B4-BE49-F238E27FC236}">
                <a16:creationId xmlns:a16="http://schemas.microsoft.com/office/drawing/2014/main" id="{A6CE830C-9F3E-614F-8675-C0E335FB19D5}"/>
              </a:ext>
            </a:extLst>
          </p:cNvPr>
          <p:cNvSpPr txBox="1">
            <a:spLocks noChangeArrowheads="1"/>
          </p:cNvSpPr>
          <p:nvPr/>
        </p:nvSpPr>
        <p:spPr bwMode="auto">
          <a:xfrm>
            <a:off x="7162800" y="37338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a:spcBef>
                <a:spcPct val="50000"/>
              </a:spcBef>
            </a:pPr>
            <a:r>
              <a:rPr lang="en-US" altLang="en-US">
                <a:solidFill>
                  <a:srgbClr val="00279F"/>
                </a:solidFill>
                <a:latin typeface="Comic Sans MS" panose="030F0902030302020204" pitchFamily="66" charset="0"/>
              </a:rPr>
              <a:t>easy</a:t>
            </a:r>
          </a:p>
        </p:txBody>
      </p:sp>
      <p:sp>
        <p:nvSpPr>
          <p:cNvPr id="30727" name="AutoShape 7">
            <a:extLst>
              <a:ext uri="{FF2B5EF4-FFF2-40B4-BE49-F238E27FC236}">
                <a16:creationId xmlns:a16="http://schemas.microsoft.com/office/drawing/2014/main" id="{D1570F35-EC02-BC40-96FF-7F0DC7DA300E}"/>
              </a:ext>
            </a:extLst>
          </p:cNvPr>
          <p:cNvSpPr>
            <a:spLocks/>
          </p:cNvSpPr>
          <p:nvPr/>
        </p:nvSpPr>
        <p:spPr bwMode="auto">
          <a:xfrm>
            <a:off x="3581400" y="4922526"/>
            <a:ext cx="381000" cy="1097274"/>
          </a:xfrm>
          <a:prstGeom prst="rightBrace">
            <a:avLst>
              <a:gd name="adj1" fmla="val 1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endParaRPr lang="en-US" altLang="en-US"/>
          </a:p>
        </p:txBody>
      </p:sp>
    </p:spTree>
    <p:extLst>
      <p:ext uri="{BB962C8B-B14F-4D97-AF65-F5344CB8AC3E}">
        <p14:creationId xmlns:p14="http://schemas.microsoft.com/office/powerpoint/2010/main" val="34766465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0F281DF9-4164-A84E-AB03-59CC944DE2A3}"/>
              </a:ext>
            </a:extLst>
          </p:cNvPr>
          <p:cNvSpPr>
            <a:spLocks noGrp="1" noChangeArrowheads="1"/>
          </p:cNvSpPr>
          <p:nvPr>
            <p:ph type="ctrTitle"/>
          </p:nvPr>
        </p:nvSpPr>
        <p:spPr>
          <a:xfrm>
            <a:off x="685800" y="2286000"/>
            <a:ext cx="7772400" cy="2462213"/>
          </a:xfrm>
        </p:spPr>
        <p:txBody>
          <a:bodyPr/>
          <a:lstStyle/>
          <a:p>
            <a:pPr>
              <a:defRPr/>
            </a:pPr>
            <a:r>
              <a:rPr lang="en-US" sz="4000" dirty="0">
                <a:latin typeface="Arial" panose="020B0604020202020204" pitchFamily="34" charset="0"/>
                <a:cs typeface="Arial" panose="020B0604020202020204" pitchFamily="34" charset="0"/>
              </a:rPr>
              <a:t>What about other cyclic</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groups?</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Elliptic Curve Cryptosystems</a:t>
            </a:r>
          </a:p>
        </p:txBody>
      </p:sp>
    </p:spTree>
    <p:extLst>
      <p:ext uri="{BB962C8B-B14F-4D97-AF65-F5344CB8AC3E}">
        <p14:creationId xmlns:p14="http://schemas.microsoft.com/office/powerpoint/2010/main" val="12054876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A2D462D-069D-E448-8A13-A22A1C72614F}"/>
              </a:ext>
            </a:extLst>
          </p:cNvPr>
          <p:cNvSpPr>
            <a:spLocks noGrp="1" noChangeArrowheads="1"/>
          </p:cNvSpPr>
          <p:nvPr>
            <p:ph type="title"/>
          </p:nvPr>
        </p:nvSpPr>
        <p:spPr>
          <a:xfrm>
            <a:off x="685800" y="0"/>
            <a:ext cx="7772400" cy="1143000"/>
          </a:xfrm>
        </p:spPr>
        <p:txBody>
          <a:bodyPr/>
          <a:lstStyle/>
          <a:p>
            <a:r>
              <a:rPr lang="en-US" altLang="en-US" sz="3600"/>
              <a:t>Elliptic Curves</a:t>
            </a:r>
            <a:r>
              <a:rPr lang="en-US" altLang="en-US" sz="3200"/>
              <a:t> </a:t>
            </a:r>
            <a:endParaRPr lang="en-US" altLang="en-US"/>
          </a:p>
        </p:txBody>
      </p:sp>
      <p:sp>
        <p:nvSpPr>
          <p:cNvPr id="32771" name="Rectangle 3">
            <a:extLst>
              <a:ext uri="{FF2B5EF4-FFF2-40B4-BE49-F238E27FC236}">
                <a16:creationId xmlns:a16="http://schemas.microsoft.com/office/drawing/2014/main" id="{77DF3E01-17E6-8242-8658-71583CF0D7F6}"/>
              </a:ext>
            </a:extLst>
          </p:cNvPr>
          <p:cNvSpPr>
            <a:spLocks noGrp="1" noChangeArrowheads="1"/>
          </p:cNvSpPr>
          <p:nvPr>
            <p:ph type="body" sz="half" idx="4294967295"/>
          </p:nvPr>
        </p:nvSpPr>
        <p:spPr>
          <a:xfrm>
            <a:off x="228600" y="4572000"/>
            <a:ext cx="8686800" cy="2326791"/>
          </a:xfrm>
        </p:spPr>
        <p:txBody>
          <a:bodyPr/>
          <a:lstStyle/>
          <a:p>
            <a:pPr>
              <a:lnSpc>
                <a:spcPct val="90000"/>
              </a:lnSpc>
              <a:buFontTx/>
              <a:buNone/>
            </a:pPr>
            <a:r>
              <a:rPr lang="en-US" altLang="en-US" sz="2400" dirty="0">
                <a:solidFill>
                  <a:schemeClr val="accent2"/>
                </a:solidFill>
                <a:latin typeface="Arial" panose="020B0604020202020204" pitchFamily="34" charset="0"/>
                <a:cs typeface="Arial" panose="020B0604020202020204" pitchFamily="34" charset="0"/>
              </a:rPr>
              <a:t>Elliptic Curve Discrete Log Problem (EDLP)</a:t>
            </a:r>
            <a:r>
              <a:rPr lang="en-US" altLang="en-US" sz="2400" dirty="0">
                <a:solidFill>
                  <a:srgbClr val="6666FF"/>
                </a:solidFill>
                <a:latin typeface="Arial" panose="020B0604020202020204" pitchFamily="34" charset="0"/>
                <a:cs typeface="Arial" panose="020B0604020202020204" pitchFamily="34" charset="0"/>
              </a:rPr>
              <a:t>:</a:t>
            </a:r>
            <a:r>
              <a:rPr lang="en-US" altLang="en-US" sz="2400" dirty="0">
                <a:latin typeface="Arial" panose="020B0604020202020204" pitchFamily="34" charset="0"/>
                <a:cs typeface="Arial" panose="020B0604020202020204" pitchFamily="34" charset="0"/>
              </a:rPr>
              <a:t> </a:t>
            </a:r>
          </a:p>
          <a:p>
            <a:pPr>
              <a:lnSpc>
                <a:spcPct val="90000"/>
              </a:lnSpc>
              <a:buFontTx/>
              <a:buNone/>
            </a:pPr>
            <a:r>
              <a:rPr lang="en-US" altLang="en-US" sz="2400" dirty="0">
                <a:latin typeface="Arial" panose="020B0604020202020204" pitchFamily="34" charset="0"/>
                <a:cs typeface="Arial" panose="020B0604020202020204" pitchFamily="34" charset="0"/>
              </a:rPr>
              <a:t>	Given two points  Q and P  on the curve  E,  </a:t>
            </a:r>
          </a:p>
          <a:p>
            <a:pPr>
              <a:lnSpc>
                <a:spcPct val="90000"/>
              </a:lnSpc>
              <a:buFontTx/>
              <a:buNone/>
            </a:pPr>
            <a:r>
              <a:rPr lang="en-US" altLang="en-US" sz="2400" dirty="0">
                <a:latin typeface="Arial" panose="020B0604020202020204" pitchFamily="34" charset="0"/>
                <a:cs typeface="Arial" panose="020B0604020202020204" pitchFamily="34" charset="0"/>
              </a:rPr>
              <a:t>	find integer m </a:t>
            </a:r>
            <a:r>
              <a:rPr lang="en-US" altLang="en-US" sz="2400" dirty="0" err="1">
                <a:latin typeface="Arial" panose="020B0604020202020204" pitchFamily="34" charset="0"/>
                <a:cs typeface="Arial" panose="020B0604020202020204" pitchFamily="34" charset="0"/>
              </a:rPr>
              <a:t>s.t.</a:t>
            </a:r>
            <a:r>
              <a:rPr lang="en-US" altLang="en-US" sz="2400" dirty="0">
                <a:latin typeface="Arial" panose="020B0604020202020204" pitchFamily="34" charset="0"/>
                <a:cs typeface="Arial" panose="020B0604020202020204" pitchFamily="34" charset="0"/>
              </a:rPr>
              <a:t> Q = </a:t>
            </a:r>
            <a:r>
              <a:rPr lang="en-US" altLang="en-US" sz="2400" dirty="0" err="1">
                <a:latin typeface="Arial" panose="020B0604020202020204" pitchFamily="34" charset="0"/>
                <a:cs typeface="Arial" panose="020B0604020202020204" pitchFamily="34" charset="0"/>
              </a:rPr>
              <a:t>mP</a:t>
            </a:r>
            <a:endParaRPr lang="en-US" altLang="en-US" sz="2400" dirty="0">
              <a:latin typeface="Arial" panose="020B0604020202020204" pitchFamily="34" charset="0"/>
              <a:cs typeface="Arial" panose="020B0604020202020204" pitchFamily="34" charset="0"/>
            </a:endParaRPr>
          </a:p>
          <a:p>
            <a:pPr>
              <a:lnSpc>
                <a:spcPct val="90000"/>
              </a:lnSpc>
              <a:buFontTx/>
              <a:buNone/>
            </a:pPr>
            <a:endParaRPr lang="en-US" altLang="en-US" sz="2400" dirty="0">
              <a:latin typeface="Arial" panose="020B0604020202020204" pitchFamily="34" charset="0"/>
              <a:cs typeface="Arial" panose="020B0604020202020204" pitchFamily="34" charset="0"/>
            </a:endParaRPr>
          </a:p>
          <a:p>
            <a:pPr>
              <a:lnSpc>
                <a:spcPct val="90000"/>
              </a:lnSpc>
              <a:buFontTx/>
              <a:buNone/>
            </a:pPr>
            <a:r>
              <a:rPr lang="en-US" altLang="en-US" sz="2400" dirty="0">
                <a:solidFill>
                  <a:schemeClr val="accent2"/>
                </a:solidFill>
                <a:latin typeface="Arial" panose="020B0604020202020204" pitchFamily="34" charset="0"/>
                <a:cs typeface="Arial" panose="020B0604020202020204" pitchFamily="34" charset="0"/>
              </a:rPr>
              <a:t>Best Algorithm:</a:t>
            </a:r>
            <a:r>
              <a:rPr lang="en-US" altLang="en-US" sz="2400" dirty="0">
                <a:latin typeface="Arial" panose="020B0604020202020204" pitchFamily="34" charset="0"/>
                <a:cs typeface="Arial" panose="020B0604020202020204" pitchFamily="34" charset="0"/>
              </a:rPr>
              <a:t> exponential time O(2</a:t>
            </a:r>
            <a:r>
              <a:rPr lang="en-US" altLang="en-US" sz="2400" baseline="30000" dirty="0">
                <a:latin typeface="Arial" panose="020B0604020202020204" pitchFamily="34" charset="0"/>
                <a:cs typeface="Arial" panose="020B0604020202020204" pitchFamily="34" charset="0"/>
              </a:rPr>
              <a:t>n</a:t>
            </a:r>
            <a:r>
              <a:rPr lang="en-US" altLang="en-US" sz="2400" dirty="0">
                <a:latin typeface="Arial" panose="020B0604020202020204" pitchFamily="34" charset="0"/>
                <a:cs typeface="Arial" panose="020B0604020202020204" pitchFamily="34" charset="0"/>
              </a:rPr>
              <a:t>) for general curve.</a:t>
            </a:r>
          </a:p>
          <a:p>
            <a:pPr>
              <a:lnSpc>
                <a:spcPct val="90000"/>
              </a:lnSpc>
              <a:buFontTx/>
              <a:buNone/>
            </a:pPr>
            <a:endParaRPr lang="en-US" altLang="en-US" sz="2400" dirty="0">
              <a:latin typeface="Arial" panose="020B0604020202020204" pitchFamily="34" charset="0"/>
              <a:cs typeface="Arial" panose="020B0604020202020204" pitchFamily="34" charset="0"/>
            </a:endParaRPr>
          </a:p>
          <a:p>
            <a:pPr>
              <a:lnSpc>
                <a:spcPct val="90000"/>
              </a:lnSpc>
              <a:buFontTx/>
              <a:buNone/>
            </a:pPr>
            <a:r>
              <a:rPr lang="en-US" altLang="en-US" sz="2400" dirty="0">
                <a:solidFill>
                  <a:schemeClr val="accent2"/>
                </a:solidFill>
                <a:latin typeface="Arial" panose="020B0604020202020204" pitchFamily="34" charset="0"/>
                <a:cs typeface="Arial" panose="020B0604020202020204" pitchFamily="34" charset="0"/>
              </a:rPr>
              <a:t>OWF candidate:   </a:t>
            </a:r>
            <a:r>
              <a:rPr lang="en-US" altLang="en-US" sz="2400" dirty="0">
                <a:latin typeface="Arial" panose="020B0604020202020204" pitchFamily="34" charset="0"/>
                <a:cs typeface="Arial" panose="020B0604020202020204" pitchFamily="34" charset="0"/>
              </a:rPr>
              <a:t>f (m, P) =  </a:t>
            </a:r>
            <a:r>
              <a:rPr lang="en-US" altLang="en-US" sz="2400" dirty="0" err="1">
                <a:latin typeface="Arial" panose="020B0604020202020204" pitchFamily="34" charset="0"/>
                <a:cs typeface="Arial" panose="020B0604020202020204" pitchFamily="34" charset="0"/>
              </a:rPr>
              <a:t>mP</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Koblitz</a:t>
            </a:r>
            <a:r>
              <a:rPr lang="en-US" altLang="en-US" sz="2400" dirty="0">
                <a:latin typeface="Arial" panose="020B0604020202020204" pitchFamily="34" charset="0"/>
                <a:cs typeface="Arial" panose="020B0604020202020204" pitchFamily="34" charset="0"/>
              </a:rPr>
              <a:t>, Miller]</a:t>
            </a:r>
          </a:p>
        </p:txBody>
      </p:sp>
      <p:sp>
        <p:nvSpPr>
          <p:cNvPr id="32772" name="Rectangle 4">
            <a:extLst>
              <a:ext uri="{FF2B5EF4-FFF2-40B4-BE49-F238E27FC236}">
                <a16:creationId xmlns:a16="http://schemas.microsoft.com/office/drawing/2014/main" id="{0081E492-1557-C142-86E5-8D87756A022B}"/>
              </a:ext>
            </a:extLst>
          </p:cNvPr>
          <p:cNvSpPr>
            <a:spLocks noChangeArrowheads="1"/>
          </p:cNvSpPr>
          <p:nvPr/>
        </p:nvSpPr>
        <p:spPr bwMode="auto">
          <a:xfrm>
            <a:off x="228600" y="3429000"/>
            <a:ext cx="91028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dirty="0">
                <a:solidFill>
                  <a:srgbClr val="000000"/>
                </a:solidFill>
                <a:latin typeface="Arial" panose="020B0604020202020204" pitchFamily="34" charset="0"/>
                <a:cs typeface="Arial" panose="020B0604020202020204" pitchFamily="34" charset="0"/>
              </a:rPr>
              <a:t>Under Addition of two points (see next slide)  as group operation  </a:t>
            </a:r>
          </a:p>
          <a:p>
            <a:r>
              <a:rPr lang="en-US" altLang="en-US" sz="3200" dirty="0" err="1">
                <a:solidFill>
                  <a:srgbClr val="000000"/>
                </a:solidFill>
                <a:latin typeface="Arial" panose="020B0604020202020204" pitchFamily="34" charset="0"/>
                <a:cs typeface="Arial" panose="020B0604020202020204" pitchFamily="34" charset="0"/>
              </a:rPr>
              <a:t>E</a:t>
            </a:r>
            <a:r>
              <a:rPr lang="en-US" altLang="en-US" sz="3200" baseline="-25000" dirty="0" err="1">
                <a:solidFill>
                  <a:srgbClr val="000000"/>
                </a:solidFill>
                <a:latin typeface="Arial" panose="020B0604020202020204" pitchFamily="34" charset="0"/>
                <a:cs typeface="Arial" panose="020B0604020202020204" pitchFamily="34" charset="0"/>
              </a:rPr>
              <a:t>a,b</a:t>
            </a:r>
            <a:r>
              <a:rPr lang="en-US" altLang="en-US" sz="3200" baseline="-25000" dirty="0">
                <a:solidFill>
                  <a:srgbClr val="000000"/>
                </a:solidFill>
                <a:latin typeface="Arial" panose="020B0604020202020204" pitchFamily="34" charset="0"/>
                <a:cs typeface="Arial" panose="020B0604020202020204" pitchFamily="34" charset="0"/>
              </a:rPr>
              <a:t> </a:t>
            </a:r>
            <a:r>
              <a:rPr lang="en-US" altLang="en-US" dirty="0">
                <a:solidFill>
                  <a:srgbClr val="000000"/>
                </a:solidFill>
                <a:latin typeface="Arial" panose="020B0604020202020204" pitchFamily="34" charset="0"/>
                <a:cs typeface="Arial" panose="020B0604020202020204" pitchFamily="34" charset="0"/>
              </a:rPr>
              <a:t>is a commutative group.</a:t>
            </a:r>
            <a:endParaRPr lang="en-US" altLang="en-US" baseline="-25000" dirty="0">
              <a:solidFill>
                <a:srgbClr val="000000"/>
              </a:solidFill>
              <a:latin typeface="Arial" panose="020B0604020202020204" pitchFamily="34" charset="0"/>
              <a:cs typeface="Arial" panose="020B0604020202020204" pitchFamily="34" charset="0"/>
            </a:endParaRPr>
          </a:p>
        </p:txBody>
      </p:sp>
      <p:sp>
        <p:nvSpPr>
          <p:cNvPr id="32773" name="Text Box 5">
            <a:extLst>
              <a:ext uri="{FF2B5EF4-FFF2-40B4-BE49-F238E27FC236}">
                <a16:creationId xmlns:a16="http://schemas.microsoft.com/office/drawing/2014/main" id="{4FA93CA4-A8D8-D248-A252-6564326D56D6}"/>
              </a:ext>
            </a:extLst>
          </p:cNvPr>
          <p:cNvSpPr txBox="1">
            <a:spLocks noChangeArrowheads="1"/>
          </p:cNvSpPr>
          <p:nvPr/>
        </p:nvSpPr>
        <p:spPr bwMode="auto">
          <a:xfrm>
            <a:off x="600075" y="990600"/>
            <a:ext cx="8229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dirty="0">
                <a:solidFill>
                  <a:srgbClr val="000000"/>
                </a:solidFill>
                <a:latin typeface="Arial" panose="020B0604020202020204" pitchFamily="34" charset="0"/>
                <a:cs typeface="Arial" panose="020B0604020202020204" pitchFamily="34" charset="0"/>
              </a:rPr>
              <a:t>Let </a:t>
            </a:r>
            <a:r>
              <a:rPr lang="en-US" altLang="en-US" dirty="0" err="1">
                <a:solidFill>
                  <a:srgbClr val="000000"/>
                </a:solidFill>
                <a:latin typeface="Arial" panose="020B0604020202020204" pitchFamily="34" charset="0"/>
                <a:cs typeface="Arial" panose="020B0604020202020204" pitchFamily="34" charset="0"/>
              </a:rPr>
              <a:t>a,b</a:t>
            </a:r>
            <a:r>
              <a:rPr lang="en-US" altLang="en-US" dirty="0">
                <a:solidFill>
                  <a:srgbClr val="000000"/>
                </a:solidFill>
                <a:latin typeface="Arial" panose="020B0604020202020204" pitchFamily="34" charset="0"/>
                <a:cs typeface="Arial" panose="020B0604020202020204" pitchFamily="34" charset="0"/>
              </a:rPr>
              <a:t> </a:t>
            </a:r>
            <a:r>
              <a:rPr lang="en-US" altLang="en-US" dirty="0">
                <a:solidFill>
                  <a:srgbClr val="000000"/>
                </a:solidFill>
                <a:latin typeface="Arial" panose="020B0604020202020204" pitchFamily="34" charset="0"/>
                <a:cs typeface="Arial" panose="020B0604020202020204" pitchFamily="34" charset="0"/>
                <a:sym typeface="Symbol" pitchFamily="2" charset="2"/>
              </a:rPr>
              <a:t></a:t>
            </a:r>
            <a:r>
              <a:rPr lang="en-US" altLang="en-US" dirty="0" err="1">
                <a:solidFill>
                  <a:srgbClr val="000000"/>
                </a:solidFill>
                <a:latin typeface="Arial" panose="020B0604020202020204" pitchFamily="34" charset="0"/>
                <a:cs typeface="Arial" panose="020B0604020202020204" pitchFamily="34" charset="0"/>
              </a:rPr>
              <a:t>F</a:t>
            </a:r>
            <a:r>
              <a:rPr lang="en-US" altLang="en-US" baseline="-25000" dirty="0" err="1">
                <a:solidFill>
                  <a:srgbClr val="000000"/>
                </a:solidFill>
                <a:latin typeface="Arial" panose="020B0604020202020204" pitchFamily="34" charset="0"/>
                <a:cs typeface="Arial" panose="020B0604020202020204" pitchFamily="34" charset="0"/>
              </a:rPr>
              <a:t>p</a:t>
            </a:r>
            <a:r>
              <a:rPr lang="en-US" altLang="en-US" baseline="-25000" dirty="0">
                <a:solidFill>
                  <a:srgbClr val="000000"/>
                </a:solidFill>
                <a:latin typeface="Arial" panose="020B0604020202020204" pitchFamily="34" charset="0"/>
                <a:cs typeface="Arial" panose="020B0604020202020204" pitchFamily="34" charset="0"/>
              </a:rPr>
              <a:t>   </a:t>
            </a:r>
            <a:r>
              <a:rPr lang="en-US" altLang="en-US" dirty="0">
                <a:solidFill>
                  <a:srgbClr val="000000"/>
                </a:solidFill>
                <a:latin typeface="Arial" panose="020B0604020202020204" pitchFamily="34" charset="0"/>
                <a:cs typeface="Arial" panose="020B0604020202020204" pitchFamily="34" charset="0"/>
              </a:rPr>
              <a:t>be </a:t>
            </a:r>
            <a:r>
              <a:rPr lang="en-US" altLang="en-US" dirty="0" err="1">
                <a:solidFill>
                  <a:srgbClr val="000000"/>
                </a:solidFill>
                <a:latin typeface="Arial" panose="020B0604020202020204" pitchFamily="34" charset="0"/>
                <a:cs typeface="Arial" panose="020B0604020202020204" pitchFamily="34" charset="0"/>
              </a:rPr>
              <a:t>s.t.</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gcd</a:t>
            </a:r>
            <a:r>
              <a:rPr lang="en-US" altLang="en-US" dirty="0">
                <a:solidFill>
                  <a:srgbClr val="000000"/>
                </a:solidFill>
                <a:latin typeface="Arial" panose="020B0604020202020204" pitchFamily="34" charset="0"/>
                <a:cs typeface="Arial" panose="020B0604020202020204" pitchFamily="34" charset="0"/>
              </a:rPr>
              <a:t>(4a</a:t>
            </a:r>
            <a:r>
              <a:rPr lang="en-US" altLang="en-US" baseline="30000" dirty="0">
                <a:solidFill>
                  <a:srgbClr val="000000"/>
                </a:solidFill>
                <a:latin typeface="Arial" panose="020B0604020202020204" pitchFamily="34" charset="0"/>
                <a:cs typeface="Arial" panose="020B0604020202020204" pitchFamily="34" charset="0"/>
              </a:rPr>
              <a:t>3</a:t>
            </a:r>
            <a:r>
              <a:rPr lang="en-US" altLang="en-US" dirty="0">
                <a:solidFill>
                  <a:srgbClr val="000000"/>
                </a:solidFill>
                <a:latin typeface="Arial" panose="020B0604020202020204" pitchFamily="34" charset="0"/>
                <a:cs typeface="Arial" panose="020B0604020202020204" pitchFamily="34" charset="0"/>
              </a:rPr>
              <a:t>+27b</a:t>
            </a:r>
            <a:r>
              <a:rPr lang="en-US" altLang="en-US" baseline="30000" dirty="0">
                <a:solidFill>
                  <a:srgbClr val="000000"/>
                </a:solidFill>
                <a:latin typeface="Arial" panose="020B0604020202020204" pitchFamily="34" charset="0"/>
                <a:cs typeface="Arial" panose="020B0604020202020204" pitchFamily="34" charset="0"/>
              </a:rPr>
              <a:t>2</a:t>
            </a:r>
            <a:r>
              <a:rPr lang="en-US" altLang="en-US" dirty="0">
                <a:solidFill>
                  <a:srgbClr val="000000"/>
                </a:solidFill>
                <a:latin typeface="Arial" panose="020B0604020202020204" pitchFamily="34" charset="0"/>
                <a:cs typeface="Arial" panose="020B0604020202020204" pitchFamily="34" charset="0"/>
              </a:rPr>
              <a:t>,p)=1</a:t>
            </a:r>
          </a:p>
          <a:p>
            <a:endParaRPr lang="en-US" altLang="en-US" dirty="0">
              <a:solidFill>
                <a:srgbClr val="000000"/>
              </a:solidFill>
              <a:latin typeface="Arial" panose="020B0604020202020204" pitchFamily="34" charset="0"/>
              <a:cs typeface="Arial" panose="020B0604020202020204" pitchFamily="34" charset="0"/>
            </a:endParaRPr>
          </a:p>
          <a:p>
            <a:r>
              <a:rPr lang="en-US" altLang="en-US" dirty="0">
                <a:solidFill>
                  <a:srgbClr val="000000"/>
                </a:solidFill>
                <a:latin typeface="Arial" panose="020B0604020202020204" pitchFamily="34" charset="0"/>
                <a:cs typeface="Arial" panose="020B0604020202020204" pitchFamily="34" charset="0"/>
              </a:rPr>
              <a:t>An elliptic curve denoted as </a:t>
            </a:r>
            <a:r>
              <a:rPr lang="en-US" altLang="en-US" dirty="0" err="1">
                <a:solidFill>
                  <a:srgbClr val="FF0000"/>
                </a:solidFill>
                <a:latin typeface="Arial" panose="020B0604020202020204" pitchFamily="34" charset="0"/>
                <a:cs typeface="Arial" panose="020B0604020202020204" pitchFamily="34" charset="0"/>
              </a:rPr>
              <a:t>E</a:t>
            </a:r>
            <a:r>
              <a:rPr lang="en-US" altLang="en-US" baseline="-25000" dirty="0" err="1">
                <a:solidFill>
                  <a:srgbClr val="FF0000"/>
                </a:solidFill>
                <a:latin typeface="Arial" panose="020B0604020202020204" pitchFamily="34" charset="0"/>
                <a:cs typeface="Arial" panose="020B0604020202020204" pitchFamily="34" charset="0"/>
              </a:rPr>
              <a:t>a,b</a:t>
            </a:r>
            <a:r>
              <a:rPr lang="en-US" altLang="en-US" baseline="-25000" dirty="0">
                <a:solidFill>
                  <a:srgbClr val="FF0000"/>
                </a:solidFill>
                <a:latin typeface="Arial" panose="020B0604020202020204" pitchFamily="34" charset="0"/>
                <a:cs typeface="Arial" panose="020B0604020202020204" pitchFamily="34" charset="0"/>
              </a:rPr>
              <a:t> </a:t>
            </a:r>
            <a:r>
              <a:rPr lang="en-US" altLang="en-US" dirty="0">
                <a:solidFill>
                  <a:srgbClr val="000000"/>
                </a:solidFill>
                <a:latin typeface="Arial" panose="020B0604020202020204" pitchFamily="34" charset="0"/>
                <a:cs typeface="Arial" panose="020B0604020202020204" pitchFamily="34" charset="0"/>
              </a:rPr>
              <a:t>over finite field </a:t>
            </a:r>
            <a:r>
              <a:rPr lang="en-US" altLang="en-US" dirty="0" err="1">
                <a:solidFill>
                  <a:srgbClr val="000000"/>
                </a:solidFill>
                <a:latin typeface="Arial" panose="020B0604020202020204" pitchFamily="34" charset="0"/>
                <a:cs typeface="Arial" panose="020B0604020202020204" pitchFamily="34" charset="0"/>
              </a:rPr>
              <a:t>Z</a:t>
            </a:r>
            <a:r>
              <a:rPr lang="en-US" altLang="en-US" baseline="-25000" dirty="0" err="1">
                <a:solidFill>
                  <a:srgbClr val="000000"/>
                </a:solidFill>
                <a:latin typeface="Arial" panose="020B0604020202020204" pitchFamily="34" charset="0"/>
                <a:cs typeface="Arial" panose="020B0604020202020204" pitchFamily="34" charset="0"/>
              </a:rPr>
              <a:t>p</a:t>
            </a:r>
            <a:r>
              <a:rPr lang="en-US" altLang="en-US" dirty="0">
                <a:solidFill>
                  <a:srgbClr val="000000"/>
                </a:solidFill>
                <a:latin typeface="Arial" panose="020B0604020202020204" pitchFamily="34" charset="0"/>
                <a:cs typeface="Arial" panose="020B0604020202020204" pitchFamily="34" charset="0"/>
              </a:rPr>
              <a:t> </a:t>
            </a:r>
          </a:p>
          <a:p>
            <a:r>
              <a:rPr lang="en-US" altLang="en-US" dirty="0">
                <a:solidFill>
                  <a:srgbClr val="000000"/>
                </a:solidFill>
                <a:latin typeface="Arial" panose="020B0604020202020204" pitchFamily="34" charset="0"/>
                <a:cs typeface="Arial" panose="020B0604020202020204" pitchFamily="34" charset="0"/>
              </a:rPr>
              <a:t>is the set of points (</a:t>
            </a:r>
            <a:r>
              <a:rPr lang="en-US" altLang="en-US" dirty="0" err="1">
                <a:solidFill>
                  <a:srgbClr val="000000"/>
                </a:solidFill>
                <a:latin typeface="Arial" panose="020B0604020202020204" pitchFamily="34" charset="0"/>
                <a:cs typeface="Arial" panose="020B0604020202020204" pitchFamily="34" charset="0"/>
              </a:rPr>
              <a:t>x,y</a:t>
            </a:r>
            <a:r>
              <a:rPr lang="en-US" altLang="en-US" dirty="0">
                <a:solidFill>
                  <a:srgbClr val="000000"/>
                </a:solidFill>
                <a:latin typeface="Arial" panose="020B0604020202020204" pitchFamily="34" charset="0"/>
                <a:cs typeface="Arial" panose="020B0604020202020204" pitchFamily="34" charset="0"/>
              </a:rPr>
              <a:t>) satisfying  </a:t>
            </a:r>
          </a:p>
          <a:p>
            <a:r>
              <a:rPr lang="en-US" altLang="en-US" dirty="0">
                <a:solidFill>
                  <a:srgbClr val="000000"/>
                </a:solidFill>
                <a:latin typeface="Arial" panose="020B0604020202020204" pitchFamily="34" charset="0"/>
                <a:cs typeface="Arial" panose="020B0604020202020204" pitchFamily="34" charset="0"/>
              </a:rPr>
              <a:t>y</a:t>
            </a:r>
            <a:r>
              <a:rPr lang="en-US" altLang="en-US" baseline="30000" dirty="0">
                <a:solidFill>
                  <a:srgbClr val="000000"/>
                </a:solidFill>
                <a:latin typeface="Arial" panose="020B0604020202020204" pitchFamily="34" charset="0"/>
                <a:cs typeface="Arial" panose="020B0604020202020204" pitchFamily="34" charset="0"/>
              </a:rPr>
              <a:t>2</a:t>
            </a:r>
            <a:r>
              <a:rPr lang="en-US" altLang="en-US" dirty="0">
                <a:solidFill>
                  <a:srgbClr val="000000"/>
                </a:solidFill>
                <a:latin typeface="Arial" panose="020B0604020202020204" pitchFamily="34" charset="0"/>
                <a:cs typeface="Arial" panose="020B0604020202020204" pitchFamily="34" charset="0"/>
              </a:rPr>
              <a:t>=x</a:t>
            </a:r>
            <a:r>
              <a:rPr lang="en-US" altLang="en-US" baseline="30000" dirty="0">
                <a:solidFill>
                  <a:srgbClr val="000000"/>
                </a:solidFill>
                <a:latin typeface="Arial" panose="020B0604020202020204" pitchFamily="34" charset="0"/>
                <a:cs typeface="Arial" panose="020B0604020202020204" pitchFamily="34" charset="0"/>
              </a:rPr>
              <a:t>3</a:t>
            </a:r>
            <a:r>
              <a:rPr lang="en-US" altLang="en-US" dirty="0">
                <a:solidFill>
                  <a:srgbClr val="000000"/>
                </a:solidFill>
                <a:latin typeface="Arial" panose="020B0604020202020204" pitchFamily="34" charset="0"/>
                <a:cs typeface="Arial" panose="020B0604020202020204" pitchFamily="34" charset="0"/>
              </a:rPr>
              <a:t>+ax +b mod p PLUS a special identity point</a:t>
            </a:r>
          </a:p>
        </p:txBody>
      </p:sp>
    </p:spTree>
    <p:extLst>
      <p:ext uri="{BB962C8B-B14F-4D97-AF65-F5344CB8AC3E}">
        <p14:creationId xmlns:p14="http://schemas.microsoft.com/office/powerpoint/2010/main" val="192613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E73A6538-431E-1945-929E-8DD35E918BA1}"/>
              </a:ext>
            </a:extLst>
          </p:cNvPr>
          <p:cNvSpPr>
            <a:spLocks noGrp="1" noChangeArrowheads="1"/>
          </p:cNvSpPr>
          <p:nvPr>
            <p:ph type="title"/>
          </p:nvPr>
        </p:nvSpPr>
        <p:spPr>
          <a:xfrm>
            <a:off x="685800" y="76200"/>
            <a:ext cx="7772400" cy="1143000"/>
          </a:xfrm>
        </p:spPr>
        <p:txBody>
          <a:bodyPr/>
          <a:lstStyle/>
          <a:p>
            <a:pPr eaLnBrk="1" hangingPunct="1"/>
            <a:r>
              <a:rPr lang="en-US" altLang="en-US" dirty="0">
                <a:latin typeface="Arial" panose="020B0604020202020204" pitchFamily="34" charset="0"/>
                <a:cs typeface="Arial" panose="020B0604020202020204" pitchFamily="34" charset="0"/>
              </a:rPr>
              <a:t>Weak OWF </a:t>
            </a:r>
            <a:r>
              <a:rPr lang="en-US" altLang="en-US" dirty="0" err="1">
                <a:latin typeface="Arial" panose="020B0604020202020204" pitchFamily="34" charset="0"/>
                <a:cs typeface="Arial" panose="020B0604020202020204" pitchFamily="34" charset="0"/>
              </a:rPr>
              <a:t>iff</a:t>
            </a:r>
            <a:r>
              <a:rPr lang="en-US" altLang="en-US" dirty="0">
                <a:latin typeface="Arial" panose="020B0604020202020204" pitchFamily="34" charset="0"/>
                <a:cs typeface="Arial" panose="020B0604020202020204" pitchFamily="34" charset="0"/>
              </a:rPr>
              <a:t> Strong OWF</a:t>
            </a:r>
          </a:p>
        </p:txBody>
      </p:sp>
      <p:sp>
        <p:nvSpPr>
          <p:cNvPr id="21506" name="Rectangle 3">
            <a:extLst>
              <a:ext uri="{FF2B5EF4-FFF2-40B4-BE49-F238E27FC236}">
                <a16:creationId xmlns:a16="http://schemas.microsoft.com/office/drawing/2014/main" id="{EAD0E56D-8038-DF48-AF6C-B3B5D8FA4E3C}"/>
              </a:ext>
            </a:extLst>
          </p:cNvPr>
          <p:cNvSpPr>
            <a:spLocks noGrp="1" noChangeArrowheads="1"/>
          </p:cNvSpPr>
          <p:nvPr>
            <p:ph type="body" idx="1"/>
          </p:nvPr>
        </p:nvSpPr>
        <p:spPr>
          <a:xfrm>
            <a:off x="457200" y="1371600"/>
            <a:ext cx="8686800" cy="5318379"/>
          </a:xfrm>
        </p:spPr>
        <p:txBody>
          <a:bodyPr/>
          <a:lstStyle/>
          <a:p>
            <a:pPr eaLnBrk="1" hangingPunct="1">
              <a:lnSpc>
                <a:spcPct val="90000"/>
              </a:lnSpc>
              <a:buFontTx/>
              <a:buNone/>
            </a:pPr>
            <a:r>
              <a:rPr lang="en-US" altLang="en-US" sz="3200" b="1" dirty="0">
                <a:solidFill>
                  <a:schemeClr val="tx1"/>
                </a:solidFill>
                <a:latin typeface="Arial" panose="020B0604020202020204" pitchFamily="34" charset="0"/>
                <a:cs typeface="Arial" panose="020B0604020202020204" pitchFamily="34" charset="0"/>
              </a:rPr>
              <a:t>Amplification Theorem: </a:t>
            </a:r>
            <a:endParaRPr lang="en-US" altLang="en-US" sz="2400" b="1" dirty="0">
              <a:solidFill>
                <a:schemeClr val="tx1"/>
              </a:solidFill>
              <a:latin typeface="Arial" panose="020B0604020202020204" pitchFamily="34" charset="0"/>
              <a:cs typeface="Arial" panose="020B0604020202020204" pitchFamily="34" charset="0"/>
            </a:endParaRPr>
          </a:p>
          <a:p>
            <a:pPr eaLnBrk="1" hangingPunct="1">
              <a:lnSpc>
                <a:spcPct val="90000"/>
              </a:lnSpc>
              <a:buFontTx/>
              <a:buNone/>
            </a:pPr>
            <a:r>
              <a:rPr lang="en-US" altLang="en-US" dirty="0">
                <a:solidFill>
                  <a:schemeClr val="tx1"/>
                </a:solidFill>
                <a:latin typeface="Arial" panose="020B0604020202020204" pitchFamily="34" charset="0"/>
                <a:cs typeface="Arial" panose="020B0604020202020204" pitchFamily="34" charset="0"/>
              </a:rPr>
              <a:t>Weak one-way functions exist if and only if </a:t>
            </a:r>
          </a:p>
          <a:p>
            <a:pPr eaLnBrk="1" hangingPunct="1">
              <a:lnSpc>
                <a:spcPct val="90000"/>
              </a:lnSpc>
              <a:buFontTx/>
              <a:buNone/>
            </a:pPr>
            <a:r>
              <a:rPr lang="en-US" altLang="en-US" dirty="0">
                <a:solidFill>
                  <a:schemeClr val="tx1"/>
                </a:solidFill>
                <a:latin typeface="Arial" panose="020B0604020202020204" pitchFamily="34" charset="0"/>
                <a:cs typeface="Arial" panose="020B0604020202020204" pitchFamily="34" charset="0"/>
              </a:rPr>
              <a:t>one-way functions exist</a:t>
            </a:r>
          </a:p>
          <a:p>
            <a:pPr eaLnBrk="1" hangingPunct="1">
              <a:lnSpc>
                <a:spcPct val="90000"/>
              </a:lnSpc>
              <a:buFontTx/>
              <a:buNone/>
            </a:pPr>
            <a:endParaRPr lang="en-US" altLang="en-US" dirty="0">
              <a:solidFill>
                <a:schemeClr val="tx1"/>
              </a:solidFill>
              <a:latin typeface="Arial" panose="020B0604020202020204" pitchFamily="34" charset="0"/>
              <a:cs typeface="Arial" panose="020B0604020202020204" pitchFamily="34" charset="0"/>
            </a:endParaRPr>
          </a:p>
          <a:p>
            <a:pPr eaLnBrk="1" hangingPunct="1">
              <a:lnSpc>
                <a:spcPct val="90000"/>
              </a:lnSpc>
              <a:buFontTx/>
              <a:buNone/>
            </a:pPr>
            <a:r>
              <a:rPr lang="en-US" altLang="en-US" b="1" dirty="0">
                <a:solidFill>
                  <a:schemeClr val="tx1"/>
                </a:solidFill>
                <a:latin typeface="Arial" panose="020B0604020202020204" pitchFamily="34" charset="0"/>
                <a:cs typeface="Arial" panose="020B0604020202020204" pitchFamily="34" charset="0"/>
              </a:rPr>
              <a:t>outline: </a:t>
            </a:r>
          </a:p>
          <a:p>
            <a:pPr eaLnBrk="1" hangingPunct="1">
              <a:lnSpc>
                <a:spcPct val="90000"/>
              </a:lnSpc>
              <a:buFontTx/>
              <a:buNone/>
            </a:pPr>
            <a:r>
              <a:rPr lang="en-US" altLang="en-US" dirty="0">
                <a:solidFill>
                  <a:schemeClr val="tx1"/>
                </a:solidFill>
                <a:latin typeface="Arial" panose="020B0604020202020204" pitchFamily="34" charset="0"/>
                <a:cs typeface="Arial" panose="020B0604020202020204" pitchFamily="34" charset="0"/>
              </a:rPr>
              <a:t>Say f  is weak OWF with hard core e </a:t>
            </a:r>
          </a:p>
          <a:p>
            <a:pPr eaLnBrk="1" hangingPunct="1">
              <a:lnSpc>
                <a:spcPct val="90000"/>
              </a:lnSpc>
              <a:buFontTx/>
              <a:buNone/>
            </a:pPr>
            <a:r>
              <a:rPr lang="en-US" altLang="en-US" dirty="0">
                <a:solidFill>
                  <a:schemeClr val="tx1"/>
                </a:solidFill>
                <a:latin typeface="Arial" panose="020B0604020202020204" pitchFamily="34" charset="0"/>
                <a:cs typeface="Arial" panose="020B0604020202020204" pitchFamily="34" charset="0"/>
              </a:rPr>
              <a:t>Then F(x</a:t>
            </a:r>
            <a:r>
              <a:rPr lang="en-US" altLang="en-US" baseline="-25000" dirty="0">
                <a:solidFill>
                  <a:schemeClr val="tx1"/>
                </a:solidFill>
                <a:latin typeface="Arial" panose="020B0604020202020204" pitchFamily="34" charset="0"/>
                <a:cs typeface="Arial" panose="020B0604020202020204" pitchFamily="34" charset="0"/>
              </a:rPr>
              <a:t>1</a:t>
            </a:r>
            <a:r>
              <a:rPr lang="en-US" altLang="en-US" dirty="0">
                <a:solidFill>
                  <a:schemeClr val="tx1"/>
                </a:solidFill>
                <a:latin typeface="Arial" panose="020B0604020202020204" pitchFamily="34" charset="0"/>
                <a:cs typeface="Arial" panose="020B0604020202020204" pitchFamily="34" charset="0"/>
              </a:rPr>
              <a:t>…</a:t>
            </a:r>
            <a:r>
              <a:rPr lang="en-US" altLang="en-US" dirty="0" err="1">
                <a:solidFill>
                  <a:schemeClr val="tx1"/>
                </a:solidFill>
                <a:latin typeface="Arial" panose="020B0604020202020204" pitchFamily="34" charset="0"/>
                <a:cs typeface="Arial" panose="020B0604020202020204" pitchFamily="34" charset="0"/>
              </a:rPr>
              <a:t>x</a:t>
            </a:r>
            <a:r>
              <a:rPr lang="en-US" altLang="en-US" baseline="-25000" dirty="0" err="1">
                <a:solidFill>
                  <a:schemeClr val="tx1"/>
                </a:solidFill>
                <a:latin typeface="Arial" panose="020B0604020202020204" pitchFamily="34" charset="0"/>
                <a:cs typeface="Arial" panose="020B0604020202020204" pitchFamily="34" charset="0"/>
              </a:rPr>
              <a:t>N</a:t>
            </a:r>
            <a:r>
              <a:rPr lang="en-US" altLang="en-US" dirty="0">
                <a:solidFill>
                  <a:schemeClr val="tx1"/>
                </a:solidFill>
                <a:latin typeface="Arial" panose="020B0604020202020204" pitchFamily="34" charset="0"/>
                <a:cs typeface="Arial" panose="020B0604020202020204" pitchFamily="34" charset="0"/>
              </a:rPr>
              <a:t>)=f(x</a:t>
            </a:r>
            <a:r>
              <a:rPr lang="en-US" altLang="en-US" baseline="-25000" dirty="0">
                <a:solidFill>
                  <a:schemeClr val="tx1"/>
                </a:solidFill>
                <a:latin typeface="Arial" panose="020B0604020202020204" pitchFamily="34" charset="0"/>
                <a:cs typeface="Arial" panose="020B0604020202020204" pitchFamily="34" charset="0"/>
              </a:rPr>
              <a:t>1</a:t>
            </a:r>
            <a:r>
              <a:rPr lang="en-US" altLang="en-US" dirty="0">
                <a:solidFill>
                  <a:schemeClr val="tx1"/>
                </a:solidFill>
                <a:latin typeface="Arial" panose="020B0604020202020204" pitchFamily="34" charset="0"/>
                <a:cs typeface="Arial" panose="020B0604020202020204" pitchFamily="34" charset="0"/>
              </a:rPr>
              <a:t>)|f(x</a:t>
            </a:r>
            <a:r>
              <a:rPr lang="en-US" altLang="en-US" baseline="-25000" dirty="0">
                <a:solidFill>
                  <a:schemeClr val="tx1"/>
                </a:solidFill>
                <a:latin typeface="Arial" panose="020B0604020202020204" pitchFamily="34" charset="0"/>
                <a:cs typeface="Arial" panose="020B0604020202020204" pitchFamily="34" charset="0"/>
              </a:rPr>
              <a:t>2</a:t>
            </a:r>
            <a:r>
              <a:rPr lang="en-US" altLang="en-US" dirty="0">
                <a:solidFill>
                  <a:schemeClr val="tx1"/>
                </a:solidFill>
                <a:latin typeface="Arial" panose="020B0604020202020204" pitchFamily="34" charset="0"/>
                <a:cs typeface="Arial" panose="020B0604020202020204" pitchFamily="34" charset="0"/>
              </a:rPr>
              <a:t>)…|f(</a:t>
            </a:r>
            <a:r>
              <a:rPr lang="en-US" altLang="en-US" dirty="0" err="1">
                <a:solidFill>
                  <a:schemeClr val="tx1"/>
                </a:solidFill>
                <a:latin typeface="Arial" panose="020B0604020202020204" pitchFamily="34" charset="0"/>
                <a:cs typeface="Arial" panose="020B0604020202020204" pitchFamily="34" charset="0"/>
              </a:rPr>
              <a:t>x</a:t>
            </a:r>
            <a:r>
              <a:rPr lang="en-US" altLang="en-US" baseline="-25000" dirty="0" err="1">
                <a:solidFill>
                  <a:schemeClr val="tx1"/>
                </a:solidFill>
                <a:latin typeface="Arial" panose="020B0604020202020204" pitchFamily="34" charset="0"/>
                <a:cs typeface="Arial" panose="020B0604020202020204" pitchFamily="34" charset="0"/>
              </a:rPr>
              <a:t>N</a:t>
            </a:r>
            <a:r>
              <a:rPr lang="en-US" altLang="en-US" dirty="0">
                <a:solidFill>
                  <a:schemeClr val="tx1"/>
                </a:solidFill>
                <a:latin typeface="Arial" panose="020B0604020202020204" pitchFamily="34" charset="0"/>
                <a:cs typeface="Arial" panose="020B0604020202020204" pitchFamily="34" charset="0"/>
              </a:rPr>
              <a:t>) for N=2n/</a:t>
            </a:r>
            <a:r>
              <a:rPr lang="en-US" altLang="en-US" sz="3200" dirty="0">
                <a:solidFill>
                  <a:schemeClr val="tx1"/>
                </a:solidFill>
                <a:latin typeface="Symbol" pitchFamily="2" charset="2"/>
              </a:rPr>
              <a:t>e</a:t>
            </a:r>
            <a:r>
              <a:rPr lang="en-US" altLang="en-US" sz="3200" dirty="0">
                <a:solidFill>
                  <a:schemeClr val="tx1"/>
                </a:solidFill>
                <a:latin typeface="Arial" panose="020B0604020202020204" pitchFamily="34" charset="0"/>
                <a:cs typeface="Arial" panose="020B0604020202020204" pitchFamily="34" charset="0"/>
              </a:rPr>
              <a:t>(n)</a:t>
            </a:r>
            <a:endParaRPr lang="en-US" altLang="en-US" sz="3200" baseline="30000" dirty="0">
              <a:solidFill>
                <a:schemeClr val="tx1"/>
              </a:solidFill>
              <a:latin typeface="Arial" panose="020B0604020202020204" pitchFamily="34" charset="0"/>
              <a:cs typeface="Arial" panose="020B0604020202020204" pitchFamily="34" charset="0"/>
            </a:endParaRPr>
          </a:p>
          <a:p>
            <a:pPr eaLnBrk="1" hangingPunct="1">
              <a:lnSpc>
                <a:spcPct val="90000"/>
              </a:lnSpc>
              <a:buFontTx/>
              <a:buNone/>
            </a:pPr>
            <a:r>
              <a:rPr lang="en-US" altLang="en-US" dirty="0">
                <a:latin typeface="Arial" panose="020B0604020202020204" pitchFamily="34" charset="0"/>
                <a:cs typeface="Arial" panose="020B0604020202020204" pitchFamily="34" charset="0"/>
              </a:rPr>
              <a:t>           is a one-way function		          |x</a:t>
            </a:r>
            <a:r>
              <a:rPr lang="en-US" altLang="en-US" baseline="-25000" dirty="0">
                <a:latin typeface="Arial" panose="020B0604020202020204" pitchFamily="34" charset="0"/>
                <a:cs typeface="Arial" panose="020B0604020202020204" pitchFamily="34" charset="0"/>
              </a:rPr>
              <a:t>i</a:t>
            </a:r>
            <a:r>
              <a:rPr lang="en-US" altLang="en-US" dirty="0">
                <a:latin typeface="Arial" panose="020B0604020202020204" pitchFamily="34" charset="0"/>
                <a:cs typeface="Arial" panose="020B0604020202020204" pitchFamily="34" charset="0"/>
              </a:rPr>
              <a:t>|=n</a:t>
            </a:r>
          </a:p>
          <a:p>
            <a:pPr eaLnBrk="1" hangingPunct="1">
              <a:lnSpc>
                <a:spcPct val="90000"/>
              </a:lnSpc>
              <a:buFontTx/>
              <a:buNone/>
            </a:pPr>
            <a:endParaRPr lang="en-US" altLang="en-US" dirty="0">
              <a:latin typeface="Arial" panose="020B0604020202020204" pitchFamily="34" charset="0"/>
              <a:cs typeface="Arial" panose="020B0604020202020204" pitchFamily="34" charset="0"/>
            </a:endParaRPr>
          </a:p>
          <a:p>
            <a:pPr eaLnBrk="1" hangingPunct="1">
              <a:lnSpc>
                <a:spcPct val="90000"/>
              </a:lnSpc>
              <a:buFontTx/>
              <a:buNone/>
            </a:pPr>
            <a:endParaRPr lang="en-US" altLang="en-US" dirty="0">
              <a:latin typeface="Arial" panose="020B0604020202020204" pitchFamily="34" charset="0"/>
              <a:cs typeface="Arial" panose="020B0604020202020204" pitchFamily="34" charset="0"/>
            </a:endParaRPr>
          </a:p>
          <a:p>
            <a:pPr eaLnBrk="1" hangingPunct="1">
              <a:lnSpc>
                <a:spcPct val="90000"/>
              </a:lnSpc>
              <a:buFontTx/>
              <a:buNone/>
            </a:pPr>
            <a:endParaRPr lang="en-US" altLang="en-US" dirty="0">
              <a:latin typeface="Arial" panose="020B0604020202020204" pitchFamily="34" charset="0"/>
              <a:cs typeface="Arial" panose="020B0604020202020204" pitchFamily="34" charset="0"/>
            </a:endParaRPr>
          </a:p>
          <a:p>
            <a:pPr eaLnBrk="1" hangingPunct="1">
              <a:lnSpc>
                <a:spcPct val="90000"/>
              </a:lnSpc>
              <a:buFontTx/>
              <a:buNone/>
            </a:pPr>
            <a:endParaRPr lang="en-US" altLang="en-US" dirty="0">
              <a:latin typeface="Arial" panose="020B0604020202020204" pitchFamily="34" charset="0"/>
              <a:cs typeface="Arial" panose="020B0604020202020204" pitchFamily="34" charset="0"/>
            </a:endParaRPr>
          </a:p>
          <a:p>
            <a:pPr eaLnBrk="1" hangingPunct="1">
              <a:lnSpc>
                <a:spcPct val="90000"/>
              </a:lnSpc>
              <a:buFontTx/>
              <a:buNone/>
            </a:pPr>
            <a:endParaRPr lang="en-US" altLang="en-US" dirty="0">
              <a:latin typeface="Arial" panose="020B0604020202020204" pitchFamily="34" charset="0"/>
              <a:cs typeface="Arial" panose="020B0604020202020204" pitchFamily="34" charset="0"/>
            </a:endParaRPr>
          </a:p>
        </p:txBody>
      </p:sp>
      <p:sp>
        <p:nvSpPr>
          <p:cNvPr id="21507" name="TextBox 3">
            <a:extLst>
              <a:ext uri="{FF2B5EF4-FFF2-40B4-BE49-F238E27FC236}">
                <a16:creationId xmlns:a16="http://schemas.microsoft.com/office/drawing/2014/main" id="{C3E61E72-D03D-2542-A58E-ECEDD637951C}"/>
              </a:ext>
            </a:extLst>
          </p:cNvPr>
          <p:cNvSpPr txBox="1">
            <a:spLocks noChangeArrowheads="1"/>
          </p:cNvSpPr>
          <p:nvPr/>
        </p:nvSpPr>
        <p:spPr bwMode="auto">
          <a:xfrm>
            <a:off x="97631" y="4855458"/>
            <a:ext cx="9046369" cy="126188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dirty="0">
                <a:latin typeface="Arial" panose="020B0604020202020204" pitchFamily="34" charset="0"/>
                <a:cs typeface="Arial" panose="020B0604020202020204" pitchFamily="34" charset="0"/>
              </a:rPr>
              <a:t>There is a </a:t>
            </a:r>
            <a:r>
              <a:rPr lang="en-US" altLang="en-US" sz="2800" b="1" dirty="0">
                <a:latin typeface="Arial" panose="020B0604020202020204" pitchFamily="34" charset="0"/>
                <a:cs typeface="Arial" panose="020B0604020202020204" pitchFamily="34" charset="0"/>
              </a:rPr>
              <a:t>HUGE blowup </a:t>
            </a:r>
            <a:r>
              <a:rPr lang="en-US" altLang="en-US" dirty="0">
                <a:latin typeface="Arial" panose="020B0604020202020204" pitchFamily="34" charset="0"/>
                <a:cs typeface="Arial" panose="020B0604020202020204" pitchFamily="34" charset="0"/>
              </a:rPr>
              <a:t>in parameters going from n to n’=</a:t>
            </a:r>
            <a:r>
              <a:rPr lang="en-US" altLang="en-US" dirty="0" err="1">
                <a:latin typeface="Arial" panose="020B0604020202020204" pitchFamily="34" charset="0"/>
                <a:cs typeface="Arial" panose="020B0604020202020204" pitchFamily="34" charset="0"/>
              </a:rPr>
              <a:t>Nn</a:t>
            </a:r>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In practice, say if f is hard to invert on 1% on length 1000 inputs </a:t>
            </a:r>
          </a:p>
          <a:p>
            <a:r>
              <a:rPr lang="en-US" altLang="en-US" dirty="0">
                <a:latin typeface="Arial" panose="020B0604020202020204" pitchFamily="34" charset="0"/>
                <a:cs typeface="Arial" panose="020B0604020202020204" pitchFamily="34" charset="0"/>
              </a:rPr>
              <a:t>Then F is hard to invert everywhere on 100,000,000 length inputs </a:t>
            </a:r>
          </a:p>
        </p:txBody>
      </p:sp>
    </p:spTree>
    <p:extLst>
      <p:ext uri="{BB962C8B-B14F-4D97-AF65-F5344CB8AC3E}">
        <p14:creationId xmlns:p14="http://schemas.microsoft.com/office/powerpoint/2010/main" val="1042879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5" descr="http://www.rsa.com/rsalabs/faq/images/eca.gif">
            <a:extLst>
              <a:ext uri="{FF2B5EF4-FFF2-40B4-BE49-F238E27FC236}">
                <a16:creationId xmlns:a16="http://schemas.microsoft.com/office/drawing/2014/main" id="{93F36826-8125-FB47-9569-91563B1D19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
            <a:ext cx="70104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6">
            <a:extLst>
              <a:ext uri="{FF2B5EF4-FFF2-40B4-BE49-F238E27FC236}">
                <a16:creationId xmlns:a16="http://schemas.microsoft.com/office/drawing/2014/main" id="{7984204C-907C-B44B-A438-EED042D67E40}"/>
              </a:ext>
            </a:extLst>
          </p:cNvPr>
          <p:cNvSpPr txBox="1">
            <a:spLocks noChangeArrowheads="1"/>
          </p:cNvSpPr>
          <p:nvPr/>
        </p:nvSpPr>
        <p:spPr bwMode="auto">
          <a:xfrm>
            <a:off x="457200" y="5105400"/>
            <a:ext cx="76422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a:solidFill>
                  <a:srgbClr val="000000"/>
                </a:solidFill>
              </a:rPr>
              <a:t>P1+ P2 = P4 where s = (y</a:t>
            </a:r>
            <a:r>
              <a:rPr lang="en-US" altLang="en-US" baseline="-25000">
                <a:solidFill>
                  <a:srgbClr val="000000"/>
                </a:solidFill>
              </a:rPr>
              <a:t>P1</a:t>
            </a:r>
            <a:r>
              <a:rPr lang="en-US" altLang="en-US">
                <a:solidFill>
                  <a:srgbClr val="000000"/>
                </a:solidFill>
              </a:rPr>
              <a:t> – y</a:t>
            </a:r>
            <a:r>
              <a:rPr lang="en-US" altLang="en-US" baseline="-25000">
                <a:solidFill>
                  <a:srgbClr val="000000"/>
                </a:solidFill>
              </a:rPr>
              <a:t>P2</a:t>
            </a:r>
            <a:r>
              <a:rPr lang="en-US" altLang="en-US">
                <a:solidFill>
                  <a:srgbClr val="000000"/>
                </a:solidFill>
              </a:rPr>
              <a:t>) / (x</a:t>
            </a:r>
            <a:r>
              <a:rPr lang="en-US" altLang="en-US" baseline="-25000">
                <a:solidFill>
                  <a:srgbClr val="000000"/>
                </a:solidFill>
              </a:rPr>
              <a:t>P1</a:t>
            </a:r>
            <a:r>
              <a:rPr lang="en-US" altLang="en-US">
                <a:solidFill>
                  <a:srgbClr val="000000"/>
                </a:solidFill>
              </a:rPr>
              <a:t> – x</a:t>
            </a:r>
            <a:r>
              <a:rPr lang="en-US" altLang="en-US" baseline="-25000">
                <a:solidFill>
                  <a:srgbClr val="000000"/>
                </a:solidFill>
              </a:rPr>
              <a:t>P2</a:t>
            </a:r>
            <a:r>
              <a:rPr lang="en-US" altLang="en-US">
                <a:solidFill>
                  <a:srgbClr val="000000"/>
                </a:solidFill>
              </a:rPr>
              <a:t>) mod p </a:t>
            </a:r>
            <a:br>
              <a:rPr lang="en-US" altLang="en-US">
                <a:solidFill>
                  <a:srgbClr val="000000"/>
                </a:solidFill>
              </a:rPr>
            </a:br>
            <a:br>
              <a:rPr lang="en-US" altLang="en-US">
                <a:solidFill>
                  <a:srgbClr val="000000"/>
                </a:solidFill>
              </a:rPr>
            </a:br>
            <a:r>
              <a:rPr lang="en-US" altLang="en-US">
                <a:solidFill>
                  <a:srgbClr val="000000"/>
                </a:solidFill>
              </a:rPr>
              <a:t>x</a:t>
            </a:r>
            <a:r>
              <a:rPr lang="en-US" altLang="en-US" baseline="-25000">
                <a:solidFill>
                  <a:srgbClr val="000000"/>
                </a:solidFill>
              </a:rPr>
              <a:t>P4</a:t>
            </a:r>
            <a:r>
              <a:rPr lang="en-US" altLang="en-US">
                <a:solidFill>
                  <a:srgbClr val="000000"/>
                </a:solidFill>
              </a:rPr>
              <a:t> = s</a:t>
            </a:r>
            <a:r>
              <a:rPr lang="en-US" altLang="en-US" baseline="30000">
                <a:solidFill>
                  <a:srgbClr val="000000"/>
                </a:solidFill>
              </a:rPr>
              <a:t>2</a:t>
            </a:r>
            <a:r>
              <a:rPr lang="en-US" altLang="en-US">
                <a:solidFill>
                  <a:srgbClr val="000000"/>
                </a:solidFill>
              </a:rPr>
              <a:t> – x</a:t>
            </a:r>
            <a:r>
              <a:rPr lang="en-US" altLang="en-US" baseline="-25000">
                <a:solidFill>
                  <a:srgbClr val="000000"/>
                </a:solidFill>
              </a:rPr>
              <a:t>P1</a:t>
            </a:r>
            <a:r>
              <a:rPr lang="en-US" altLang="en-US">
                <a:solidFill>
                  <a:srgbClr val="000000"/>
                </a:solidFill>
              </a:rPr>
              <a:t> – x</a:t>
            </a:r>
            <a:r>
              <a:rPr lang="en-US" altLang="en-US" baseline="-25000">
                <a:solidFill>
                  <a:srgbClr val="000000"/>
                </a:solidFill>
              </a:rPr>
              <a:t>P2</a:t>
            </a:r>
            <a:r>
              <a:rPr lang="en-US" altLang="en-US">
                <a:solidFill>
                  <a:srgbClr val="000000"/>
                </a:solidFill>
              </a:rPr>
              <a:t> mod p and y</a:t>
            </a:r>
            <a:r>
              <a:rPr lang="en-US" altLang="en-US" baseline="-25000">
                <a:solidFill>
                  <a:srgbClr val="000000"/>
                </a:solidFill>
              </a:rPr>
              <a:t>P4</a:t>
            </a:r>
            <a:r>
              <a:rPr lang="en-US" altLang="en-US">
                <a:solidFill>
                  <a:srgbClr val="000000"/>
                </a:solidFill>
              </a:rPr>
              <a:t> = -y</a:t>
            </a:r>
            <a:r>
              <a:rPr lang="en-US" altLang="en-US" baseline="-25000">
                <a:solidFill>
                  <a:srgbClr val="000000"/>
                </a:solidFill>
              </a:rPr>
              <a:t>P1</a:t>
            </a:r>
            <a:r>
              <a:rPr lang="en-US" altLang="en-US">
                <a:solidFill>
                  <a:srgbClr val="000000"/>
                </a:solidFill>
              </a:rPr>
              <a:t> + s(x</a:t>
            </a:r>
            <a:r>
              <a:rPr lang="en-US" altLang="en-US" baseline="-25000">
                <a:solidFill>
                  <a:srgbClr val="000000"/>
                </a:solidFill>
              </a:rPr>
              <a:t>P1</a:t>
            </a:r>
            <a:r>
              <a:rPr lang="en-US" altLang="en-US">
                <a:solidFill>
                  <a:srgbClr val="000000"/>
                </a:solidFill>
              </a:rPr>
              <a:t> – x</a:t>
            </a:r>
            <a:r>
              <a:rPr lang="en-US" altLang="en-US" baseline="-25000">
                <a:solidFill>
                  <a:srgbClr val="000000"/>
                </a:solidFill>
              </a:rPr>
              <a:t>P4</a:t>
            </a:r>
            <a:r>
              <a:rPr lang="en-US" altLang="en-US">
                <a:solidFill>
                  <a:srgbClr val="000000"/>
                </a:solidFill>
              </a:rPr>
              <a:t>) mod p </a:t>
            </a:r>
          </a:p>
        </p:txBody>
      </p:sp>
    </p:spTree>
    <p:extLst>
      <p:ext uri="{BB962C8B-B14F-4D97-AF65-F5344CB8AC3E}">
        <p14:creationId xmlns:p14="http://schemas.microsoft.com/office/powerpoint/2010/main" val="37912151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98B6272-A507-354E-BEB6-CBAA5E6D829C}"/>
              </a:ext>
            </a:extLst>
          </p:cNvPr>
          <p:cNvSpPr>
            <a:spLocks noGrp="1" noChangeArrowheads="1"/>
          </p:cNvSpPr>
          <p:nvPr>
            <p:ph type="title"/>
          </p:nvPr>
        </p:nvSpPr>
        <p:spPr>
          <a:xfrm>
            <a:off x="762000" y="0"/>
            <a:ext cx="7772400" cy="1143000"/>
          </a:xfrm>
        </p:spPr>
        <p:txBody>
          <a:bodyPr/>
          <a:lstStyle/>
          <a:p>
            <a:r>
              <a:rPr lang="en-US" altLang="en-US" sz="3600"/>
              <a:t>Why consider this group?</a:t>
            </a:r>
            <a:endParaRPr lang="en-US" altLang="en-US"/>
          </a:p>
        </p:txBody>
      </p:sp>
      <p:sp>
        <p:nvSpPr>
          <p:cNvPr id="232451" name="Rectangle 3">
            <a:extLst>
              <a:ext uri="{FF2B5EF4-FFF2-40B4-BE49-F238E27FC236}">
                <a16:creationId xmlns:a16="http://schemas.microsoft.com/office/drawing/2014/main" id="{91F0F05A-FF27-8A44-8B83-DC344D8D8D02}"/>
              </a:ext>
            </a:extLst>
          </p:cNvPr>
          <p:cNvSpPr>
            <a:spLocks noGrp="1" noChangeArrowheads="1"/>
          </p:cNvSpPr>
          <p:nvPr>
            <p:ph type="body" idx="1"/>
          </p:nvPr>
        </p:nvSpPr>
        <p:spPr>
          <a:xfrm>
            <a:off x="-20320" y="1066800"/>
            <a:ext cx="8915400" cy="4493538"/>
          </a:xfrm>
        </p:spPr>
        <p:txBody>
          <a:bodyPr/>
          <a:lstStyle/>
          <a:p>
            <a:pPr>
              <a:defRPr/>
            </a:pPr>
            <a:r>
              <a:rPr lang="en-US" sz="2400" dirty="0">
                <a:solidFill>
                  <a:schemeClr val="tx1"/>
                </a:solidFill>
                <a:latin typeface="Arial" panose="020B0604020202020204" pitchFamily="34" charset="0"/>
                <a:ea typeface="ＭＳ Ｐゴシック" pitchFamily="-84" charset="-128"/>
                <a:cs typeface="Arial" panose="020B0604020202020204" pitchFamily="34" charset="0"/>
              </a:rPr>
              <a:t>Elliptic Log </a:t>
            </a:r>
            <a:r>
              <a:rPr lang="en-US" sz="2400" dirty="0" err="1">
                <a:solidFill>
                  <a:schemeClr val="tx1"/>
                </a:solidFill>
                <a:latin typeface="Arial" panose="020B0604020202020204" pitchFamily="34" charset="0"/>
                <a:ea typeface="ＭＳ Ｐゴシック" pitchFamily="-84" charset="-128"/>
                <a:cs typeface="Arial" panose="020B0604020202020204" pitchFamily="34" charset="0"/>
              </a:rPr>
              <a:t>problem(EDLP</a:t>
            </a:r>
            <a:r>
              <a:rPr lang="en-US" sz="2400" dirty="0">
                <a:solidFill>
                  <a:schemeClr val="tx1"/>
                </a:solidFill>
                <a:latin typeface="Arial" panose="020B0604020202020204" pitchFamily="34" charset="0"/>
                <a:ea typeface="ＭＳ Ｐゴシック" pitchFamily="-84" charset="-128"/>
                <a:cs typeface="Arial" panose="020B0604020202020204" pitchFamily="34" charset="0"/>
              </a:rPr>
              <a:t>)  may be harder than the discrete log </a:t>
            </a:r>
            <a:r>
              <a:rPr lang="en-US" sz="2400" dirty="0" err="1">
                <a:solidFill>
                  <a:schemeClr val="tx1"/>
                </a:solidFill>
                <a:latin typeface="Arial" panose="020B0604020202020204" pitchFamily="34" charset="0"/>
                <a:ea typeface="ＭＳ Ｐゴシック" pitchFamily="-84" charset="-128"/>
                <a:cs typeface="Arial" panose="020B0604020202020204" pitchFamily="34" charset="0"/>
              </a:rPr>
              <a:t>problem(DLP</a:t>
            </a:r>
            <a:r>
              <a:rPr lang="en-US" sz="2400" dirty="0">
                <a:solidFill>
                  <a:schemeClr val="tx1"/>
                </a:solidFill>
                <a:latin typeface="Arial" panose="020B0604020202020204" pitchFamily="34" charset="0"/>
                <a:ea typeface="ＭＳ Ｐゴシック" pitchFamily="-84" charset="-128"/>
                <a:cs typeface="Arial" panose="020B0604020202020204" pitchFamily="34" charset="0"/>
              </a:rPr>
              <a:t>): best algorithm known is slower for EDLP than DLP  </a:t>
            </a:r>
          </a:p>
          <a:p>
            <a:pPr>
              <a:defRPr/>
            </a:pPr>
            <a:endParaRPr lang="en-US" sz="2400" dirty="0">
              <a:solidFill>
                <a:schemeClr val="tx1"/>
              </a:solidFill>
              <a:ea typeface="ＭＳ Ｐゴシック" pitchFamily="-84" charset="-128"/>
            </a:endParaRPr>
          </a:p>
          <a:p>
            <a:pPr>
              <a:defRPr/>
            </a:pPr>
            <a:r>
              <a:rPr lang="en-US" sz="2400" dirty="0">
                <a:solidFill>
                  <a:schemeClr val="tx1"/>
                </a:solidFill>
                <a:latin typeface="Arial" panose="020B0604020202020204" pitchFamily="34" charset="0"/>
                <a:ea typeface="ＭＳ Ｐゴシック" pitchFamily="-84" charset="-128"/>
                <a:cs typeface="Arial" panose="020B0604020202020204" pitchFamily="34" charset="0"/>
              </a:rPr>
              <a:t>This Results in being able to use smaller groups with smaller security parameter (and operation cost) for same time invested to invert- an advantage for wireless devices </a:t>
            </a:r>
            <a:r>
              <a:rPr lang="en-US" sz="2400" dirty="0" err="1">
                <a:solidFill>
                  <a:schemeClr val="tx1"/>
                </a:solidFill>
                <a:latin typeface="Arial" panose="020B0604020202020204" pitchFamily="34" charset="0"/>
                <a:ea typeface="ＭＳ Ｐゴシック" pitchFamily="-84" charset="-128"/>
                <a:cs typeface="Arial" panose="020B0604020202020204" pitchFamily="34" charset="0"/>
              </a:rPr>
              <a:t>w</a:t>
            </a:r>
            <a:r>
              <a:rPr lang="en-US" sz="2400" dirty="0">
                <a:solidFill>
                  <a:schemeClr val="tx1"/>
                </a:solidFill>
                <a:latin typeface="Arial" panose="020B0604020202020204" pitchFamily="34" charset="0"/>
                <a:ea typeface="ＭＳ Ｐゴシック" pitchFamily="-84" charset="-128"/>
                <a:cs typeface="Arial" panose="020B0604020202020204" pitchFamily="34" charset="0"/>
              </a:rPr>
              <a:t>. low memory/ power</a:t>
            </a:r>
            <a:endParaRPr lang="en-US" sz="2800" dirty="0">
              <a:solidFill>
                <a:schemeClr val="tx1"/>
              </a:solidFill>
              <a:latin typeface="Arial" panose="020B0604020202020204" pitchFamily="34" charset="0"/>
              <a:ea typeface="ＭＳ Ｐゴシック" pitchFamily="-84" charset="-128"/>
              <a:cs typeface="Arial" panose="020B0604020202020204" pitchFamily="34" charset="0"/>
            </a:endParaRPr>
          </a:p>
          <a:p>
            <a:pPr>
              <a:buFontTx/>
              <a:buNone/>
              <a:defRPr/>
            </a:pPr>
            <a:endParaRPr lang="en-US" sz="2800" dirty="0">
              <a:solidFill>
                <a:schemeClr val="tx1"/>
              </a:solidFill>
              <a:latin typeface="Arial" panose="020B0604020202020204" pitchFamily="34" charset="0"/>
              <a:ea typeface="ＭＳ Ｐゴシック" pitchFamily="-84" charset="-128"/>
              <a:cs typeface="Arial" panose="020B0604020202020204" pitchFamily="34" charset="0"/>
            </a:endParaRPr>
          </a:p>
          <a:p>
            <a:pPr>
              <a:defRPr/>
            </a:pPr>
            <a:r>
              <a:rPr lang="en-US" sz="2400" b="1" dirty="0">
                <a:solidFill>
                  <a:schemeClr val="tx1"/>
                </a:solidFill>
                <a:effectLst>
                  <a:outerShdw blurRad="38100" dist="38100" dir="2700000" algn="tl">
                    <a:srgbClr val="DDDDDD"/>
                  </a:outerShdw>
                </a:effectLst>
                <a:latin typeface="Arial" panose="020B0604020202020204" pitchFamily="34" charset="0"/>
                <a:ea typeface="ＭＳ Ｐゴシック" pitchFamily="-84" charset="-128"/>
                <a:cs typeface="Arial" panose="020B0604020202020204" pitchFamily="34" charset="0"/>
              </a:rPr>
              <a:t>Can define </a:t>
            </a:r>
            <a:r>
              <a:rPr lang="en-US" sz="2400" dirty="0">
                <a:solidFill>
                  <a:schemeClr val="tx1"/>
                </a:solidFill>
                <a:effectLst>
                  <a:outerShdw blurRad="38100" dist="38100" dir="2700000" algn="tl">
                    <a:srgbClr val="DDDDDD"/>
                  </a:outerShdw>
                </a:effectLst>
                <a:latin typeface="Arial" panose="020B0604020202020204" pitchFamily="34" charset="0"/>
                <a:ea typeface="ＭＳ Ｐゴシック" pitchFamily="-84" charset="-128"/>
                <a:cs typeface="Arial" panose="020B0604020202020204" pitchFamily="34" charset="0"/>
              </a:rPr>
              <a:t>E</a:t>
            </a:r>
            <a:r>
              <a:rPr lang="en-US" sz="2400" dirty="0">
                <a:solidFill>
                  <a:schemeClr val="tx1"/>
                </a:solidFill>
                <a:latin typeface="Arial" panose="020B0604020202020204" pitchFamily="34" charset="0"/>
                <a:ea typeface="ＭＳ Ｐゴシック" pitchFamily="-84" charset="-128"/>
                <a:cs typeface="Arial" panose="020B0604020202020204" pitchFamily="34" charset="0"/>
              </a:rPr>
              <a:t>CDH &amp; </a:t>
            </a:r>
            <a:r>
              <a:rPr lang="en-US" sz="2400" b="1" dirty="0">
                <a:solidFill>
                  <a:schemeClr val="tx1"/>
                </a:solidFill>
                <a:effectLst>
                  <a:outerShdw blurRad="38100" dist="38100" dir="2700000" algn="tl">
                    <a:srgbClr val="DDDDDD"/>
                  </a:outerShdw>
                </a:effectLst>
                <a:latin typeface="Arial" panose="020B0604020202020204" pitchFamily="34" charset="0"/>
                <a:ea typeface="ＭＳ Ｐゴシック" pitchFamily="-84" charset="-128"/>
                <a:cs typeface="Arial" panose="020B0604020202020204" pitchFamily="34" charset="0"/>
              </a:rPr>
              <a:t>E</a:t>
            </a:r>
            <a:r>
              <a:rPr lang="en-US" sz="2400" dirty="0">
                <a:solidFill>
                  <a:schemeClr val="tx1"/>
                </a:solidFill>
                <a:latin typeface="Arial" panose="020B0604020202020204" pitchFamily="34" charset="0"/>
                <a:ea typeface="ＭＳ Ｐゴシック" pitchFamily="-84" charset="-128"/>
                <a:cs typeface="Arial" panose="020B0604020202020204" pitchFamily="34" charset="0"/>
              </a:rPr>
              <a:t>DDH analogues over Elliptic Curves of     	           CDH &amp; DDH</a:t>
            </a:r>
          </a:p>
          <a:p>
            <a:pPr>
              <a:buFontTx/>
              <a:buNone/>
              <a:defRPr/>
            </a:pPr>
            <a:r>
              <a:rPr lang="en-US" sz="2400" dirty="0">
                <a:solidFill>
                  <a:schemeClr val="tx1"/>
                </a:solidFill>
                <a:latin typeface="Arial" panose="020B0604020202020204" pitchFamily="34" charset="0"/>
                <a:ea typeface="ＭＳ Ｐゴシック" pitchFamily="-84" charset="-128"/>
                <a:cs typeface="Arial" panose="020B0604020202020204" pitchFamily="34" charset="0"/>
              </a:rPr>
              <a:t>   ECDH  seems hard, </a:t>
            </a:r>
          </a:p>
          <a:p>
            <a:pPr>
              <a:buFontTx/>
              <a:buNone/>
              <a:defRPr/>
            </a:pPr>
            <a:r>
              <a:rPr lang="en-US" sz="2400" dirty="0">
                <a:solidFill>
                  <a:schemeClr val="tx1"/>
                </a:solidFill>
                <a:latin typeface="Arial" panose="020B0604020202020204" pitchFamily="34" charset="0"/>
                <a:ea typeface="ＭＳ Ｐゴシック" pitchFamily="-84" charset="-128"/>
                <a:cs typeface="Arial" panose="020B0604020202020204" pitchFamily="34" charset="0"/>
              </a:rPr>
              <a:t>   but</a:t>
            </a:r>
            <a:r>
              <a:rPr lang="en-US" sz="2400" b="1" dirty="0">
                <a:solidFill>
                  <a:schemeClr val="tx1"/>
                </a:solidFill>
                <a:effectLst>
                  <a:outerShdw blurRad="38100" dist="38100" dir="2700000" algn="tl">
                    <a:srgbClr val="DDDDDD"/>
                  </a:outerShdw>
                </a:effectLst>
                <a:latin typeface="Arial" panose="020B0604020202020204" pitchFamily="34" charset="0"/>
                <a:ea typeface="ＭＳ Ｐゴシック" pitchFamily="-84" charset="-128"/>
                <a:cs typeface="Arial" panose="020B0604020202020204" pitchFamily="34" charset="0"/>
              </a:rPr>
              <a:t> </a:t>
            </a:r>
          </a:p>
          <a:p>
            <a:pPr>
              <a:buFontTx/>
              <a:buNone/>
              <a:defRPr/>
            </a:pPr>
            <a:r>
              <a:rPr lang="en-US" sz="2400" b="1" dirty="0">
                <a:solidFill>
                  <a:schemeClr val="tx1"/>
                </a:solidFill>
                <a:effectLst>
                  <a:outerShdw blurRad="38100" dist="38100" dir="2700000" algn="tl">
                    <a:srgbClr val="DDDDDD"/>
                  </a:outerShdw>
                </a:effectLst>
                <a:latin typeface="Arial" panose="020B0604020202020204" pitchFamily="34" charset="0"/>
                <a:ea typeface="ＭＳ Ｐゴシック" pitchFamily="-84" charset="-128"/>
                <a:cs typeface="Arial" panose="020B0604020202020204" pitchFamily="34" charset="0"/>
              </a:rPr>
              <a:t>   EDDH problem is easy to decide</a:t>
            </a:r>
            <a:r>
              <a:rPr lang="en-US" sz="2400" dirty="0">
                <a:solidFill>
                  <a:schemeClr val="tx1"/>
                </a:solidFill>
                <a:ea typeface="ＭＳ Ｐゴシック" pitchFamily="-84" charset="-128"/>
              </a:rPr>
              <a:t>.  </a:t>
            </a:r>
          </a:p>
        </p:txBody>
      </p:sp>
    </p:spTree>
    <p:extLst>
      <p:ext uri="{BB962C8B-B14F-4D97-AF65-F5344CB8AC3E}">
        <p14:creationId xmlns:p14="http://schemas.microsoft.com/office/powerpoint/2010/main" val="2132461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 y="2133600"/>
            <a:ext cx="8023225" cy="1478280"/>
          </a:xfrm>
          <a:prstGeom prst="rect">
            <a:avLst/>
          </a:prstGeom>
        </p:spPr>
        <p:txBody>
          <a:bodyPr vert="horz" wrap="square" lIns="0" tIns="12700" rIns="0" bIns="0" rtlCol="0">
            <a:spAutoFit/>
          </a:bodyPr>
          <a:lstStyle/>
          <a:p>
            <a:pPr marR="2540" algn="ctr">
              <a:lnSpc>
                <a:spcPts val="3820"/>
              </a:lnSpc>
              <a:spcBef>
                <a:spcPts val="100"/>
              </a:spcBef>
            </a:pPr>
            <a:r>
              <a:rPr sz="3200" spc="-30" dirty="0">
                <a:latin typeface="Arial"/>
                <a:cs typeface="Arial"/>
              </a:rPr>
              <a:t>We </a:t>
            </a:r>
            <a:r>
              <a:rPr sz="3200" dirty="0">
                <a:latin typeface="Arial"/>
                <a:cs typeface="Arial"/>
              </a:rPr>
              <a:t>can do </a:t>
            </a:r>
            <a:r>
              <a:rPr sz="3200" spc="-5" dirty="0">
                <a:latin typeface="Arial"/>
                <a:cs typeface="Arial"/>
              </a:rPr>
              <a:t>better</a:t>
            </a:r>
            <a:r>
              <a:rPr sz="3200" spc="10" dirty="0">
                <a:latin typeface="Arial"/>
                <a:cs typeface="Arial"/>
              </a:rPr>
              <a:t> </a:t>
            </a:r>
            <a:r>
              <a:rPr sz="3200" spc="-5" dirty="0">
                <a:latin typeface="Arial"/>
                <a:cs typeface="Arial"/>
              </a:rPr>
              <a:t>with</a:t>
            </a:r>
            <a:endParaRPr sz="3200" dirty="0">
              <a:latin typeface="Arial"/>
              <a:cs typeface="Arial"/>
            </a:endParaRPr>
          </a:p>
          <a:p>
            <a:pPr marL="107314" algn="ctr">
              <a:lnSpc>
                <a:spcPts val="3800"/>
              </a:lnSpc>
            </a:pPr>
            <a:r>
              <a:rPr sz="3200" b="1" spc="-5" dirty="0">
                <a:latin typeface="Arial"/>
                <a:cs typeface="Arial"/>
              </a:rPr>
              <a:t>concrete </a:t>
            </a:r>
            <a:r>
              <a:rPr sz="3200" dirty="0">
                <a:latin typeface="Arial"/>
                <a:cs typeface="Arial"/>
              </a:rPr>
              <a:t>one way</a:t>
            </a:r>
            <a:r>
              <a:rPr sz="3200" spc="-15" dirty="0">
                <a:latin typeface="Arial"/>
                <a:cs typeface="Arial"/>
              </a:rPr>
              <a:t> </a:t>
            </a:r>
            <a:r>
              <a:rPr sz="3200" spc="-5" dirty="0">
                <a:latin typeface="Arial"/>
                <a:cs typeface="Arial"/>
              </a:rPr>
              <a:t>functions</a:t>
            </a:r>
            <a:endParaRPr sz="3200" dirty="0">
              <a:latin typeface="Arial"/>
              <a:cs typeface="Arial"/>
            </a:endParaRPr>
          </a:p>
          <a:p>
            <a:pPr algn="ctr">
              <a:lnSpc>
                <a:spcPts val="3820"/>
              </a:lnSpc>
            </a:pPr>
            <a:r>
              <a:rPr sz="3200" spc="-60" dirty="0">
                <a:latin typeface="Arial"/>
                <a:cs typeface="Arial"/>
              </a:rPr>
              <a:t>Taking </a:t>
            </a:r>
            <a:r>
              <a:rPr sz="3200" spc="-5" dirty="0">
                <a:latin typeface="Arial"/>
                <a:cs typeface="Arial"/>
              </a:rPr>
              <a:t>advantage </a:t>
            </a:r>
            <a:r>
              <a:rPr sz="3200" dirty="0">
                <a:latin typeface="Arial"/>
                <a:cs typeface="Arial"/>
              </a:rPr>
              <a:t>of </a:t>
            </a:r>
            <a:r>
              <a:rPr sz="3200" spc="-5" dirty="0">
                <a:latin typeface="Arial"/>
                <a:cs typeface="Arial"/>
              </a:rPr>
              <a:t>their </a:t>
            </a:r>
            <a:r>
              <a:rPr sz="3200" dirty="0">
                <a:latin typeface="Arial"/>
                <a:cs typeface="Arial"/>
              </a:rPr>
              <a:t>algebraic</a:t>
            </a:r>
            <a:r>
              <a:rPr sz="3200" spc="55" dirty="0">
                <a:latin typeface="Arial"/>
                <a:cs typeface="Arial"/>
              </a:rPr>
              <a:t> </a:t>
            </a:r>
            <a:r>
              <a:rPr sz="3200" spc="-5" dirty="0">
                <a:latin typeface="Arial"/>
                <a:cs typeface="Arial"/>
              </a:rPr>
              <a:t>structure</a:t>
            </a:r>
            <a:endParaRPr sz="32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381000" y="1168400"/>
            <a:ext cx="8382000" cy="1367041"/>
          </a:xfrm>
          <a:prstGeom prst="rect">
            <a:avLst/>
          </a:prstGeom>
        </p:spPr>
        <p:txBody>
          <a:bodyPr vert="horz" wrap="square" lIns="0" tIns="12700" rIns="0" bIns="0" rtlCol="0">
            <a:spAutoFit/>
          </a:bodyPr>
          <a:lstStyle/>
          <a:p>
            <a:pPr marL="18415">
              <a:lnSpc>
                <a:spcPct val="100000"/>
              </a:lnSpc>
              <a:spcBef>
                <a:spcPts val="100"/>
              </a:spcBef>
              <a:tabLst>
                <a:tab pos="640080" algn="l"/>
              </a:tabLst>
            </a:pPr>
            <a:r>
              <a:rPr spc="-5" dirty="0"/>
              <a:t>In	</a:t>
            </a:r>
            <a:r>
              <a:rPr dirty="0"/>
              <a:t>Search of</a:t>
            </a:r>
            <a:r>
              <a:rPr spc="-105" dirty="0"/>
              <a:t> </a:t>
            </a:r>
            <a:r>
              <a:rPr lang="en-US" spc="-105" dirty="0"/>
              <a:t>Concrete </a:t>
            </a:r>
            <a:r>
              <a:rPr dirty="0"/>
              <a:t>Example</a:t>
            </a:r>
            <a:r>
              <a:rPr lang="en-US" dirty="0"/>
              <a:t>s</a:t>
            </a:r>
            <a:br>
              <a:rPr lang="en-US" dirty="0"/>
            </a:br>
            <a:r>
              <a:rPr lang="en-US" dirty="0"/>
              <a:t>of (weak) One-way functions</a:t>
            </a:r>
            <a:endParaRPr dirty="0"/>
          </a:p>
        </p:txBody>
      </p:sp>
      <p:sp>
        <p:nvSpPr>
          <p:cNvPr id="3" name="object 3"/>
          <p:cNvSpPr txBox="1"/>
          <p:nvPr/>
        </p:nvSpPr>
        <p:spPr>
          <a:xfrm>
            <a:off x="304800" y="4114800"/>
            <a:ext cx="7620000" cy="686726"/>
          </a:xfrm>
          <a:prstGeom prst="rect">
            <a:avLst/>
          </a:prstGeom>
        </p:spPr>
        <p:txBody>
          <a:bodyPr vert="horz" wrap="square" lIns="0" tIns="9525" rIns="0" bIns="0" rtlCol="0">
            <a:spAutoFit/>
          </a:bodyPr>
          <a:lstStyle/>
          <a:p>
            <a:pPr marL="12700" marR="5080" indent="46355">
              <a:lnSpc>
                <a:spcPct val="100400"/>
              </a:lnSpc>
              <a:spcBef>
                <a:spcPts val="75"/>
              </a:spcBef>
              <a:tabLst>
                <a:tab pos="1720850" algn="l"/>
                <a:tab pos="2046605" algn="l"/>
              </a:tabLst>
            </a:pPr>
            <a:r>
              <a:rPr sz="4400" dirty="0">
                <a:solidFill>
                  <a:srgbClr val="FF0000"/>
                </a:solidFill>
                <a:latin typeface="Arial"/>
                <a:cs typeface="Arial"/>
              </a:rPr>
              <a:t>Review</a:t>
            </a:r>
            <a:r>
              <a:rPr lang="en-US" sz="4400" dirty="0">
                <a:solidFill>
                  <a:srgbClr val="FF0000"/>
                </a:solidFill>
                <a:latin typeface="Arial"/>
                <a:cs typeface="Arial"/>
              </a:rPr>
              <a:t>: </a:t>
            </a:r>
            <a:r>
              <a:rPr sz="4400" dirty="0">
                <a:solidFill>
                  <a:srgbClr val="FF0000"/>
                </a:solidFill>
                <a:latin typeface="Arial"/>
                <a:cs typeface="Arial"/>
              </a:rPr>
              <a:t>Basic</a:t>
            </a:r>
            <a:r>
              <a:rPr lang="en-US" sz="4400" dirty="0">
                <a:solidFill>
                  <a:srgbClr val="FF0000"/>
                </a:solidFill>
                <a:latin typeface="Arial"/>
                <a:cs typeface="Arial"/>
              </a:rPr>
              <a:t> </a:t>
            </a:r>
            <a:r>
              <a:rPr sz="4400" spc="-5" dirty="0">
                <a:solidFill>
                  <a:srgbClr val="FF0000"/>
                </a:solidFill>
                <a:latin typeface="Arial"/>
                <a:cs typeface="Arial"/>
              </a:rPr>
              <a:t>G</a:t>
            </a:r>
            <a:r>
              <a:rPr sz="4400" dirty="0">
                <a:solidFill>
                  <a:srgbClr val="FF0000"/>
                </a:solidFill>
                <a:latin typeface="Arial"/>
                <a:cs typeface="Arial"/>
              </a:rPr>
              <a:t>roup</a:t>
            </a:r>
            <a:r>
              <a:rPr lang="en-US" sz="4400" dirty="0">
                <a:solidFill>
                  <a:srgbClr val="FF0000"/>
                </a:solidFill>
                <a:latin typeface="Arial"/>
                <a:cs typeface="Arial"/>
              </a:rPr>
              <a:t> </a:t>
            </a:r>
            <a:r>
              <a:rPr sz="4400" spc="-5" dirty="0">
                <a:solidFill>
                  <a:srgbClr val="FF0000"/>
                </a:solidFill>
                <a:latin typeface="Arial"/>
                <a:cs typeface="Arial"/>
              </a:rPr>
              <a:t>T</a:t>
            </a:r>
            <a:r>
              <a:rPr sz="4400" dirty="0">
                <a:solidFill>
                  <a:srgbClr val="FF0000"/>
                </a:solidFill>
                <a:latin typeface="Arial"/>
                <a:cs typeface="Arial"/>
              </a:rPr>
              <a:t>heory</a:t>
            </a:r>
            <a:endParaRPr sz="4400"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09288" y="162559"/>
            <a:ext cx="3721100" cy="513080"/>
          </a:xfrm>
          <a:prstGeom prst="rect">
            <a:avLst/>
          </a:prstGeom>
        </p:spPr>
        <p:txBody>
          <a:bodyPr vert="horz" wrap="square" lIns="0" tIns="12700" rIns="0" bIns="0" rtlCol="0">
            <a:spAutoFit/>
          </a:bodyPr>
          <a:lstStyle/>
          <a:p>
            <a:pPr marL="12700">
              <a:lnSpc>
                <a:spcPct val="100000"/>
              </a:lnSpc>
              <a:spcBef>
                <a:spcPts val="100"/>
              </a:spcBef>
            </a:pPr>
            <a:r>
              <a:rPr sz="3200" spc="-5" dirty="0"/>
              <a:t>Basic Group</a:t>
            </a:r>
            <a:r>
              <a:rPr sz="3200" spc="-40" dirty="0"/>
              <a:t> </a:t>
            </a:r>
            <a:r>
              <a:rPr sz="3200" spc="-5" dirty="0"/>
              <a:t>Theory</a:t>
            </a:r>
            <a:endParaRPr sz="3200"/>
          </a:p>
        </p:txBody>
      </p:sp>
      <p:sp>
        <p:nvSpPr>
          <p:cNvPr id="3" name="object 3"/>
          <p:cNvSpPr txBox="1"/>
          <p:nvPr/>
        </p:nvSpPr>
        <p:spPr>
          <a:xfrm>
            <a:off x="78739" y="871221"/>
            <a:ext cx="6802755" cy="452120"/>
          </a:xfrm>
          <a:prstGeom prst="rect">
            <a:avLst/>
          </a:prstGeom>
        </p:spPr>
        <p:txBody>
          <a:bodyPr vert="horz" wrap="square" lIns="0" tIns="12700" rIns="0" bIns="0" rtlCol="0">
            <a:spAutoFit/>
          </a:bodyPr>
          <a:lstStyle/>
          <a:p>
            <a:pPr marL="12700">
              <a:lnSpc>
                <a:spcPct val="100000"/>
              </a:lnSpc>
              <a:spcBef>
                <a:spcPts val="100"/>
              </a:spcBef>
            </a:pPr>
            <a:r>
              <a:rPr sz="2800" spc="-5" dirty="0">
                <a:latin typeface="Comic Sans MS"/>
                <a:cs typeface="Comic Sans MS"/>
              </a:rPr>
              <a:t>Group </a:t>
            </a:r>
            <a:r>
              <a:rPr sz="2800" dirty="0">
                <a:latin typeface="Comic Sans MS"/>
                <a:cs typeface="Comic Sans MS"/>
              </a:rPr>
              <a:t>(G, </a:t>
            </a:r>
            <a:r>
              <a:rPr sz="2800" dirty="0">
                <a:latin typeface="Symbol"/>
                <a:cs typeface="Symbol"/>
              </a:rPr>
              <a:t>⋅</a:t>
            </a:r>
            <a:r>
              <a:rPr sz="2800" dirty="0">
                <a:latin typeface="Comic Sans MS"/>
                <a:cs typeface="Comic Sans MS"/>
              </a:rPr>
              <a:t>) set with </a:t>
            </a:r>
            <a:r>
              <a:rPr sz="2800" spc="-5" dirty="0">
                <a:latin typeface="Comic Sans MS"/>
                <a:cs typeface="Comic Sans MS"/>
              </a:rPr>
              <a:t>binary operation</a:t>
            </a:r>
            <a:r>
              <a:rPr sz="2800" spc="-20" dirty="0">
                <a:latin typeface="Comic Sans MS"/>
                <a:cs typeface="Comic Sans MS"/>
              </a:rPr>
              <a:t> </a:t>
            </a:r>
            <a:r>
              <a:rPr sz="2800" spc="-5" dirty="0">
                <a:latin typeface="Comic Sans MS"/>
                <a:cs typeface="Comic Sans MS"/>
              </a:rPr>
              <a:t>s.t.</a:t>
            </a:r>
            <a:endParaRPr sz="2800">
              <a:latin typeface="Comic Sans MS"/>
              <a:cs typeface="Comic Sans MS"/>
            </a:endParaRPr>
          </a:p>
        </p:txBody>
      </p:sp>
      <p:sp>
        <p:nvSpPr>
          <p:cNvPr id="4" name="object 4"/>
          <p:cNvSpPr txBox="1"/>
          <p:nvPr/>
        </p:nvSpPr>
        <p:spPr>
          <a:xfrm>
            <a:off x="40639" y="1294384"/>
            <a:ext cx="5706745" cy="2070100"/>
          </a:xfrm>
          <a:prstGeom prst="rect">
            <a:avLst/>
          </a:prstGeom>
        </p:spPr>
        <p:txBody>
          <a:bodyPr vert="horz" wrap="square" lIns="0" tIns="93980" rIns="0" bIns="0" rtlCol="0">
            <a:spAutoFit/>
          </a:bodyPr>
          <a:lstStyle/>
          <a:p>
            <a:pPr marL="393700" indent="-342900">
              <a:lnSpc>
                <a:spcPct val="100000"/>
              </a:lnSpc>
              <a:spcBef>
                <a:spcPts val="740"/>
              </a:spcBef>
              <a:buChar char="•"/>
              <a:tabLst>
                <a:tab pos="393065" algn="l"/>
                <a:tab pos="393700" algn="l"/>
                <a:tab pos="1934210" algn="l"/>
              </a:tabLst>
            </a:pPr>
            <a:r>
              <a:rPr sz="2800" spc="-5" dirty="0">
                <a:solidFill>
                  <a:srgbClr val="0066FF"/>
                </a:solidFill>
                <a:latin typeface="Arial" panose="020B0604020202020204" pitchFamily="34" charset="0"/>
                <a:cs typeface="Arial" panose="020B0604020202020204" pitchFamily="34" charset="0"/>
              </a:rPr>
              <a:t>Closure:	</a:t>
            </a:r>
            <a:r>
              <a:rPr sz="2800" spc="-5" dirty="0">
                <a:latin typeface="Arial" panose="020B0604020202020204" pitchFamily="34" charset="0"/>
                <a:cs typeface="Arial" panose="020B0604020202020204" pitchFamily="34" charset="0"/>
              </a:rPr>
              <a:t>∀a,b∈G, a⋅b∈G</a:t>
            </a:r>
            <a:endParaRPr sz="2800" dirty="0">
              <a:latin typeface="Arial" panose="020B0604020202020204" pitchFamily="34" charset="0"/>
              <a:cs typeface="Arial" panose="020B0604020202020204" pitchFamily="34" charset="0"/>
            </a:endParaRPr>
          </a:p>
          <a:p>
            <a:pPr marL="393700" indent="-342900">
              <a:lnSpc>
                <a:spcPct val="100000"/>
              </a:lnSpc>
              <a:spcBef>
                <a:spcPts val="640"/>
              </a:spcBef>
              <a:buChar char="•"/>
              <a:tabLst>
                <a:tab pos="393065" algn="l"/>
                <a:tab pos="393700" algn="l"/>
              </a:tabLst>
            </a:pPr>
            <a:r>
              <a:rPr sz="2800" spc="-5" dirty="0">
                <a:solidFill>
                  <a:srgbClr val="0066FF"/>
                </a:solidFill>
                <a:latin typeface="Arial" panose="020B0604020202020204" pitchFamily="34" charset="0"/>
                <a:cs typeface="Arial" panose="020B0604020202020204" pitchFamily="34" charset="0"/>
              </a:rPr>
              <a:t>Identity: </a:t>
            </a:r>
            <a:r>
              <a:rPr sz="2800" dirty="0">
                <a:latin typeface="Arial" panose="020B0604020202020204" pitchFamily="34" charset="0"/>
                <a:cs typeface="Arial" panose="020B0604020202020204" pitchFamily="34" charset="0"/>
              </a:rPr>
              <a:t>∃ 1∈G </a:t>
            </a:r>
            <a:r>
              <a:rPr sz="2800" spc="-5" dirty="0">
                <a:latin typeface="Arial" panose="020B0604020202020204" pitchFamily="34" charset="0"/>
                <a:cs typeface="Arial" panose="020B0604020202020204" pitchFamily="34" charset="0"/>
              </a:rPr>
              <a:t>s.t </a:t>
            </a:r>
            <a:r>
              <a:rPr sz="2800" dirty="0">
                <a:latin typeface="Arial" panose="020B0604020202020204" pitchFamily="34" charset="0"/>
                <a:cs typeface="Arial" panose="020B0604020202020204" pitchFamily="34" charset="0"/>
              </a:rPr>
              <a:t>∀a,</a:t>
            </a:r>
            <a:r>
              <a:rPr sz="2800" spc="105"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1⋅a=a⋅1=a</a:t>
            </a:r>
            <a:endParaRPr sz="2800" dirty="0">
              <a:latin typeface="Arial" panose="020B0604020202020204" pitchFamily="34" charset="0"/>
              <a:cs typeface="Arial" panose="020B0604020202020204" pitchFamily="34" charset="0"/>
            </a:endParaRPr>
          </a:p>
          <a:p>
            <a:pPr marL="393700" indent="-342900">
              <a:lnSpc>
                <a:spcPct val="100000"/>
              </a:lnSpc>
              <a:spcBef>
                <a:spcPts val="740"/>
              </a:spcBef>
              <a:buChar char="•"/>
              <a:tabLst>
                <a:tab pos="393065" algn="l"/>
                <a:tab pos="393700" algn="l"/>
              </a:tabLst>
            </a:pPr>
            <a:r>
              <a:rPr sz="2800" spc="-5" dirty="0">
                <a:solidFill>
                  <a:srgbClr val="0066FF"/>
                </a:solidFill>
                <a:latin typeface="Arial" panose="020B0604020202020204" pitchFamily="34" charset="0"/>
                <a:cs typeface="Arial" panose="020B0604020202020204" pitchFamily="34" charset="0"/>
              </a:rPr>
              <a:t>Inverse: </a:t>
            </a:r>
            <a:r>
              <a:rPr sz="2800" dirty="0">
                <a:latin typeface="Arial" panose="020B0604020202020204" pitchFamily="34" charset="0"/>
                <a:cs typeface="Arial" panose="020B0604020202020204" pitchFamily="34" charset="0"/>
              </a:rPr>
              <a:t>∀a ∈G, ∃ a</a:t>
            </a:r>
            <a:r>
              <a:rPr sz="2775" baseline="25525" dirty="0">
                <a:latin typeface="Arial" panose="020B0604020202020204" pitchFamily="34" charset="0"/>
                <a:cs typeface="Arial" panose="020B0604020202020204" pitchFamily="34" charset="0"/>
              </a:rPr>
              <a:t>-1</a:t>
            </a:r>
            <a:r>
              <a:rPr sz="2800" dirty="0">
                <a:latin typeface="Arial" panose="020B0604020202020204" pitchFamily="34" charset="0"/>
                <a:cs typeface="Arial" panose="020B0604020202020204" pitchFamily="34" charset="0"/>
              </a:rPr>
              <a:t>∈G, a</a:t>
            </a:r>
            <a:r>
              <a:rPr sz="2775" baseline="25525" dirty="0">
                <a:latin typeface="Arial" panose="020B0604020202020204" pitchFamily="34" charset="0"/>
                <a:cs typeface="Arial" panose="020B0604020202020204" pitchFamily="34" charset="0"/>
              </a:rPr>
              <a:t>-1</a:t>
            </a:r>
            <a:r>
              <a:rPr sz="2775" spc="577" baseline="25525"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⋅a=1</a:t>
            </a:r>
            <a:endParaRPr sz="2800" dirty="0">
              <a:latin typeface="Arial" panose="020B0604020202020204" pitchFamily="34" charset="0"/>
              <a:cs typeface="Arial" panose="020B0604020202020204" pitchFamily="34" charset="0"/>
            </a:endParaRPr>
          </a:p>
          <a:p>
            <a:pPr marL="393700" indent="-342900">
              <a:lnSpc>
                <a:spcPct val="100000"/>
              </a:lnSpc>
              <a:spcBef>
                <a:spcPts val="640"/>
              </a:spcBef>
              <a:buChar char="•"/>
              <a:tabLst>
                <a:tab pos="393065" algn="l"/>
                <a:tab pos="393700" algn="l"/>
              </a:tabLst>
            </a:pPr>
            <a:r>
              <a:rPr sz="2800" spc="-5" dirty="0">
                <a:solidFill>
                  <a:srgbClr val="0066FF"/>
                </a:solidFill>
                <a:latin typeface="Arial" panose="020B0604020202020204" pitchFamily="34" charset="0"/>
                <a:cs typeface="Arial" panose="020B0604020202020204" pitchFamily="34" charset="0"/>
              </a:rPr>
              <a:t>Associativity</a:t>
            </a:r>
            <a:endParaRPr sz="2800" dirty="0">
              <a:latin typeface="Arial" panose="020B0604020202020204" pitchFamily="34" charset="0"/>
              <a:cs typeface="Arial" panose="020B0604020202020204" pitchFamily="34" charset="0"/>
            </a:endParaRPr>
          </a:p>
        </p:txBody>
      </p:sp>
      <p:sp>
        <p:nvSpPr>
          <p:cNvPr id="5" name="object 5"/>
          <p:cNvSpPr txBox="1"/>
          <p:nvPr/>
        </p:nvSpPr>
        <p:spPr>
          <a:xfrm>
            <a:off x="40639" y="3859784"/>
            <a:ext cx="6145530" cy="2070100"/>
          </a:xfrm>
          <a:prstGeom prst="rect">
            <a:avLst/>
          </a:prstGeom>
        </p:spPr>
        <p:txBody>
          <a:bodyPr vert="horz" wrap="square" lIns="0" tIns="12700" rIns="0" bIns="0" rtlCol="0">
            <a:spAutoFit/>
          </a:bodyPr>
          <a:lstStyle/>
          <a:p>
            <a:pPr marL="50800" marR="43180">
              <a:lnSpc>
                <a:spcPct val="119000"/>
              </a:lnSpc>
              <a:spcBef>
                <a:spcPts val="100"/>
              </a:spcBef>
            </a:pPr>
            <a:r>
              <a:rPr sz="2800" spc="-5" dirty="0">
                <a:solidFill>
                  <a:srgbClr val="0066FF"/>
                </a:solidFill>
                <a:latin typeface="Arial" panose="020B0604020202020204" pitchFamily="34" charset="0"/>
                <a:cs typeface="Arial" panose="020B0604020202020204" pitchFamily="34" charset="0"/>
              </a:rPr>
              <a:t>Order(G) </a:t>
            </a:r>
            <a:r>
              <a:rPr sz="280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number </a:t>
            </a:r>
            <a:r>
              <a:rPr sz="2800" dirty="0">
                <a:latin typeface="Arial" panose="020B0604020202020204" pitchFamily="34" charset="0"/>
                <a:cs typeface="Arial" panose="020B0604020202020204" pitchFamily="34" charset="0"/>
              </a:rPr>
              <a:t>of </a:t>
            </a:r>
            <a:r>
              <a:rPr sz="2800" spc="-5" dirty="0">
                <a:latin typeface="Arial" panose="020B0604020202020204" pitchFamily="34" charset="0"/>
                <a:cs typeface="Arial" panose="020B0604020202020204" pitchFamily="34" charset="0"/>
              </a:rPr>
              <a:t>elements= </a:t>
            </a:r>
            <a:r>
              <a:rPr sz="2800" dirty="0">
                <a:latin typeface="Arial" panose="020B0604020202020204" pitchFamily="34" charset="0"/>
                <a:cs typeface="Arial" panose="020B0604020202020204" pitchFamily="34" charset="0"/>
              </a:rPr>
              <a:t>|G|  </a:t>
            </a:r>
            <a:r>
              <a:rPr sz="2800" dirty="0">
                <a:solidFill>
                  <a:srgbClr val="0066FF"/>
                </a:solidFill>
                <a:latin typeface="Arial" panose="020B0604020202020204" pitchFamily="34" charset="0"/>
                <a:cs typeface="Arial" panose="020B0604020202020204" pitchFamily="34" charset="0"/>
              </a:rPr>
              <a:t>Lemma: </a:t>
            </a:r>
            <a:r>
              <a:rPr sz="2800" dirty="0">
                <a:latin typeface="Arial" panose="020B0604020202020204" pitchFamily="34" charset="0"/>
                <a:cs typeface="Arial" panose="020B0604020202020204" pitchFamily="34" charset="0"/>
              </a:rPr>
              <a:t>∀a∈G, a</a:t>
            </a:r>
            <a:r>
              <a:rPr sz="2775" baseline="25525" dirty="0">
                <a:latin typeface="Arial" panose="020B0604020202020204" pitchFamily="34" charset="0"/>
                <a:cs typeface="Arial" panose="020B0604020202020204" pitchFamily="34" charset="0"/>
              </a:rPr>
              <a:t>|G|</a:t>
            </a:r>
            <a:r>
              <a:rPr sz="2775" spc="397" baseline="2552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=1</a:t>
            </a:r>
          </a:p>
          <a:p>
            <a:pPr>
              <a:lnSpc>
                <a:spcPct val="100000"/>
              </a:lnSpc>
            </a:pPr>
            <a:endParaRPr sz="3400" dirty="0">
              <a:latin typeface="Arial" panose="020B0604020202020204" pitchFamily="34" charset="0"/>
              <a:cs typeface="Arial" panose="020B0604020202020204" pitchFamily="34" charset="0"/>
            </a:endParaRPr>
          </a:p>
          <a:p>
            <a:pPr marL="50800">
              <a:lnSpc>
                <a:spcPct val="100000"/>
              </a:lnSpc>
            </a:pPr>
            <a:r>
              <a:rPr sz="2800" dirty="0">
                <a:latin typeface="Arial" panose="020B0604020202020204" pitchFamily="34" charset="0"/>
                <a:cs typeface="Arial" panose="020B0604020202020204" pitchFamily="34" charset="0"/>
              </a:rPr>
              <a:t>Ex: (Z</a:t>
            </a:r>
            <a:r>
              <a:rPr sz="2775" baseline="-21021" dirty="0">
                <a:latin typeface="Arial" panose="020B0604020202020204" pitchFamily="34" charset="0"/>
                <a:cs typeface="Arial" panose="020B0604020202020204" pitchFamily="34" charset="0"/>
              </a:rPr>
              <a:t>N</a:t>
            </a:r>
            <a:r>
              <a:rPr sz="280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additive modulo</a:t>
            </a:r>
            <a:r>
              <a:rPr sz="2800" spc="-1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N</a:t>
            </a:r>
          </a:p>
        </p:txBody>
      </p:sp>
      <p:sp>
        <p:nvSpPr>
          <p:cNvPr id="6" name="object 6"/>
          <p:cNvSpPr txBox="1"/>
          <p:nvPr/>
        </p:nvSpPr>
        <p:spPr>
          <a:xfrm>
            <a:off x="7010398" y="2819400"/>
            <a:ext cx="1871980" cy="831850"/>
          </a:xfrm>
          <a:prstGeom prst="rect">
            <a:avLst/>
          </a:prstGeom>
          <a:ln w="9524">
            <a:solidFill>
              <a:srgbClr val="000000"/>
            </a:solidFill>
          </a:ln>
        </p:spPr>
        <p:txBody>
          <a:bodyPr vert="horz" wrap="square" lIns="0" tIns="66040" rIns="0" bIns="0" rtlCol="0">
            <a:spAutoFit/>
          </a:bodyPr>
          <a:lstStyle/>
          <a:p>
            <a:pPr marL="91440" marR="95250">
              <a:lnSpc>
                <a:spcPts val="2800"/>
              </a:lnSpc>
              <a:spcBef>
                <a:spcPts val="520"/>
              </a:spcBef>
            </a:pPr>
            <a:r>
              <a:rPr sz="2400" dirty="0">
                <a:latin typeface="Comic Sans MS"/>
                <a:cs typeface="Comic Sans MS"/>
              </a:rPr>
              <a:t>Let G be a  </a:t>
            </a:r>
            <a:r>
              <a:rPr sz="2400" spc="-5" dirty="0">
                <a:latin typeface="Comic Sans MS"/>
                <a:cs typeface="Comic Sans MS"/>
              </a:rPr>
              <a:t>finite</a:t>
            </a:r>
            <a:r>
              <a:rPr sz="2400" spc="-75" dirty="0">
                <a:latin typeface="Comic Sans MS"/>
                <a:cs typeface="Comic Sans MS"/>
              </a:rPr>
              <a:t> </a:t>
            </a:r>
            <a:r>
              <a:rPr sz="2400" dirty="0">
                <a:latin typeface="Comic Sans MS"/>
                <a:cs typeface="Comic Sans MS"/>
              </a:rPr>
              <a:t>group</a:t>
            </a:r>
            <a:endParaRPr sz="2400">
              <a:latin typeface="Comic Sans MS"/>
              <a:cs typeface="Comic Sans MS"/>
            </a:endParaRPr>
          </a:p>
        </p:txBody>
      </p:sp>
      <p:grpSp>
        <p:nvGrpSpPr>
          <p:cNvPr id="7" name="object 7"/>
          <p:cNvGrpSpPr/>
          <p:nvPr/>
        </p:nvGrpSpPr>
        <p:grpSpPr>
          <a:xfrm>
            <a:off x="6172198" y="3119437"/>
            <a:ext cx="767080" cy="614680"/>
            <a:chOff x="6172198" y="3119437"/>
            <a:chExt cx="767080" cy="614680"/>
          </a:xfrm>
        </p:grpSpPr>
        <p:sp>
          <p:nvSpPr>
            <p:cNvPr id="8" name="object 8"/>
            <p:cNvSpPr/>
            <p:nvPr/>
          </p:nvSpPr>
          <p:spPr>
            <a:xfrm>
              <a:off x="6192032" y="3124199"/>
              <a:ext cx="742315" cy="594360"/>
            </a:xfrm>
            <a:custGeom>
              <a:avLst/>
              <a:gdLst/>
              <a:ahLst/>
              <a:cxnLst/>
              <a:rect l="l" t="t" r="r" b="b"/>
              <a:pathLst>
                <a:path w="742315" h="594360">
                  <a:moveTo>
                    <a:pt x="742165" y="0"/>
                  </a:moveTo>
                  <a:lnTo>
                    <a:pt x="0" y="593732"/>
                  </a:lnTo>
                </a:path>
              </a:pathLst>
            </a:custGeom>
            <a:ln w="9524">
              <a:solidFill>
                <a:srgbClr val="000000"/>
              </a:solidFill>
            </a:ln>
          </p:spPr>
          <p:txBody>
            <a:bodyPr wrap="square" lIns="0" tIns="0" rIns="0" bIns="0" rtlCol="0"/>
            <a:lstStyle/>
            <a:p>
              <a:endParaRPr/>
            </a:p>
          </p:txBody>
        </p:sp>
        <p:sp>
          <p:nvSpPr>
            <p:cNvPr id="9" name="object 9"/>
            <p:cNvSpPr/>
            <p:nvPr/>
          </p:nvSpPr>
          <p:spPr>
            <a:xfrm>
              <a:off x="6172198" y="3656446"/>
              <a:ext cx="83820" cy="77470"/>
            </a:xfrm>
            <a:custGeom>
              <a:avLst/>
              <a:gdLst/>
              <a:ahLst/>
              <a:cxnLst/>
              <a:rect l="l" t="t" r="r" b="b"/>
              <a:pathLst>
                <a:path w="83820" h="77470">
                  <a:moveTo>
                    <a:pt x="35702" y="0"/>
                  </a:moveTo>
                  <a:lnTo>
                    <a:pt x="0" y="77353"/>
                  </a:lnTo>
                  <a:lnTo>
                    <a:pt x="83303" y="59503"/>
                  </a:lnTo>
                  <a:lnTo>
                    <a:pt x="35702" y="0"/>
                  </a:lnTo>
                  <a:close/>
                </a:path>
              </a:pathLst>
            </a:custGeom>
            <a:solidFill>
              <a:srgbClr val="000000"/>
            </a:solidFill>
          </p:spPr>
          <p:txBody>
            <a:bodyPr wrap="square" lIns="0" tIns="0" rIns="0" bIns="0" rtlCol="0"/>
            <a:lstStyle/>
            <a:p>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34317" y="132081"/>
            <a:ext cx="2871470" cy="574040"/>
          </a:xfrm>
          <a:prstGeom prst="rect">
            <a:avLst/>
          </a:prstGeom>
        </p:spPr>
        <p:txBody>
          <a:bodyPr vert="horz" wrap="square" lIns="0" tIns="12700" rIns="0" bIns="0" rtlCol="0">
            <a:spAutoFit/>
          </a:bodyPr>
          <a:lstStyle/>
          <a:p>
            <a:pPr marL="12700">
              <a:lnSpc>
                <a:spcPct val="100000"/>
              </a:lnSpc>
              <a:spcBef>
                <a:spcPts val="100"/>
              </a:spcBef>
            </a:pPr>
            <a:r>
              <a:rPr dirty="0">
                <a:latin typeface="Arial" panose="020B0604020202020204" pitchFamily="34" charset="0"/>
                <a:cs typeface="Arial" panose="020B0604020202020204" pitchFamily="34" charset="0"/>
              </a:rPr>
              <a:t>Cyclic</a:t>
            </a:r>
            <a:r>
              <a:rPr spc="-7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Groups</a:t>
            </a:r>
          </a:p>
        </p:txBody>
      </p:sp>
      <p:sp>
        <p:nvSpPr>
          <p:cNvPr id="3" name="object 3"/>
          <p:cNvSpPr txBox="1"/>
          <p:nvPr/>
        </p:nvSpPr>
        <p:spPr>
          <a:xfrm>
            <a:off x="685800" y="711644"/>
            <a:ext cx="7458709" cy="3427095"/>
          </a:xfrm>
          <a:prstGeom prst="rect">
            <a:avLst/>
          </a:prstGeom>
        </p:spPr>
        <p:txBody>
          <a:bodyPr vert="horz" wrap="square" lIns="0" tIns="12700" rIns="0" bIns="0" rtlCol="0">
            <a:spAutoFit/>
          </a:bodyPr>
          <a:lstStyle/>
          <a:p>
            <a:pPr marL="25400" marR="532130">
              <a:lnSpc>
                <a:spcPct val="121500"/>
              </a:lnSpc>
              <a:spcBef>
                <a:spcPts val="100"/>
              </a:spcBef>
            </a:pPr>
            <a:r>
              <a:rPr sz="2400" dirty="0">
                <a:latin typeface="Arial" panose="020B0604020202020204" pitchFamily="34" charset="0"/>
                <a:cs typeface="Arial" panose="020B0604020202020204" pitchFamily="34" charset="0"/>
              </a:rPr>
              <a:t>G is </a:t>
            </a:r>
            <a:r>
              <a:rPr sz="2400" spc="-5" dirty="0">
                <a:solidFill>
                  <a:srgbClr val="FF3300"/>
                </a:solidFill>
                <a:latin typeface="Arial" panose="020B0604020202020204" pitchFamily="34" charset="0"/>
                <a:cs typeface="Arial" panose="020B0604020202020204" pitchFamily="34" charset="0"/>
              </a:rPr>
              <a:t>cyclic </a:t>
            </a:r>
            <a:r>
              <a:rPr sz="2400" dirty="0">
                <a:solidFill>
                  <a:srgbClr val="FF3300"/>
                </a:solidFill>
                <a:latin typeface="Arial" panose="020B0604020202020204" pitchFamily="34" charset="0"/>
                <a:cs typeface="Arial" panose="020B0604020202020204" pitchFamily="34" charset="0"/>
              </a:rPr>
              <a:t>group </a:t>
            </a:r>
            <a:r>
              <a:rPr sz="2400" dirty="0">
                <a:latin typeface="Arial" panose="020B0604020202020204" pitchFamily="34" charset="0"/>
                <a:cs typeface="Arial" panose="020B0604020202020204" pitchFamily="34" charset="0"/>
              </a:rPr>
              <a:t>if ∃ g ∈G </a:t>
            </a:r>
            <a:r>
              <a:rPr sz="2400" spc="-5" dirty="0">
                <a:latin typeface="Arial" panose="020B0604020202020204" pitchFamily="34" charset="0"/>
                <a:cs typeface="Arial" panose="020B0604020202020204" pitchFamily="34" charset="0"/>
              </a:rPr>
              <a:t>s.t. </a:t>
            </a:r>
            <a:r>
              <a:rPr sz="2400" dirty="0">
                <a:latin typeface="Arial" panose="020B0604020202020204" pitchFamily="34" charset="0"/>
                <a:cs typeface="Arial" panose="020B0604020202020204" pitchFamily="34" charset="0"/>
              </a:rPr>
              <a:t>G={g, </a:t>
            </a:r>
            <a:r>
              <a:rPr sz="2400" spc="-5" dirty="0">
                <a:latin typeface="Arial" panose="020B0604020202020204" pitchFamily="34" charset="0"/>
                <a:cs typeface="Arial" panose="020B0604020202020204" pitchFamily="34" charset="0"/>
              </a:rPr>
              <a:t>g</a:t>
            </a:r>
            <a:r>
              <a:rPr sz="2400" spc="-7" baseline="24305" dirty="0">
                <a:latin typeface="Arial" panose="020B0604020202020204" pitchFamily="34" charset="0"/>
                <a:cs typeface="Arial" panose="020B0604020202020204" pitchFamily="34" charset="0"/>
              </a:rPr>
              <a:t>2</a:t>
            </a:r>
            <a:r>
              <a:rPr sz="2400" spc="-5" dirty="0">
                <a:latin typeface="Arial" panose="020B0604020202020204" pitchFamily="34" charset="0"/>
                <a:cs typeface="Arial" panose="020B0604020202020204" pitchFamily="34" charset="0"/>
              </a:rPr>
              <a:t>, g</a:t>
            </a:r>
            <a:r>
              <a:rPr sz="2400" spc="-7" baseline="24305" dirty="0">
                <a:latin typeface="Arial" panose="020B0604020202020204" pitchFamily="34" charset="0"/>
                <a:cs typeface="Arial" panose="020B0604020202020204" pitchFamily="34" charset="0"/>
              </a:rPr>
              <a:t>3</a:t>
            </a:r>
            <a:r>
              <a:rPr sz="2400" spc="-5" dirty="0">
                <a:latin typeface="Arial" panose="020B0604020202020204" pitchFamily="34" charset="0"/>
                <a:cs typeface="Arial" panose="020B0604020202020204" pitchFamily="34" charset="0"/>
              </a:rPr>
              <a:t>,…, g</a:t>
            </a:r>
            <a:r>
              <a:rPr sz="2400" spc="-7" baseline="24305" dirty="0">
                <a:latin typeface="Arial" panose="020B0604020202020204" pitchFamily="34" charset="0"/>
                <a:cs typeface="Arial" panose="020B0604020202020204" pitchFamily="34" charset="0"/>
              </a:rPr>
              <a:t>|G|</a:t>
            </a:r>
            <a:r>
              <a:rPr sz="2400" spc="-5" dirty="0">
                <a:latin typeface="Arial" panose="020B0604020202020204" pitchFamily="34" charset="0"/>
                <a:cs typeface="Arial" panose="020B0604020202020204" pitchFamily="34" charset="0"/>
              </a:rPr>
              <a:t>}  Say that </a:t>
            </a:r>
            <a:r>
              <a:rPr sz="2400" dirty="0">
                <a:latin typeface="Arial" panose="020B0604020202020204" pitchFamily="34" charset="0"/>
                <a:cs typeface="Arial" panose="020B0604020202020204" pitchFamily="34" charset="0"/>
              </a:rPr>
              <a:t>g is </a:t>
            </a:r>
            <a:r>
              <a:rPr sz="2400" spc="-5" dirty="0">
                <a:latin typeface="Arial" panose="020B0604020202020204" pitchFamily="34" charset="0"/>
                <a:cs typeface="Arial" panose="020B0604020202020204" pitchFamily="34" charset="0"/>
              </a:rPr>
              <a:t>the </a:t>
            </a:r>
            <a:r>
              <a:rPr sz="2400" spc="-5" dirty="0">
                <a:solidFill>
                  <a:srgbClr val="0066FF"/>
                </a:solidFill>
                <a:latin typeface="Arial" panose="020B0604020202020204" pitchFamily="34" charset="0"/>
                <a:cs typeface="Arial" panose="020B0604020202020204" pitchFamily="34" charset="0"/>
              </a:rPr>
              <a:t>generator </a:t>
            </a:r>
            <a:r>
              <a:rPr sz="2400" dirty="0">
                <a:latin typeface="Arial" panose="020B0604020202020204" pitchFamily="34" charset="0"/>
                <a:cs typeface="Arial" panose="020B0604020202020204" pitchFamily="34" charset="0"/>
              </a:rPr>
              <a:t>of group</a:t>
            </a:r>
            <a:r>
              <a:rPr sz="2400" spc="-2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G</a:t>
            </a:r>
          </a:p>
          <a:p>
            <a:pPr marL="25400">
              <a:lnSpc>
                <a:spcPct val="100000"/>
              </a:lnSpc>
              <a:spcBef>
                <a:spcPts val="520"/>
              </a:spcBef>
            </a:pPr>
            <a:r>
              <a:rPr sz="2400" spc="-5" dirty="0">
                <a:solidFill>
                  <a:srgbClr val="0066FF"/>
                </a:solidFill>
                <a:latin typeface="Arial" panose="020B0604020202020204" pitchFamily="34" charset="0"/>
                <a:cs typeface="Arial" panose="020B0604020202020204" pitchFamily="34" charset="0"/>
              </a:rPr>
              <a:t>Fact: </a:t>
            </a:r>
            <a:r>
              <a:rPr sz="2400" spc="-5" dirty="0">
                <a:latin typeface="Arial" panose="020B0604020202020204" pitchFamily="34" charset="0"/>
                <a:cs typeface="Arial" panose="020B0604020202020204" pitchFamily="34" charset="0"/>
              </a:rPr>
              <a:t>Fix </a:t>
            </a:r>
            <a:r>
              <a:rPr sz="2400" dirty="0">
                <a:latin typeface="Arial" panose="020B0604020202020204" pitchFamily="34" charset="0"/>
                <a:cs typeface="Arial" panose="020B0604020202020204" pitchFamily="34" charset="0"/>
              </a:rPr>
              <a:t>g </a:t>
            </a:r>
            <a:r>
              <a:rPr sz="2400" spc="-5" dirty="0">
                <a:latin typeface="Arial" panose="020B0604020202020204" pitchFamily="34" charset="0"/>
                <a:cs typeface="Arial" panose="020B0604020202020204" pitchFamily="34" charset="0"/>
              </a:rPr>
              <a:t>generator </a:t>
            </a:r>
            <a:r>
              <a:rPr sz="2400" dirty="0">
                <a:latin typeface="Arial" panose="020B0604020202020204" pitchFamily="34" charset="0"/>
                <a:cs typeface="Arial" panose="020B0604020202020204" pitchFamily="34" charset="0"/>
              </a:rPr>
              <a:t>for </a:t>
            </a:r>
            <a:r>
              <a:rPr sz="2400" spc="-5" dirty="0">
                <a:latin typeface="Arial" panose="020B0604020202020204" pitchFamily="34" charset="0"/>
                <a:cs typeface="Arial" panose="020B0604020202020204" pitchFamily="34" charset="0"/>
              </a:rPr>
              <a:t>cyclic </a:t>
            </a:r>
            <a:r>
              <a:rPr sz="2400" dirty="0">
                <a:latin typeface="Arial" panose="020B0604020202020204" pitchFamily="34" charset="0"/>
                <a:cs typeface="Arial" panose="020B0604020202020204" pitchFamily="34" charset="0"/>
              </a:rPr>
              <a:t>group G.</a:t>
            </a:r>
          </a:p>
          <a:p>
            <a:pPr marL="844550">
              <a:lnSpc>
                <a:spcPct val="100000"/>
              </a:lnSpc>
              <a:spcBef>
                <a:spcPts val="620"/>
              </a:spcBef>
            </a:pPr>
            <a:r>
              <a:rPr sz="2400" dirty="0">
                <a:latin typeface="Arial" panose="020B0604020202020204" pitchFamily="34" charset="0"/>
                <a:cs typeface="Arial" panose="020B0604020202020204" pitchFamily="34" charset="0"/>
              </a:rPr>
              <a:t>∀a∈G, ∃ unique </a:t>
            </a:r>
            <a:r>
              <a:rPr sz="2400" spc="-5" dirty="0">
                <a:latin typeface="Arial" panose="020B0604020202020204" pitchFamily="34" charset="0"/>
                <a:cs typeface="Arial" panose="020B0604020202020204" pitchFamily="34" charset="0"/>
              </a:rPr>
              <a:t>1≤i≤|G| s.t </a:t>
            </a:r>
            <a:r>
              <a:rPr sz="2400" dirty="0">
                <a:latin typeface="Arial" panose="020B0604020202020204" pitchFamily="34" charset="0"/>
                <a:cs typeface="Arial" panose="020B0604020202020204" pitchFamily="34" charset="0"/>
              </a:rPr>
              <a:t>a =</a:t>
            </a:r>
            <a:r>
              <a:rPr sz="2400" spc="9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g</a:t>
            </a:r>
            <a:r>
              <a:rPr sz="2400" spc="-7" baseline="24305" dirty="0">
                <a:latin typeface="Arial" panose="020B0604020202020204" pitchFamily="34" charset="0"/>
                <a:cs typeface="Arial" panose="020B0604020202020204" pitchFamily="34" charset="0"/>
              </a:rPr>
              <a:t>i</a:t>
            </a:r>
            <a:endParaRPr sz="2400" baseline="24305" dirty="0">
              <a:latin typeface="Arial" panose="020B0604020202020204" pitchFamily="34" charset="0"/>
              <a:cs typeface="Arial" panose="020B0604020202020204" pitchFamily="34" charset="0"/>
            </a:endParaRPr>
          </a:p>
          <a:p>
            <a:pPr marL="844550">
              <a:lnSpc>
                <a:spcPct val="100000"/>
              </a:lnSpc>
              <a:spcBef>
                <a:spcPts val="620"/>
              </a:spcBef>
            </a:pPr>
            <a:r>
              <a:rPr sz="2400" dirty="0">
                <a:latin typeface="Arial" panose="020B0604020202020204" pitchFamily="34" charset="0"/>
                <a:cs typeface="Arial" panose="020B0604020202020204" pitchFamily="34" charset="0"/>
              </a:rPr>
              <a:t>Say </a:t>
            </a:r>
            <a:r>
              <a:rPr sz="2400" spc="-5" dirty="0">
                <a:latin typeface="Arial" panose="020B0604020202020204" pitchFamily="34" charset="0"/>
                <a:cs typeface="Arial" panose="020B0604020202020204" pitchFamily="34" charset="0"/>
              </a:rPr>
              <a:t>that </a:t>
            </a:r>
            <a:r>
              <a:rPr sz="2400" dirty="0">
                <a:latin typeface="Arial" panose="020B0604020202020204" pitchFamily="34" charset="0"/>
                <a:cs typeface="Arial" panose="020B0604020202020204" pitchFamily="34" charset="0"/>
              </a:rPr>
              <a:t>i = discrete </a:t>
            </a:r>
            <a:r>
              <a:rPr sz="2400" spc="-5" dirty="0">
                <a:latin typeface="Arial" panose="020B0604020202020204" pitchFamily="34" charset="0"/>
                <a:cs typeface="Arial" panose="020B0604020202020204" pitchFamily="34" charset="0"/>
              </a:rPr>
              <a:t>log </a:t>
            </a:r>
            <a:r>
              <a:rPr sz="2400" dirty="0">
                <a:latin typeface="Arial" panose="020B0604020202020204" pitchFamily="34" charset="0"/>
                <a:cs typeface="Arial" panose="020B0604020202020204" pitchFamily="34" charset="0"/>
              </a:rPr>
              <a:t>of a </a:t>
            </a:r>
            <a:r>
              <a:rPr sz="2400" spc="-5" dirty="0">
                <a:latin typeface="Arial" panose="020B0604020202020204" pitchFamily="34" charset="0"/>
                <a:cs typeface="Arial" panose="020B0604020202020204" pitchFamily="34" charset="0"/>
              </a:rPr>
              <a:t>w.r.t generator</a:t>
            </a:r>
            <a:r>
              <a:rPr sz="2400" spc="-1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g</a:t>
            </a:r>
          </a:p>
          <a:p>
            <a:pPr marL="556260" marR="1427480" indent="450850">
              <a:lnSpc>
                <a:spcPts val="3800"/>
              </a:lnSpc>
              <a:spcBef>
                <a:spcPts val="1905"/>
              </a:spcBef>
            </a:pPr>
            <a:r>
              <a:rPr sz="3200" spc="-5" dirty="0">
                <a:solidFill>
                  <a:srgbClr val="FF0000"/>
                </a:solidFill>
                <a:latin typeface="Arial" panose="020B0604020202020204" pitchFamily="34" charset="0"/>
                <a:cs typeface="Arial" panose="020B0604020202020204" pitchFamily="34" charset="0"/>
              </a:rPr>
              <a:t>Computational Problems  Associated with </a:t>
            </a:r>
            <a:r>
              <a:rPr sz="3200" dirty="0">
                <a:solidFill>
                  <a:srgbClr val="FF0000"/>
                </a:solidFill>
                <a:latin typeface="Arial" panose="020B0604020202020204" pitchFamily="34" charset="0"/>
                <a:cs typeface="Arial" panose="020B0604020202020204" pitchFamily="34" charset="0"/>
              </a:rPr>
              <a:t>Cyclic</a:t>
            </a:r>
            <a:r>
              <a:rPr sz="3200" spc="-10" dirty="0">
                <a:solidFill>
                  <a:srgbClr val="FF0000"/>
                </a:solidFill>
                <a:latin typeface="Arial" panose="020B0604020202020204" pitchFamily="34" charset="0"/>
                <a:cs typeface="Arial" panose="020B0604020202020204" pitchFamily="34" charset="0"/>
              </a:rPr>
              <a:t> </a:t>
            </a:r>
            <a:r>
              <a:rPr sz="3200" spc="-5" dirty="0">
                <a:solidFill>
                  <a:srgbClr val="FF0000"/>
                </a:solidFill>
                <a:latin typeface="Arial" panose="020B0604020202020204" pitchFamily="34" charset="0"/>
                <a:cs typeface="Arial" panose="020B0604020202020204" pitchFamily="34" charset="0"/>
              </a:rPr>
              <a:t>Groups</a:t>
            </a:r>
            <a:endParaRPr sz="3200" dirty="0">
              <a:latin typeface="Arial" panose="020B0604020202020204" pitchFamily="34" charset="0"/>
              <a:cs typeface="Arial" panose="020B0604020202020204" pitchFamily="34" charset="0"/>
            </a:endParaRPr>
          </a:p>
        </p:txBody>
      </p:sp>
      <p:sp>
        <p:nvSpPr>
          <p:cNvPr id="4" name="object 4"/>
          <p:cNvSpPr/>
          <p:nvPr/>
        </p:nvSpPr>
        <p:spPr>
          <a:xfrm>
            <a:off x="304801" y="4138739"/>
            <a:ext cx="8534398" cy="2362200"/>
          </a:xfrm>
          <a:prstGeom prst="rect">
            <a:avLst/>
          </a:prstGeom>
          <a:blipFill>
            <a:blip r:embed="rId2" cstate="print"/>
            <a:stretch>
              <a:fillRect/>
            </a:stretch>
          </a:blipFill>
        </p:spPr>
        <p:txBody>
          <a:bodyPr wrap="square" lIns="0" tIns="0" rIns="0" bIns="0" rtlCol="0"/>
          <a:lstStyle/>
          <a:p>
            <a:endParaRPr>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2486</TotalTime>
  <Words>6286</Words>
  <Application>Microsoft Macintosh PowerPoint</Application>
  <PresentationFormat>On-screen Show (4:3)</PresentationFormat>
  <Paragraphs>570</Paragraphs>
  <Slides>51</Slides>
  <Notes>8</Notes>
  <HiddenSlides>5</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Arial Unicode MS</vt:lpstr>
      <vt:lpstr>Arial</vt:lpstr>
      <vt:lpstr>Calibri</vt:lpstr>
      <vt:lpstr>Cambria Math</vt:lpstr>
      <vt:lpstr>Comic Sans MS</vt:lpstr>
      <vt:lpstr>Symbol</vt:lpstr>
      <vt:lpstr>Times New Roman</vt:lpstr>
      <vt:lpstr>Wingdings</vt:lpstr>
      <vt:lpstr>Office Theme</vt:lpstr>
      <vt:lpstr>PowerPoint Presentation</vt:lpstr>
      <vt:lpstr>Today: Search for one-way functions</vt:lpstr>
      <vt:lpstr>Recall: One Way Function</vt:lpstr>
      <vt:lpstr>Weak One-Way Function</vt:lpstr>
      <vt:lpstr>Weak OWF iff Strong OWF</vt:lpstr>
      <vt:lpstr>PowerPoint Presentation</vt:lpstr>
      <vt:lpstr>In Search of Concrete Examples of (weak) One-way functions</vt:lpstr>
      <vt:lpstr>Basic Group Theory</vt:lpstr>
      <vt:lpstr>Cyclic Groups</vt:lpstr>
      <vt:lpstr>  Number Theory  Elliptic Curves</vt:lpstr>
      <vt:lpstr>Preliminaries: +, *, gcd</vt:lpstr>
      <vt:lpstr>Modular Arithmetic</vt:lpstr>
      <vt:lpstr>Algorithm to compute a-1 mod N</vt:lpstr>
      <vt:lpstr>Algorithm to compute a-1 mod N</vt:lpstr>
      <vt:lpstr>Group ZN* ={1&lt;=x&lt;N s.t. (x,N) =1}</vt:lpstr>
      <vt:lpstr>Examples</vt:lpstr>
      <vt:lpstr>Lets first focus on the the case of p prime  </vt:lpstr>
      <vt:lpstr>Group Zp* for p prime</vt:lpstr>
      <vt:lpstr>Discrete Log Problem (DLP)</vt:lpstr>
      <vt:lpstr>Hardness somewhere ⇒  Hardness  everywhere</vt:lpstr>
      <vt:lpstr>General : Random Self Reducibility</vt:lpstr>
      <vt:lpstr>Discrete Log ASSUMPTION (DLA)</vt:lpstr>
      <vt:lpstr>Discrete Log Problem(DLP)</vt:lpstr>
      <vt:lpstr>Collections of One-Way Functions</vt:lpstr>
      <vt:lpstr>OWF Collection Candidate:  Modular Exponentiation</vt:lpstr>
      <vt:lpstr>Theorem:  Under DLA, EXP is a  collection of one-way functions.</vt:lpstr>
      <vt:lpstr>Generating Large Primes</vt:lpstr>
      <vt:lpstr>Finding a Generator for Zp*</vt:lpstr>
      <vt:lpstr>Theorem: Under DLA, EXP is a  collection of one-way functions.</vt:lpstr>
      <vt:lpstr>Special Interesting case:  Strong Primes</vt:lpstr>
      <vt:lpstr>Discrete Log Problem(DLP)</vt:lpstr>
      <vt:lpstr>Hard Problems to DLP</vt:lpstr>
      <vt:lpstr>Application 1: Diffie Hellman Key Exchange</vt:lpstr>
      <vt:lpstr>Security of Diffie-Hellman</vt:lpstr>
      <vt:lpstr> Coin Flip over the Phone </vt:lpstr>
      <vt:lpstr>The Quadratic Residues  </vt:lpstr>
      <vt:lpstr>Half of Zp* are quadratic residues  </vt:lpstr>
      <vt:lpstr> Decide if z is a quadratic residue mod p    </vt:lpstr>
      <vt:lpstr>Bit Security of gx mod p</vt:lpstr>
      <vt:lpstr>PowerPoint Presentation</vt:lpstr>
      <vt:lpstr>Proof Warm up:  y=gx mod p,  0&lt;x&lt;p  </vt:lpstr>
      <vt:lpstr>There exists a PPT algorithm for solving y=x2 mod p</vt:lpstr>
      <vt:lpstr>Proof Warm up 2: y=gx mod p </vt:lpstr>
      <vt:lpstr>General Case: Pr y,Pred [Pred(p,g,y)=MSBp,g (y)]&gt;1/2+a    </vt:lpstr>
      <vt:lpstr>  Pry,Pred [Pred(p,g,y)=MSBp,g (x)]&gt;1/2+a    </vt:lpstr>
      <vt:lpstr>  Pr y,Pred [Pred(p,g,y)=MSBp,g (x)]&gt;1/2+a    </vt:lpstr>
      <vt:lpstr>Summary: Hard vs. Easy</vt:lpstr>
      <vt:lpstr>What about other cyclic groups?  Elliptic Curve Cryptosystems</vt:lpstr>
      <vt:lpstr>Elliptic Curves </vt:lpstr>
      <vt:lpstr>PowerPoint Presentation</vt:lpstr>
      <vt:lpstr>Why consider this 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34</cp:revision>
  <dcterms:created xsi:type="dcterms:W3CDTF">2020-09-20T19:06:13Z</dcterms:created>
  <dcterms:modified xsi:type="dcterms:W3CDTF">2020-09-22T13:50:03Z</dcterms:modified>
</cp:coreProperties>
</file>