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29" r:id="rId2"/>
    <p:sldId id="621" r:id="rId3"/>
    <p:sldId id="632" r:id="rId4"/>
    <p:sldId id="633" r:id="rId5"/>
    <p:sldId id="571" r:id="rId6"/>
    <p:sldId id="628" r:id="rId7"/>
    <p:sldId id="629" r:id="rId8"/>
    <p:sldId id="641" r:id="rId9"/>
    <p:sldId id="642" r:id="rId10"/>
    <p:sldId id="643" r:id="rId11"/>
    <p:sldId id="644" r:id="rId12"/>
    <p:sldId id="654" r:id="rId13"/>
    <p:sldId id="655" r:id="rId14"/>
    <p:sldId id="656" r:id="rId15"/>
    <p:sldId id="622" r:id="rId16"/>
    <p:sldId id="634" r:id="rId17"/>
    <p:sldId id="636" r:id="rId18"/>
    <p:sldId id="637" r:id="rId19"/>
    <p:sldId id="662" r:id="rId20"/>
    <p:sldId id="652" r:id="rId21"/>
    <p:sldId id="663" r:id="rId22"/>
    <p:sldId id="624" r:id="rId23"/>
    <p:sldId id="664" r:id="rId24"/>
    <p:sldId id="582" r:id="rId25"/>
    <p:sldId id="657" r:id="rId26"/>
    <p:sldId id="659" r:id="rId27"/>
    <p:sldId id="658" r:id="rId28"/>
    <p:sldId id="660" r:id="rId29"/>
    <p:sldId id="640" r:id="rId30"/>
    <p:sldId id="661" r:id="rId31"/>
    <p:sldId id="5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0"/>
    <p:restoredTop sz="76250" autoAdjust="0"/>
  </p:normalViewPr>
  <p:slideViewPr>
    <p:cSldViewPr>
      <p:cViewPr varScale="1">
        <p:scale>
          <a:sx n="71" d="100"/>
          <a:sy n="71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1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3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8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93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2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83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4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1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9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 by </a:t>
            </a:r>
            <a:r>
              <a:rPr lang="en-US" baseline="0" dirty="0" err="1"/>
              <a:t>hybrud</a:t>
            </a:r>
            <a:r>
              <a:rPr lang="en-US" baseline="0" dirty="0"/>
              <a:t> argument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It is crucial that this is a public key scheme.  For secret key schemes this theorem is simply not true. Think one-time pad.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5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38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47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60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57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3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2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5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4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226124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Problem: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Only protects against quadratic-time Eves (still an excellent idea)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2BC0A-FDDA-884A-B7DD-E1CE09EB7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74433"/>
            <a:ext cx="842945" cy="8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DF2CB-D01D-EA40-82E7-B50F9B09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" y="649160"/>
            <a:ext cx="3874435" cy="5300120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908720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Diffie &amp; Hellman 1976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556791"/>
            <a:ext cx="5004048" cy="898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Marked the birth of public-key cryptography.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98C36739-4900-694E-9C7F-B24C704AE0F9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530650"/>
            <a:ext cx="4824536" cy="1330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Diffie-Hellman key exchange (secure against all poly-time attackers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unlike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Merkle).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861047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albeit with different groups than what DH had in mind.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B92AFADB-9008-3C49-96F6-8D94A8FA5B6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416014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2015</a:t>
            </a:r>
          </a:p>
        </p:txBody>
      </p:sp>
    </p:spTree>
    <p:extLst>
      <p:ext uri="{BB962C8B-B14F-4D97-AF65-F5344CB8AC3E}">
        <p14:creationId xmlns:p14="http://schemas.microsoft.com/office/powerpoint/2010/main" val="10540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5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Rivest, Shamir &amp; </a:t>
            </a:r>
            <a:r>
              <a:rPr lang="en-US" sz="2800" b="1" dirty="0" err="1">
                <a:latin typeface="+mn-lt"/>
                <a:ea typeface="American Typewriter" charset="0"/>
                <a:cs typeface="American Typewriter" charset="0"/>
              </a:rPr>
              <a:t>Adleman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1978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132856"/>
            <a:ext cx="500404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RSA trapdoor permutation, public-key encryption and digital signatures.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01008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RSA Signatures 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in essentially the original form it was invented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157192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7650D-2D91-D24E-AEB5-7FBD0D550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5639"/>
            <a:ext cx="3960440" cy="53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836712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Goldwasser &amp; Micali 1982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3"/>
            <a:ext cx="5004048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“Probabilistic Encryption”: defined what is now the gold-standard of security for public-key encryption (two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equivalent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defs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: indistinguishability and semantic security) 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73016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GM-encryption: based on the difficulty of the quadratic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problem, the first homomorphic encryption.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5301208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E498-4CD2-FD48-B18E-2EE21C7F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b="16661"/>
          <a:stretch/>
        </p:blipFill>
        <p:spPr>
          <a:xfrm>
            <a:off x="277424" y="829308"/>
            <a:ext cx="3646504" cy="50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16632"/>
            <a:ext cx="76328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The Secret History of Public-key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284C-D072-014A-8BC6-5FE760E2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0" r="12988" b="15981"/>
          <a:stretch/>
        </p:blipFill>
        <p:spPr>
          <a:xfrm>
            <a:off x="899592" y="2276872"/>
            <a:ext cx="6768752" cy="4104456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01D832CD-A5C6-3042-BA4E-22E2602A32A1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764704"/>
            <a:ext cx="792088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Claimed to be invented in secret in early 1970s at the GCHQ (British NSA) by James Ellis, Clifford Cocks and Malcolm Williamson.</a:t>
            </a:r>
          </a:p>
        </p:txBody>
      </p:sp>
    </p:spTree>
    <p:extLst>
      <p:ext uri="{BB962C8B-B14F-4D97-AF65-F5344CB8AC3E}">
        <p14:creationId xmlns:p14="http://schemas.microsoft.com/office/powerpoint/2010/main" val="3453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95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318746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62471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3">
            <a:extLst>
              <a:ext uri="{FF2B5EF4-FFF2-40B4-BE49-F238E27FC236}">
                <a16:creationId xmlns:a16="http://schemas.microsoft.com/office/drawing/2014/main" id="{F3E7856E-9826-6249-835A-47B856145498}"/>
              </a:ext>
            </a:extLst>
          </p:cNvPr>
          <p:cNvSpPr txBox="1">
            <a:spLocks noChangeArrowheads="1"/>
          </p:cNvSpPr>
          <p:nvPr/>
        </p:nvSpPr>
        <p:spPr>
          <a:xfrm>
            <a:off x="1782552" y="1012276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a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symmetric encryption)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4F56FE-BBFE-0F44-B5AB-0D9043A1B733}"/>
              </a:ext>
            </a:extLst>
          </p:cNvPr>
          <p:cNvSpPr txBox="1">
            <a:spLocks noChangeArrowheads="1"/>
          </p:cNvSpPr>
          <p:nvPr/>
        </p:nvSpPr>
        <p:spPr>
          <a:xfrm>
            <a:off x="2989594" y="4869160"/>
            <a:ext cx="4475820" cy="535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Anyone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 can encrypt to Bob.</a:t>
            </a: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E6928C38-D5D6-C045-909A-89C8D0EB0898}"/>
              </a:ext>
            </a:extLst>
          </p:cNvPr>
          <p:cNvSpPr txBox="1">
            <a:spLocks noChangeArrowheads="1"/>
          </p:cNvSpPr>
          <p:nvPr/>
        </p:nvSpPr>
        <p:spPr>
          <a:xfrm>
            <a:off x="2976499" y="5546596"/>
            <a:ext cx="5757011" cy="5383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Bob, and only Bob, can decrypt.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2F4A96DD-4BA8-C44F-8911-29B1CF2F3529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4725144"/>
            <a:ext cx="1370076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GOAL: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8073F-B652-F844-9E88-30B63D667D57}"/>
              </a:ext>
            </a:extLst>
          </p:cNvPr>
          <p:cNvSpPr/>
          <p:nvPr/>
        </p:nvSpPr>
        <p:spPr>
          <a:xfrm>
            <a:off x="2627784" y="4509120"/>
            <a:ext cx="144016" cy="2133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7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2737755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175011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E6B287B0-0B4B-F848-8EA5-27A9ABABD3BC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3140968"/>
            <a:ext cx="6513603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❶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generates a pair of keys, a public key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and a private (or secret) key 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F2F16F3-8836-914B-8620-A26799144407}"/>
              </a:ext>
            </a:extLst>
          </p:cNvPr>
          <p:cNvSpPr txBox="1">
            <a:spLocks noChangeArrowheads="1"/>
          </p:cNvSpPr>
          <p:nvPr/>
        </p:nvSpPr>
        <p:spPr>
          <a:xfrm>
            <a:off x="466597" y="5339924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❸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Alice encrypts m to Bob using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23DC680-5520-A247-86CD-0AC1796E33F2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24792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❷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“publishes”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and keeps 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himself.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3">
            <a:extLst>
              <a:ext uri="{FF2B5EF4-FFF2-40B4-BE49-F238E27FC236}">
                <a16:creationId xmlns:a16="http://schemas.microsoft.com/office/drawing/2014/main" id="{F91B76D4-4311-8948-8463-574DC8F5FD89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6136960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❹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decrypts using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k</a:t>
            </a:r>
            <a:endParaRPr lang="en-US" sz="2800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BBC040D-DBFA-2640-8E5F-75771FA1DEF3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2255697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DCF557-996C-A64D-BB6A-B8E1BD08A931}"/>
              </a:ext>
            </a:extLst>
          </p:cNvPr>
          <p:cNvGrpSpPr/>
          <p:nvPr/>
        </p:nvGrpSpPr>
        <p:grpSpPr>
          <a:xfrm>
            <a:off x="107504" y="188640"/>
            <a:ext cx="1606616" cy="1923177"/>
            <a:chOff x="439281" y="332520"/>
            <a:chExt cx="1606616" cy="19231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32679C-66D1-9242-A12D-9D74D9001C3E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50AE9-B6F7-0D44-AD18-38BD9FC1F354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8EC1AF-B4D7-874A-B068-0CA393BA998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9CC59E-99FB-1748-9905-4AC9150348D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D303CE-3E8D-8142-96A1-CE415BFFF5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A6C21D-3767-2745-B637-8572C33C96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A4E6C1-E3E9-AC42-9919-1B3F146C270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7F8D6FA1-966D-5F42-82E0-522BA900E58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9AC7BA42-BA00-5946-BC2A-BF108D4D6D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public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private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220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pk, sk, 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0BE6C3-D527-1443-8D2D-8A413CC1946F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3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11C1C1EC-B91D-5049-8DF4-4454D1BE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1" y="194726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6035F-4A09-9847-9BA5-78B56BBA4FFB}"/>
              </a:ext>
            </a:extLst>
          </p:cNvPr>
          <p:cNvCxnSpPr>
            <a:cxnSpLocks/>
          </p:cNvCxnSpPr>
          <p:nvPr/>
        </p:nvCxnSpPr>
        <p:spPr>
          <a:xfrm>
            <a:off x="7740352" y="422054"/>
            <a:ext cx="69597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F7DC001-00DD-BB4D-BE54-48380820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39" y="19472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92C1F092-C0A4-AF4F-A486-9D9D56A3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12" y="177908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E8E081D-744E-814A-A975-ED34F89E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92" y="306910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1F90C4-8D8E-0843-B3C8-2A610AE7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69" y="4358403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28C90C2C-81BD-2146-B9DC-788AF861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3046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EE732-B3CC-3A43-A26E-8C4684AC9098}"/>
              </a:ext>
            </a:extLst>
          </p:cNvPr>
          <p:cNvCxnSpPr/>
          <p:nvPr/>
        </p:nvCxnSpPr>
        <p:spPr>
          <a:xfrm>
            <a:off x="2483768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AAF63BC-B276-A94E-8F57-AB4360B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9382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FDD428F4-6875-D74B-AF56-3579718311DC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301895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CCA229-4360-AC49-82F6-41F07716AA9A}"/>
              </a:ext>
            </a:extLst>
          </p:cNvPr>
          <p:cNvGrpSpPr/>
          <p:nvPr/>
        </p:nvGrpSpPr>
        <p:grpSpPr>
          <a:xfrm>
            <a:off x="491018" y="976397"/>
            <a:ext cx="1606616" cy="1923177"/>
            <a:chOff x="439281" y="332520"/>
            <a:chExt cx="1606616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9375A7-285B-F747-BC3D-1EE75623E52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D1715E-B12B-5348-9716-A47009F7788B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4542A4-4E32-7944-B4D5-D7CF8D4FB4D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BDBED9-FEFC-CE45-903E-6D2140A80E5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C2C5DB-7EA0-7349-83C2-7682C11B2D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CB5919-DF11-3043-BF47-FA37AA84BB0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4B11DC-6548-9143-BE80-E5097AA1B1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750B1343-9A70-D448-8191-42718DDAD5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D83F1795-F368-B746-A7A4-2F1EBE8F3E2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32B8CA6-820A-A44A-AA89-3480F621C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3" y="1287445"/>
            <a:ext cx="1591291" cy="15843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B6A1D-5C77-674D-A483-D759B1D37254}"/>
              </a:ext>
            </a:extLst>
          </p:cNvPr>
          <p:cNvSpPr/>
          <p:nvPr/>
        </p:nvSpPr>
        <p:spPr>
          <a:xfrm>
            <a:off x="611560" y="4418042"/>
            <a:ext cx="77447" cy="2273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F1E9BAFC-8C70-E84E-B7AC-1E47A78B888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316079"/>
            <a:ext cx="8316416" cy="5530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 knows Bob’s public key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Eve sees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polynomially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many ciphertexts</a:t>
                </a:r>
                <a:r>
                  <a:rPr lang="en-US" sz="28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blipFill>
                <a:blip r:embed="rId7"/>
                <a:stretch>
                  <a:fillRect l="-1524" t="-821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A63270F6-B371-E14F-85FA-67EBE8551BC0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906107"/>
            <a:ext cx="8316416" cy="907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Given this: Eve should not get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any partial information 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about the set of messages.</a:t>
            </a:r>
          </a:p>
        </p:txBody>
      </p:sp>
    </p:spTree>
    <p:extLst>
      <p:ext uri="{BB962C8B-B14F-4D97-AF65-F5344CB8AC3E}">
        <p14:creationId xmlns:p14="http://schemas.microsoft.com/office/powerpoint/2010/main" val="23384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 (also called IND-CPA)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935307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1746054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043558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1736813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2803911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74001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/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/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89214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396199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IND-secure if no PPT Eve can win in this game with probability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blipFill>
                <a:blip r:embed="rId13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/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𝒂𝒍𝒍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3">
            <a:extLst>
              <a:ext uri="{FF2B5EF4-FFF2-40B4-BE49-F238E27FC236}">
                <a16:creationId xmlns:a16="http://schemas.microsoft.com/office/drawing/2014/main" id="{088D562F-1869-1443-A1FA-69C135D0E3F0}"/>
              </a:ext>
            </a:extLst>
          </p:cNvPr>
          <p:cNvSpPr txBox="1">
            <a:spLocks noChangeArrowheads="1"/>
          </p:cNvSpPr>
          <p:nvPr/>
        </p:nvSpPr>
        <p:spPr>
          <a:xfrm>
            <a:off x="5639984" y="5269763"/>
            <a:ext cx="3479489" cy="1125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This def is unachievable. </a:t>
            </a:r>
            <a:br>
              <a:rPr lang="en-US" sz="2400" b="1" dirty="0">
                <a:latin typeface="+mn-lt"/>
                <a:ea typeface="American Typewriter" charset="0"/>
                <a:cs typeface="American Typewriter" charset="0"/>
              </a:rPr>
            </a:br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Can you spot the issue?</a:t>
            </a:r>
            <a:endParaRPr lang="en-US" sz="2400" b="1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7" grpId="0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501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321297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65023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275098" y="194234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5157192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7F0F460C-B94A-A242-B8F7-BBF8CE469367}"/>
              </a:ext>
            </a:extLst>
          </p:cNvPr>
          <p:cNvSpPr txBox="1">
            <a:spLocks noChangeArrowheads="1"/>
          </p:cNvSpPr>
          <p:nvPr/>
        </p:nvSpPr>
        <p:spPr>
          <a:xfrm>
            <a:off x="1768302" y="1034734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symmetric encryption)</a:t>
            </a:r>
          </a:p>
        </p:txBody>
      </p:sp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American Typewriter" charset="0"/>
                  </a:rPr>
                  <a:t>For all PPT pair of algorithms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there is a negligible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fn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s.t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⁡[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𝑠𝑡𝑎𝑡𝑒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400" b="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dirty="0">
                    <a:latin typeface="+mn-lt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0" dirty="0">
                  <a:latin typeface="+mn-lt"/>
                  <a:ea typeface="Cambria Math" panose="02040503050406030204" pitchFamily="18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05E0ED93-57A8-7645-8696-7AFB9E95F0DF}"/>
              </a:ext>
            </a:extLst>
          </p:cNvPr>
          <p:cNvSpPr/>
          <p:nvPr/>
        </p:nvSpPr>
        <p:spPr>
          <a:xfrm>
            <a:off x="344579" y="4581128"/>
            <a:ext cx="8388932" cy="2037204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20340" y="3191996"/>
            <a:ext cx="872366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This can be written in the more traditional (and cumbersome) notation as below, but the game is more fun.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ED51A-573A-A64F-A8A0-C7C8CDAD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157159" cy="1152128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3F7C72BC-FE71-9D4E-98C8-A3DFCB149F19}"/>
              </a:ext>
            </a:extLst>
          </p:cNvPr>
          <p:cNvSpPr txBox="1">
            <a:spLocks noChangeArrowheads="1"/>
          </p:cNvSpPr>
          <p:nvPr/>
        </p:nvSpPr>
        <p:spPr>
          <a:xfrm>
            <a:off x="6039197" y="217345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664C0-EA62-D04F-9654-D7BE7A94C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1590"/>
            <a:ext cx="798066" cy="94528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DE98BDF7-4534-E546-8969-0547F5A48D0A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173450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72816"/>
            <a:ext cx="8316416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“Semantic Security”: the computational analog of Shannon’s perfect secrecy definition (see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Shafi’s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Lec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1)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40466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Alternative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5233DBF-539E-4C4B-A3BE-A5D0C79AA78E}"/>
              </a:ext>
            </a:extLst>
          </p:cNvPr>
          <p:cNvSpPr txBox="1">
            <a:spLocks noChangeArrowheads="1"/>
          </p:cNvSpPr>
          <p:nvPr/>
        </p:nvSpPr>
        <p:spPr>
          <a:xfrm>
            <a:off x="469978" y="3480028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Turns out to be equivalent to IND-security (just as in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Lec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1 but the proof is more complex)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05534B4-75AF-5748-8AF8-5CD76B68E17B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064204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We will stick to IND-security as it’s easy to work with.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single-message-IND-secure if no PPT Eve can win with prob.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blipFill>
                <a:blip r:embed="rId11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3">
            <a:extLst>
              <a:ext uri="{FF2B5EF4-FFF2-40B4-BE49-F238E27FC236}">
                <a16:creationId xmlns:a16="http://schemas.microsoft.com/office/drawing/2014/main" id="{84E58F93-D593-EC41-9149-9EC55FB7D985}"/>
              </a:ext>
            </a:extLst>
          </p:cNvPr>
          <p:cNvSpPr txBox="1">
            <a:spLocks noChangeArrowheads="1"/>
          </p:cNvSpPr>
          <p:nvPr/>
        </p:nvSpPr>
        <p:spPr>
          <a:xfrm>
            <a:off x="725260" y="5598733"/>
            <a:ext cx="8023204" cy="1195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latin typeface="+mn-lt"/>
                <a:ea typeface="American Typewriter" charset="0"/>
                <a:cs typeface="American Typewriter" charset="0"/>
              </a:rPr>
              <a:t>Theorem: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 public-key encryption scheme is IND-secure 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iff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it is single-message IND-secure.</a:t>
            </a:r>
            <a:endParaRPr lang="en-US" sz="280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31739" y="2801804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622853" y="2564904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31739" y="511649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94862" y="553810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Hard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ADC06-EFD5-4443-95FC-4AB102233B28}"/>
              </a:ext>
            </a:extLst>
          </p:cNvPr>
          <p:cNvCxnSpPr>
            <a:cxnSpLocks/>
          </p:cNvCxnSpPr>
          <p:nvPr/>
        </p:nvCxnSpPr>
        <p:spPr>
          <a:xfrm flipH="1">
            <a:off x="3779911" y="5483511"/>
            <a:ext cx="1526317" cy="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33D90923-F324-FA42-A959-486364B4D374}"/>
              </a:ext>
            </a:extLst>
          </p:cNvPr>
          <p:cNvSpPr txBox="1">
            <a:spLocks noChangeArrowheads="1"/>
          </p:cNvSpPr>
          <p:nvPr/>
        </p:nvSpPr>
        <p:spPr>
          <a:xfrm>
            <a:off x="3937572" y="467401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A0C3729C-C7D9-FD41-B2A2-8015127BA8A6}"/>
              </a:ext>
            </a:extLst>
          </p:cNvPr>
          <p:cNvSpPr txBox="1">
            <a:spLocks noChangeArrowheads="1"/>
          </p:cNvSpPr>
          <p:nvPr/>
        </p:nvSpPr>
        <p:spPr>
          <a:xfrm>
            <a:off x="3937740" y="5466099"/>
            <a:ext cx="136848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given a trapdoor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15D679-2D90-5147-AF33-ADB7CB2C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42" y="5828730"/>
            <a:ext cx="1212814" cy="1023804"/>
          </a:xfrm>
          <a:prstGeom prst="rect">
            <a:avLst/>
          </a:prstGeom>
        </p:spPr>
      </p:pic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5899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D0836F-BF2B-B440-A22B-B621FFBDF597}"/>
              </a:ext>
            </a:extLst>
          </p:cNvPr>
          <p:cNvGrpSpPr/>
          <p:nvPr/>
        </p:nvGrpSpPr>
        <p:grpSpPr>
          <a:xfrm>
            <a:off x="5635227" y="2886939"/>
            <a:ext cx="1512167" cy="3157914"/>
            <a:chOff x="7769198" y="2564904"/>
            <a:chExt cx="1512167" cy="31579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F23965-F62F-7746-B716-79D9FD35387F}"/>
                </a:ext>
              </a:extLst>
            </p:cNvPr>
            <p:cNvSpPr/>
            <p:nvPr/>
          </p:nvSpPr>
          <p:spPr>
            <a:xfrm>
              <a:off x="7769198" y="2564904"/>
              <a:ext cx="1152128" cy="23762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F4F019D4-0021-1749-BACD-2367B7EED49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769198" y="4879597"/>
              <a:ext cx="1512167" cy="8432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rPr>
                <a:t>range</a:t>
              </a:r>
            </a:p>
          </p:txBody>
        </p: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0C1591BB-0B38-DB4D-8619-7AE6C7201A06}"/>
              </a:ext>
            </a:extLst>
          </p:cNvPr>
          <p:cNvSpPr txBox="1">
            <a:spLocks/>
          </p:cNvSpPr>
          <p:nvPr/>
        </p:nvSpPr>
        <p:spPr>
          <a:xfrm>
            <a:off x="111460" y="43950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Permutations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D71FD569-B94A-4043-90F9-C42C24FA2FBB}"/>
              </a:ext>
            </a:extLst>
          </p:cNvPr>
          <p:cNvSpPr txBox="1">
            <a:spLocks noChangeArrowheads="1"/>
          </p:cNvSpPr>
          <p:nvPr/>
        </p:nvSpPr>
        <p:spPr>
          <a:xfrm>
            <a:off x="5553287" y="5959717"/>
            <a:ext cx="3590713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American Typewriter" charset="0"/>
                <a:ea typeface="American Typewriter" charset="0"/>
                <a:cs typeface="American Typewriter" charset="0"/>
              </a:rPr>
              <a:t>Domain = Range</a:t>
            </a: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animBg="1"/>
      <p:bldP spid="12" grpId="0"/>
      <p:bldP spid="17" grpId="0"/>
      <p:bldP spid="19" grpId="0"/>
      <p:bldP spid="21" grpId="1"/>
      <p:bldP spid="21" grpId="2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trapdoor: There is a PPT algorithm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that outputs a function index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/>
                  <a:t> together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3511859"/>
              </a:xfrm>
              <a:prstGeom prst="rect">
                <a:avLst/>
              </a:prstGeom>
              <a:blipFill>
                <a:blip r:embed="rId3"/>
                <a:stretch>
                  <a:fillRect l="-1376" t="-143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354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3542636"/>
              </a:xfrm>
              <a:prstGeom prst="rect">
                <a:avLst/>
              </a:prstGeom>
              <a:blipFill>
                <a:blip r:embed="rId3"/>
                <a:stretch>
                  <a:fillRect l="-1376" t="-142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4404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an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4404411"/>
              </a:xfrm>
              <a:prstGeom prst="rect">
                <a:avLst/>
              </a:prstGeom>
              <a:blipFill>
                <a:blip r:embed="rId3"/>
                <a:stretch>
                  <a:fillRect l="-1376" t="-114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5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569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an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It is one-way: that is,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5697072"/>
              </a:xfrm>
              <a:prstGeom prst="rect">
                <a:avLst/>
              </a:prstGeom>
              <a:blipFill>
                <a:blip r:embed="rId3"/>
                <a:stretch>
                  <a:fillRect l="-1376" t="-88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55E639-C646-D84C-A2AF-E911363BDA89}"/>
                  </a:ext>
                </a:extLst>
              </p:cNvPr>
              <p:cNvSpPr/>
              <p:nvPr/>
            </p:nvSpPr>
            <p:spPr>
              <a:xfrm>
                <a:off x="1022310" y="5589240"/>
                <a:ext cx="8100392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𝑮𝒆𝒏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55E639-C646-D84C-A2AF-E911363BD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10" y="5589240"/>
                <a:ext cx="8100392" cy="822469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Trapdoor Permutations to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IND-Secure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8309" cy="3613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</a:rPr>
                  <a:t>Sample function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The public key is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the private key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as the ciphertext.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computed using the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8309" cy="3613425"/>
              </a:xfrm>
              <a:prstGeom prst="rect">
                <a:avLst/>
              </a:prstGeom>
              <a:blipFill>
                <a:blip r:embed="rId3"/>
                <a:stretch>
                  <a:fillRect l="-1069" t="-1053" r="-1527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F039BCC-54B6-2542-A256-C352508F4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3" y="5450160"/>
            <a:ext cx="1397000" cy="1219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2CEBAB-3C7E-F142-809E-A9C36248FDD3}"/>
              </a:ext>
            </a:extLst>
          </p:cNvPr>
          <p:cNvSpPr/>
          <p:nvPr/>
        </p:nvSpPr>
        <p:spPr>
          <a:xfrm>
            <a:off x="2843808" y="5592142"/>
            <a:ext cx="7971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Could reveal partial info about m!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So, not IND-secure!</a:t>
            </a:r>
          </a:p>
        </p:txBody>
      </p:sp>
    </p:spTree>
    <p:extLst>
      <p:ext uri="{BB962C8B-B14F-4D97-AF65-F5344CB8AC3E}">
        <p14:creationId xmlns:p14="http://schemas.microsoft.com/office/powerpoint/2010/main" val="15305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28800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B3065F1-3728-774F-A7AA-77ABDFE9B0C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2924944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Physical Exchange of Keys is Clunky and Impractical:</a:t>
            </a:r>
            <a:endParaRPr lang="en-US" sz="2800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F686D56-F46D-0F45-B361-5289428608D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392905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What if Alice and Bob have never met in person?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6C16C96A-F7AA-E747-B55E-A6E0357A099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64913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Even so, what if they need to refresh their keys?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Too expensive and cumbersome: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Each user will need to store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keys, too expensive!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blipFill>
                <a:blip r:embed="rId3"/>
                <a:stretch>
                  <a:fillRect l="-1242" t="-246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Trapdoor Permutations to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IND-Secure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8309" cy="352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</a:rPr>
                  <a:t>Sample function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The public key is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the private key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/>
                  <a:t> is a bit: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𝑯𝑪𝑩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nary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. </a:t>
                </a:r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Recover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using the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and using 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8309" cy="3529492"/>
              </a:xfrm>
              <a:prstGeom prst="rect">
                <a:avLst/>
              </a:prstGeom>
              <a:blipFill>
                <a:blip r:embed="rId3"/>
                <a:stretch>
                  <a:fillRect l="-1069" t="-1075" b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E958453-F523-2A4B-98A0-A932A65CE8A2}"/>
              </a:ext>
            </a:extLst>
          </p:cNvPr>
          <p:cNvSpPr/>
          <p:nvPr/>
        </p:nvSpPr>
        <p:spPr>
          <a:xfrm>
            <a:off x="1025501" y="5445224"/>
            <a:ext cx="7971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This is IND-secure: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Proof by Hybrid argument (exercise). </a:t>
            </a:r>
          </a:p>
        </p:txBody>
      </p:sp>
    </p:spTree>
    <p:extLst>
      <p:ext uri="{BB962C8B-B14F-4D97-AF65-F5344CB8AC3E}">
        <p14:creationId xmlns:p14="http://schemas.microsoft.com/office/powerpoint/2010/main" val="24486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Permutations: Candidates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B41A4-022E-724A-A311-4D21BB41B959}"/>
              </a:ext>
            </a:extLst>
          </p:cNvPr>
          <p:cNvSpPr/>
          <p:nvPr/>
        </p:nvSpPr>
        <p:spPr>
          <a:xfrm>
            <a:off x="611560" y="1988840"/>
            <a:ext cx="7971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Trapdoor Permutations are </a:t>
            </a:r>
            <a:r>
              <a:rPr lang="en-US" sz="3200" i="1" dirty="0"/>
              <a:t>exceedingly</a:t>
            </a:r>
            <a:r>
              <a:rPr lang="en-US" sz="3200" dirty="0"/>
              <a:t> rare.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E6146E-1CAE-CC4C-83AF-A7908DE720BF}"/>
              </a:ext>
            </a:extLst>
          </p:cNvPr>
          <p:cNvSpPr/>
          <p:nvPr/>
        </p:nvSpPr>
        <p:spPr>
          <a:xfrm>
            <a:off x="611560" y="342900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Two candidates (both need factoring to be hard):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C8D93-4881-2C45-ACC0-AC8347CCAFAA}"/>
              </a:ext>
            </a:extLst>
          </p:cNvPr>
          <p:cNvSpPr/>
          <p:nvPr/>
        </p:nvSpPr>
        <p:spPr>
          <a:xfrm>
            <a:off x="720080" y="422108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RSA (Rivest-Shamir-</a:t>
            </a:r>
            <a:r>
              <a:rPr lang="en-US" sz="3200" dirty="0" err="1"/>
              <a:t>Adleman</a:t>
            </a:r>
            <a:r>
              <a:rPr lang="en-US" sz="3200" dirty="0"/>
              <a:t>) Function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32357-9594-494A-A64E-91EDC845520C}"/>
              </a:ext>
            </a:extLst>
          </p:cNvPr>
          <p:cNvSpPr/>
          <p:nvPr/>
        </p:nvSpPr>
        <p:spPr>
          <a:xfrm>
            <a:off x="720080" y="500011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Rabin/Blum-Williams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0A17AC-8EC0-1048-97CF-2F675E9253C1}"/>
              </a:ext>
            </a:extLst>
          </p:cNvPr>
          <p:cNvSpPr/>
          <p:nvPr/>
        </p:nvSpPr>
        <p:spPr>
          <a:xfrm>
            <a:off x="720080" y="422108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The RSA (Rivest-Shamir-</a:t>
            </a:r>
            <a:r>
              <a:rPr lang="en-US" sz="3200" b="1" dirty="0" err="1"/>
              <a:t>Adleman</a:t>
            </a:r>
            <a:r>
              <a:rPr lang="en-US" sz="3200" b="1" dirty="0"/>
              <a:t>) Function</a:t>
            </a:r>
          </a:p>
        </p:txBody>
      </p:sp>
    </p:spTree>
    <p:extLst>
      <p:ext uri="{BB962C8B-B14F-4D97-AF65-F5344CB8AC3E}">
        <p14:creationId xmlns:p14="http://schemas.microsoft.com/office/powerpoint/2010/main" val="10329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44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268340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12066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4869160"/>
            <a:ext cx="8133275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Can Alice and Bob, who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never previously met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exchange messages securely?</a:t>
            </a:r>
          </a:p>
        </p:txBody>
      </p:sp>
    </p:spTree>
    <p:extLst>
      <p:ext uri="{BB962C8B-B14F-4D97-AF65-F5344CB8AC3E}">
        <p14:creationId xmlns:p14="http://schemas.microsoft.com/office/powerpoint/2010/main" val="223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Lecture and the Next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Exchange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407707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5637167" y="270284"/>
            <a:ext cx="31833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 (1974)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A415-18D9-3C45-9505-F9193B4A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0" y="0"/>
            <a:ext cx="5563696" cy="5184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89127-6AFE-854E-A5DE-DD4B87A89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65770"/>
          <a:stretch/>
        </p:blipFill>
        <p:spPr>
          <a:xfrm>
            <a:off x="109016" y="5358066"/>
            <a:ext cx="5271537" cy="1513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77A3F-FCAF-3F48-BCF7-30DDFFEDF0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6" t="13250" b="35300"/>
          <a:stretch/>
        </p:blipFill>
        <p:spPr>
          <a:xfrm>
            <a:off x="5431553" y="1313384"/>
            <a:ext cx="3712447" cy="46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blipFill>
                <a:blip r:embed="rId5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  <a:blipFill>
                <a:blip r:embed="rId8"/>
                <a:stretch>
                  <a:fillRect l="-155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  <a:blipFill>
                <a:blip r:embed="rId9"/>
                <a:stretch>
                  <a:fillRect l="-187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There is a common number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w.h.p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.)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blipFill>
                <a:blip r:embed="rId10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and Bob can detect it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they set it as their shared key.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blipFill>
                <a:blip r:embed="rId11"/>
                <a:stretch>
                  <a:fillRect l="-1698" t="-6667" r="-152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BD1C44F-7A01-F949-83AB-B6CCCAF6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16519" r="7640"/>
          <a:stretch/>
        </p:blipFill>
        <p:spPr>
          <a:xfrm>
            <a:off x="8088658" y="4898936"/>
            <a:ext cx="713641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830992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long does it take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Eve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compute the shared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knows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but she needs to invert the OWF. Assuming the OWF is very strong,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time!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blipFill>
                <a:blip r:embed="rId10"/>
                <a:stretch>
                  <a:fillRect l="-1398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43906</TotalTime>
  <Words>1852</Words>
  <Application>Microsoft Macintosh PowerPoint</Application>
  <PresentationFormat>On-screen Show (4:3)</PresentationFormat>
  <Paragraphs>251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Unicode MS</vt:lpstr>
      <vt:lpstr>American Typewriter</vt:lpstr>
      <vt:lpstr>Arial</vt:lpstr>
      <vt:lpstr>Calibri</vt:lpstr>
      <vt:lpstr>Cambria Math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1055</cp:revision>
  <dcterms:created xsi:type="dcterms:W3CDTF">2014-03-14T23:52:55Z</dcterms:created>
  <dcterms:modified xsi:type="dcterms:W3CDTF">2020-09-29T20:05:41Z</dcterms:modified>
</cp:coreProperties>
</file>